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303" r:id="rId5"/>
    <p:sldId id="259" r:id="rId6"/>
    <p:sldId id="260" r:id="rId7"/>
    <p:sldId id="262" r:id="rId8"/>
    <p:sldId id="304" r:id="rId9"/>
    <p:sldId id="261" r:id="rId10"/>
    <p:sldId id="263" r:id="rId11"/>
    <p:sldId id="309" r:id="rId12"/>
    <p:sldId id="311" r:id="rId13"/>
    <p:sldId id="310" r:id="rId14"/>
    <p:sldId id="264" r:id="rId15"/>
    <p:sldId id="265" r:id="rId16"/>
    <p:sldId id="266" r:id="rId17"/>
    <p:sldId id="312" r:id="rId18"/>
    <p:sldId id="307" r:id="rId19"/>
    <p:sldId id="306" r:id="rId20"/>
    <p:sldId id="305" r:id="rId21"/>
    <p:sldId id="308" r:id="rId22"/>
    <p:sldId id="267"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22170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386035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1301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469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577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357594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235690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357638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37118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239276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29530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30B5602-845D-4A9A-ADFD-81CF1C8E0F92}"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90CA7C6-5F84-487E-9B90-22884AD7A511}" type="slidenum">
              <a:rPr lang="en-US" smtClean="0"/>
              <a:t>‹#›</a:t>
            </a:fld>
            <a:endParaRPr lang="en-US"/>
          </a:p>
        </p:txBody>
      </p:sp>
    </p:spTree>
    <p:extLst>
      <p:ext uri="{BB962C8B-B14F-4D97-AF65-F5344CB8AC3E}">
        <p14:creationId xmlns:p14="http://schemas.microsoft.com/office/powerpoint/2010/main" val="169763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500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0218"/>
            <a:ext cx="10515600" cy="1325563"/>
          </a:xfrm>
        </p:spPr>
        <p:txBody>
          <a:bodyPr>
            <a:normAutofit fontScale="90000"/>
          </a:bodyPr>
          <a:lstStyle/>
          <a:p>
            <a:r>
              <a:rPr lang="en-US" sz="5300" dirty="0"/>
              <a:t>Administering Subcutaneous Injections &amp; Managing Insulin</a:t>
            </a:r>
            <a:br>
              <a:rPr lang="en-US" dirty="0"/>
            </a:br>
            <a:endParaRPr lang="en-US" dirty="0"/>
          </a:p>
        </p:txBody>
      </p:sp>
    </p:spTree>
    <p:extLst>
      <p:ext uri="{BB962C8B-B14F-4D97-AF65-F5344CB8AC3E}">
        <p14:creationId xmlns:p14="http://schemas.microsoft.com/office/powerpoint/2010/main" val="124377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5. Determine the patient's blood glucose level and when the patient's next meal will be. </a:t>
            </a:r>
          </a:p>
          <a:p>
            <a:endParaRPr lang="en-US" dirty="0"/>
          </a:p>
          <a:p>
            <a:pPr marL="0" indent="0">
              <a:buNone/>
            </a:pPr>
            <a:r>
              <a:rPr lang="en-US" dirty="0"/>
              <a:t>6. Preparation and administration must be timely, taking into consideration mealtimes. </a:t>
            </a:r>
          </a:p>
          <a:p>
            <a:pPr marL="0" indent="0">
              <a:buNone/>
            </a:pPr>
            <a:r>
              <a:rPr lang="en-US" dirty="0"/>
              <a:t>Usually the time between injecting rapid-acting insulin and eating a meal is no more than 5 to 15 minutes. </a:t>
            </a:r>
          </a:p>
          <a:p>
            <a:pPr marL="0" indent="0">
              <a:buNone/>
            </a:pPr>
            <a:r>
              <a:rPr lang="en-US" dirty="0"/>
              <a:t>For short-acting insulin, the time interval is 20 to 30 minutes before a meal. </a:t>
            </a:r>
          </a:p>
          <a:p>
            <a:pPr marL="0" indent="0">
              <a:buNone/>
            </a:pPr>
            <a:r>
              <a:rPr lang="en-US" dirty="0"/>
              <a:t>	</a:t>
            </a:r>
          </a:p>
        </p:txBody>
      </p:sp>
    </p:spTree>
    <p:extLst>
      <p:ext uri="{BB962C8B-B14F-4D97-AF65-F5344CB8AC3E}">
        <p14:creationId xmlns:p14="http://schemas.microsoft.com/office/powerpoint/2010/main" val="48702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	</a:t>
            </a:r>
            <a:r>
              <a:rPr lang="en-US" i="1" dirty="0"/>
              <a:t>A. Rapid-acting types, such as insulin </a:t>
            </a:r>
            <a:r>
              <a:rPr lang="en-US" i="1" dirty="0" err="1"/>
              <a:t>lispro</a:t>
            </a:r>
            <a:r>
              <a:rPr lang="en-US" i="1" dirty="0"/>
              <a:t>, </a:t>
            </a:r>
            <a:r>
              <a:rPr lang="en-US" i="1" dirty="0" err="1"/>
              <a:t>aspart</a:t>
            </a:r>
            <a:r>
              <a:rPr lang="en-US" i="1" dirty="0"/>
              <a:t>, and </a:t>
            </a:r>
            <a:r>
              <a:rPr lang="en-US" i="1" dirty="0" err="1"/>
              <a:t>glulisine</a:t>
            </a:r>
            <a:r>
              <a:rPr lang="en-US" i="1" dirty="0"/>
              <a:t>: </a:t>
            </a:r>
          </a:p>
          <a:p>
            <a:pPr marL="0" indent="0">
              <a:buNone/>
            </a:pPr>
            <a:endParaRPr lang="en-US" dirty="0"/>
          </a:p>
          <a:p>
            <a:pPr marL="0" indent="0">
              <a:buNone/>
            </a:pPr>
            <a:r>
              <a:rPr lang="en-US" dirty="0"/>
              <a:t>(1) Begin to act in 15 to 30 minutes </a:t>
            </a:r>
          </a:p>
          <a:p>
            <a:pPr marL="0" indent="0">
              <a:buNone/>
            </a:pPr>
            <a:r>
              <a:rPr lang="en-US" dirty="0"/>
              <a:t>(2) Peak effects occur in 1 to 3 hours </a:t>
            </a:r>
          </a:p>
          <a:p>
            <a:pPr marL="0" indent="0">
              <a:buNone/>
            </a:pPr>
            <a:r>
              <a:rPr lang="en-US" dirty="0"/>
              <a:t>(3) Last 3 to 6½ hours </a:t>
            </a:r>
          </a:p>
          <a:p>
            <a:pPr marL="0" indent="0">
              <a:buNone/>
            </a:pPr>
            <a:r>
              <a:rPr lang="en-US" dirty="0"/>
              <a:t>	</a:t>
            </a:r>
          </a:p>
        </p:txBody>
      </p:sp>
    </p:spTree>
    <p:extLst>
      <p:ext uri="{BB962C8B-B14F-4D97-AF65-F5344CB8AC3E}">
        <p14:creationId xmlns:p14="http://schemas.microsoft.com/office/powerpoint/2010/main" val="30684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	</a:t>
            </a:r>
            <a:r>
              <a:rPr lang="en-US" i="1" dirty="0"/>
              <a:t>B. Short-acting types, such as regular insulin: </a:t>
            </a:r>
          </a:p>
          <a:p>
            <a:pPr marL="0" indent="0">
              <a:buNone/>
            </a:pPr>
            <a:endParaRPr lang="en-US" dirty="0"/>
          </a:p>
          <a:p>
            <a:pPr marL="0" indent="0">
              <a:buNone/>
            </a:pPr>
            <a:r>
              <a:rPr lang="en-US" dirty="0"/>
              <a:t>(1) Begin to act in 30 minutes to 1 hour </a:t>
            </a:r>
          </a:p>
          <a:p>
            <a:pPr marL="0" indent="0">
              <a:buNone/>
            </a:pPr>
            <a:r>
              <a:rPr lang="en-US" dirty="0"/>
              <a:t>(2) Peak effects occur in 1 to 5 hours </a:t>
            </a:r>
          </a:p>
          <a:p>
            <a:pPr marL="0" indent="0">
              <a:buNone/>
            </a:pPr>
            <a:r>
              <a:rPr lang="en-US" dirty="0"/>
              <a:t>(3) Last 6 to 10 hours </a:t>
            </a:r>
          </a:p>
          <a:p>
            <a:pPr marL="0" indent="0">
              <a:buNone/>
            </a:pPr>
            <a:r>
              <a:rPr lang="en-US" dirty="0"/>
              <a:t>	</a:t>
            </a:r>
          </a:p>
        </p:txBody>
      </p:sp>
    </p:spTree>
    <p:extLst>
      <p:ext uri="{BB962C8B-B14F-4D97-AF65-F5344CB8AC3E}">
        <p14:creationId xmlns:p14="http://schemas.microsoft.com/office/powerpoint/2010/main" val="363810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	</a:t>
            </a:r>
            <a:r>
              <a:rPr lang="en-US" i="1" dirty="0"/>
              <a:t>C. Intermediate-acting types, such as </a:t>
            </a:r>
            <a:r>
              <a:rPr lang="en-US" i="1" dirty="0" err="1"/>
              <a:t>isophane</a:t>
            </a:r>
            <a:r>
              <a:rPr lang="en-US" i="1" dirty="0"/>
              <a:t> (NPH) insulin suspension: </a:t>
            </a:r>
          </a:p>
          <a:p>
            <a:pPr marL="0" indent="0">
              <a:buNone/>
            </a:pPr>
            <a:endParaRPr lang="en-US" i="1" dirty="0"/>
          </a:p>
          <a:p>
            <a:pPr marL="0" indent="0">
              <a:buNone/>
            </a:pPr>
            <a:r>
              <a:rPr lang="en-US" dirty="0"/>
              <a:t>(1) Begin to act in 1 to 2 hours </a:t>
            </a:r>
          </a:p>
          <a:p>
            <a:pPr marL="0" indent="0">
              <a:buNone/>
            </a:pPr>
            <a:r>
              <a:rPr lang="en-US" dirty="0"/>
              <a:t>(2) Peak effects occur in 6 to 14 hours </a:t>
            </a:r>
          </a:p>
          <a:p>
            <a:pPr marL="0" indent="0">
              <a:buNone/>
            </a:pPr>
            <a:r>
              <a:rPr lang="en-US" dirty="0"/>
              <a:t>(3) Last 16 to 24 hours </a:t>
            </a:r>
          </a:p>
          <a:p>
            <a:pPr marL="0" indent="0">
              <a:buNone/>
            </a:pPr>
            <a:r>
              <a:rPr lang="en-US" dirty="0"/>
              <a:t>	</a:t>
            </a:r>
          </a:p>
        </p:txBody>
      </p:sp>
    </p:spTree>
    <p:extLst>
      <p:ext uri="{BB962C8B-B14F-4D97-AF65-F5344CB8AC3E}">
        <p14:creationId xmlns:p14="http://schemas.microsoft.com/office/powerpoint/2010/main" val="275635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D. Long-acting types, such as </a:t>
            </a:r>
            <a:r>
              <a:rPr lang="en-US" i="1" dirty="0" err="1"/>
              <a:t>Detemir</a:t>
            </a:r>
            <a:r>
              <a:rPr lang="en-US" i="1" dirty="0"/>
              <a:t> or </a:t>
            </a:r>
            <a:r>
              <a:rPr lang="en-US" i="1" dirty="0" err="1"/>
              <a:t>Levemir</a:t>
            </a:r>
            <a:r>
              <a:rPr lang="en-US" i="1" dirty="0"/>
              <a:t>: </a:t>
            </a:r>
          </a:p>
          <a:p>
            <a:pPr marL="0" indent="0">
              <a:buNone/>
            </a:pPr>
            <a:endParaRPr lang="en-US" i="1" dirty="0"/>
          </a:p>
          <a:p>
            <a:pPr marL="0" indent="0">
              <a:buNone/>
            </a:pPr>
            <a:r>
              <a:rPr lang="en-US" dirty="0"/>
              <a:t>(1) Begin to act in 0.8 to 2 hours </a:t>
            </a:r>
          </a:p>
          <a:p>
            <a:pPr marL="0" indent="0">
              <a:buNone/>
            </a:pPr>
            <a:r>
              <a:rPr lang="en-US" dirty="0"/>
              <a:t>(2) Are non-peaking. </a:t>
            </a:r>
          </a:p>
          <a:p>
            <a:pPr marL="0" indent="0">
              <a:buNone/>
            </a:pPr>
            <a:r>
              <a:rPr lang="en-US" dirty="0"/>
              <a:t>(3) Last up to 24 hours</a:t>
            </a:r>
          </a:p>
          <a:p>
            <a:endParaRPr lang="en-US" dirty="0"/>
          </a:p>
        </p:txBody>
      </p:sp>
    </p:spTree>
    <p:extLst>
      <p:ext uri="{BB962C8B-B14F-4D97-AF65-F5344CB8AC3E}">
        <p14:creationId xmlns:p14="http://schemas.microsoft.com/office/powerpoint/2010/main" val="217262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51088" y="470957"/>
            <a:ext cx="10515600" cy="6166910"/>
          </a:xfrm>
        </p:spPr>
        <p:txBody>
          <a:bodyPr>
            <a:normAutofit/>
          </a:bodyPr>
          <a:lstStyle/>
          <a:p>
            <a:pPr marL="0" indent="0">
              <a:buNone/>
            </a:pPr>
            <a:r>
              <a:rPr lang="en-US" dirty="0"/>
              <a:t>7. The various types of insulin are not interchangeable and cannot be substituted for one another without the approval of the prescriber. </a:t>
            </a:r>
          </a:p>
          <a:p>
            <a:pPr marL="0" indent="0">
              <a:buNone/>
            </a:pPr>
            <a:endParaRPr lang="en-US" dirty="0"/>
          </a:p>
          <a:p>
            <a:pPr marL="0" indent="0">
              <a:buNone/>
            </a:pPr>
            <a:r>
              <a:rPr lang="en-US" dirty="0"/>
              <a:t>8. Select the ordered insulin from the medication cart or automated medication dispensing unit. Follow your agency’s “No Interruption Zone” policy. </a:t>
            </a:r>
          </a:p>
          <a:p>
            <a:pPr marL="0" indent="0">
              <a:buNone/>
            </a:pPr>
            <a:endParaRPr lang="en-US" dirty="0"/>
          </a:p>
          <a:p>
            <a:pPr marL="0" indent="0">
              <a:buNone/>
            </a:pPr>
            <a:r>
              <a:rPr lang="en-US" dirty="0"/>
              <a:t>9. Compare the insulin label with the medication administration record. </a:t>
            </a:r>
          </a:p>
          <a:p>
            <a:pPr marL="0" indent="0">
              <a:buNone/>
            </a:pPr>
            <a:endParaRPr lang="en-US" dirty="0"/>
          </a:p>
          <a:p>
            <a:pPr marL="0" indent="0">
              <a:buNone/>
            </a:pPr>
            <a:r>
              <a:rPr lang="en-US" dirty="0"/>
              <a:t>10. Check the expiration date on the vial. </a:t>
            </a:r>
          </a:p>
        </p:txBody>
      </p:sp>
    </p:spTree>
    <p:extLst>
      <p:ext uri="{BB962C8B-B14F-4D97-AF65-F5344CB8AC3E}">
        <p14:creationId xmlns:p14="http://schemas.microsoft.com/office/powerpoint/2010/main" val="31421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20501"/>
            <a:ext cx="10515600" cy="5481899"/>
          </a:xfrm>
        </p:spPr>
        <p:txBody>
          <a:bodyPr>
            <a:normAutofit/>
          </a:bodyPr>
          <a:lstStyle/>
          <a:p>
            <a:pPr marL="0" indent="0">
              <a:buNone/>
            </a:pPr>
            <a:r>
              <a:rPr lang="en-US" dirty="0"/>
              <a:t>11. If the medication has been refrigerated, allow it to come to room temperature before administering it. </a:t>
            </a:r>
          </a:p>
          <a:p>
            <a:pPr marL="0" indent="0">
              <a:buNone/>
            </a:pPr>
            <a:r>
              <a:rPr lang="en-US" dirty="0"/>
              <a:t>Inspect the insulin for changes that may indicate a loss of potency such as clumping, frosting, precipitation or altered color or clarity. </a:t>
            </a:r>
          </a:p>
          <a:p>
            <a:pPr marL="0" indent="0">
              <a:buNone/>
            </a:pPr>
            <a:endParaRPr lang="en-US" dirty="0"/>
          </a:p>
          <a:p>
            <a:pPr marL="0" indent="0">
              <a:buNone/>
            </a:pPr>
            <a:r>
              <a:rPr lang="en-US" dirty="0"/>
              <a:t>12. If a correction scale or sliding scale is used, obtain a current bedside blood glucose. </a:t>
            </a:r>
          </a:p>
          <a:p>
            <a:pPr marL="0" indent="0">
              <a:buNone/>
            </a:pPr>
            <a:r>
              <a:rPr lang="en-US" dirty="0"/>
              <a:t>Check the MAR and note the correct amount to draw up based on the patient’s current blood glucose reading. </a:t>
            </a:r>
          </a:p>
        </p:txBody>
      </p:sp>
    </p:spTree>
    <p:extLst>
      <p:ext uri="{BB962C8B-B14F-4D97-AF65-F5344CB8AC3E}">
        <p14:creationId xmlns:p14="http://schemas.microsoft.com/office/powerpoint/2010/main" val="379096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13. Select an injection site: in an upper arm, the anterior or lateral aspect of the thigh, the buttocks, or the abdomen. </a:t>
            </a:r>
          </a:p>
          <a:p>
            <a:pPr marL="0" indent="0">
              <a:buNone/>
            </a:pPr>
            <a:r>
              <a:rPr lang="en-US" dirty="0"/>
              <a:t>Avoid the 2-inch radius around the umbilicus. </a:t>
            </a:r>
          </a:p>
          <a:p>
            <a:pPr marL="0" indent="0">
              <a:buNone/>
            </a:pPr>
            <a:endParaRPr lang="en-US" dirty="0"/>
          </a:p>
          <a:p>
            <a:pPr marL="0" indent="0">
              <a:buNone/>
            </a:pPr>
            <a:r>
              <a:rPr lang="en-US" dirty="0"/>
              <a:t>	</a:t>
            </a:r>
            <a:r>
              <a:rPr lang="en-US" i="1" dirty="0"/>
              <a:t>A. When choosing a site, consider the expected absorption rate. Insulin is absorbed fastest when injected into the abdomen, followed by the arms, thighs, and buttocks. </a:t>
            </a:r>
          </a:p>
          <a:p>
            <a:pPr marL="0" indent="0">
              <a:buNone/>
            </a:pPr>
            <a:r>
              <a:rPr lang="en-US" i="1" dirty="0"/>
              <a:t>	B. Remember to rotate sites within a selected anatomical region, such as the abdomen.</a:t>
            </a:r>
          </a:p>
        </p:txBody>
      </p:sp>
    </p:spTree>
    <p:extLst>
      <p:ext uri="{BB962C8B-B14F-4D97-AF65-F5344CB8AC3E}">
        <p14:creationId xmlns:p14="http://schemas.microsoft.com/office/powerpoint/2010/main" val="94669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83847"/>
            <a:ext cx="10515600" cy="5997575"/>
          </a:xfrm>
        </p:spPr>
        <p:txBody>
          <a:bodyPr>
            <a:normAutofit/>
          </a:bodyPr>
          <a:lstStyle/>
          <a:p>
            <a:pPr marL="0" indent="0">
              <a:buNone/>
            </a:pPr>
            <a:r>
              <a:rPr lang="en-US" dirty="0"/>
              <a:t>	</a:t>
            </a:r>
            <a:r>
              <a:rPr lang="en-US" i="1" dirty="0"/>
              <a:t>C. When all sites have been used, the patient may select another region, such as the thigh, or start the rotation pattern over again in the same region. </a:t>
            </a:r>
          </a:p>
          <a:p>
            <a:pPr marL="0" indent="0">
              <a:buNone/>
            </a:pPr>
            <a:endParaRPr lang="en-US" dirty="0"/>
          </a:p>
          <a:p>
            <a:pPr marL="0" indent="0">
              <a:buNone/>
            </a:pPr>
            <a:r>
              <a:rPr lang="en-US" dirty="0"/>
              <a:t>14. Draw up the insulin, or mix a combination of insulin.</a:t>
            </a:r>
          </a:p>
          <a:p>
            <a:pPr marL="0" indent="0">
              <a:buNone/>
            </a:pPr>
            <a:endParaRPr lang="en-US" dirty="0"/>
          </a:p>
          <a:p>
            <a:pPr marL="0" indent="0">
              <a:buNone/>
            </a:pPr>
            <a:r>
              <a:rPr lang="en-US" dirty="0"/>
              <a:t>15. Compare the vial of the insulin and the amount drawn up in the syringe with the MAR. </a:t>
            </a:r>
          </a:p>
          <a:p>
            <a:pPr marL="0" indent="0">
              <a:buNone/>
            </a:pPr>
            <a:endParaRPr lang="en-US" dirty="0"/>
          </a:p>
          <a:p>
            <a:pPr marL="0" indent="0">
              <a:buNone/>
            </a:pPr>
            <a:r>
              <a:rPr lang="en-US" dirty="0"/>
              <a:t>16. Have another registered nurse verify the correct type and amount of insulin drawn up. </a:t>
            </a:r>
          </a:p>
        </p:txBody>
      </p:sp>
    </p:spTree>
    <p:extLst>
      <p:ext uri="{BB962C8B-B14F-4D97-AF65-F5344CB8AC3E}">
        <p14:creationId xmlns:p14="http://schemas.microsoft.com/office/powerpoint/2010/main" val="350265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17. If you draw up insulin away from the patient’s bedside, label the syringe with the insulin indicating the type and amount of insulin it contains. </a:t>
            </a:r>
          </a:p>
          <a:p>
            <a:pPr marL="0" indent="0">
              <a:buNone/>
            </a:pPr>
            <a:endParaRPr lang="en-US" dirty="0"/>
          </a:p>
          <a:p>
            <a:pPr marL="0" indent="0">
              <a:buNone/>
            </a:pPr>
            <a:r>
              <a:rPr lang="en-US" dirty="0"/>
              <a:t>18. When teaching patients to use an insulin administration pen, demonstrate how to remove the cap, insert and secure the disposable needle, and dial the prescribed number of units. </a:t>
            </a:r>
          </a:p>
        </p:txBody>
      </p:sp>
    </p:spTree>
    <p:extLst>
      <p:ext uri="{BB962C8B-B14F-4D97-AF65-F5344CB8AC3E}">
        <p14:creationId xmlns:p14="http://schemas.microsoft.com/office/powerpoint/2010/main" val="199153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Insulin</a:t>
            </a:r>
          </a:p>
        </p:txBody>
      </p:sp>
      <p:pic>
        <p:nvPicPr>
          <p:cNvPr id="4" name="Content Placeholder 3"/>
          <p:cNvPicPr>
            <a:picLocks noGrp="1" noChangeAspect="1"/>
          </p:cNvPicPr>
          <p:nvPr>
            <p:ph idx="1"/>
          </p:nvPr>
        </p:nvPicPr>
        <p:blipFill>
          <a:blip r:embed="rId2"/>
          <a:stretch>
            <a:fillRect/>
          </a:stretch>
        </p:blipFill>
        <p:spPr>
          <a:xfrm>
            <a:off x="2712883" y="1690690"/>
            <a:ext cx="6766234" cy="4507000"/>
          </a:xfrm>
          <a:prstGeom prst="rect">
            <a:avLst/>
          </a:prstGeom>
        </p:spPr>
      </p:pic>
    </p:spTree>
    <p:extLst>
      <p:ext uri="{BB962C8B-B14F-4D97-AF65-F5344CB8AC3E}">
        <p14:creationId xmlns:p14="http://schemas.microsoft.com/office/powerpoint/2010/main" val="95531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19. Have the patient demonstrate the insulin injection. </a:t>
            </a:r>
          </a:p>
          <a:p>
            <a:pPr marL="0" indent="0">
              <a:buNone/>
            </a:pPr>
            <a:r>
              <a:rPr lang="en-US" dirty="0"/>
              <a:t>Patients should demonstrate insulin self administration whenever possible. </a:t>
            </a:r>
          </a:p>
          <a:p>
            <a:pPr marL="0" indent="0">
              <a:buNone/>
            </a:pPr>
            <a:endParaRPr lang="en-US" dirty="0"/>
          </a:p>
          <a:p>
            <a:pPr marL="0" indent="0">
              <a:buNone/>
            </a:pPr>
            <a:r>
              <a:rPr lang="en-US" dirty="0"/>
              <a:t>20. Dispose of used supplies, clean up your work area, and perform hand hygiene. </a:t>
            </a:r>
          </a:p>
          <a:p>
            <a:pPr marL="0" indent="0">
              <a:buNone/>
            </a:pPr>
            <a:endParaRPr lang="en-US" dirty="0"/>
          </a:p>
          <a:p>
            <a:pPr marL="0" indent="0">
              <a:buNone/>
            </a:pPr>
            <a:r>
              <a:rPr lang="en-US" dirty="0"/>
              <a:t>21. Help the patient into a comfortable position, and place toiletries and personal items within reach. </a:t>
            </a:r>
          </a:p>
        </p:txBody>
      </p:sp>
    </p:spTree>
    <p:extLst>
      <p:ext uri="{BB962C8B-B14F-4D97-AF65-F5344CB8AC3E}">
        <p14:creationId xmlns:p14="http://schemas.microsoft.com/office/powerpoint/2010/main" val="359755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22. Place the call button within easy reach, and make sure the patient knows how to use it to summon assistance. </a:t>
            </a:r>
          </a:p>
          <a:p>
            <a:pPr marL="0" indent="0">
              <a:buNone/>
            </a:pPr>
            <a:endParaRPr lang="en-US" dirty="0"/>
          </a:p>
          <a:p>
            <a:pPr marL="0" indent="0">
              <a:buNone/>
            </a:pPr>
            <a:r>
              <a:rPr lang="en-US" dirty="0"/>
              <a:t>23. To ensure the patient’s safety, raise the appropriate number of side rails and lower the bed to the lowest position. </a:t>
            </a:r>
          </a:p>
          <a:p>
            <a:pPr marL="0" indent="0">
              <a:buNone/>
            </a:pPr>
            <a:endParaRPr lang="en-US" dirty="0"/>
          </a:p>
          <a:p>
            <a:pPr marL="0" indent="0">
              <a:buNone/>
            </a:pPr>
            <a:r>
              <a:rPr lang="en-US" dirty="0"/>
              <a:t>24. Document insulin administration immediately afterwards. </a:t>
            </a:r>
          </a:p>
          <a:p>
            <a:endParaRPr lang="en-US" dirty="0"/>
          </a:p>
        </p:txBody>
      </p:sp>
    </p:spTree>
    <p:extLst>
      <p:ext uri="{BB962C8B-B14F-4D97-AF65-F5344CB8AC3E}">
        <p14:creationId xmlns:p14="http://schemas.microsoft.com/office/powerpoint/2010/main" val="323485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3" name="Content Placeholder 2"/>
          <p:cNvSpPr>
            <a:spLocks noGrp="1"/>
          </p:cNvSpPr>
          <p:nvPr>
            <p:ph idx="1"/>
          </p:nvPr>
        </p:nvSpPr>
        <p:spPr/>
        <p:txBody>
          <a:bodyPr/>
          <a:lstStyle/>
          <a:p>
            <a:r>
              <a:rPr lang="en-US" dirty="0"/>
              <a:t>Make sure that meal tray is delivered on time.</a:t>
            </a:r>
          </a:p>
          <a:p>
            <a:r>
              <a:rPr lang="en-US" dirty="0"/>
              <a:t>Be alert for hypoglycemic reactions.</a:t>
            </a:r>
          </a:p>
          <a:p>
            <a:r>
              <a:rPr lang="en-US" dirty="0"/>
              <a:t>Teach the patient about insulin storage, handling, and mixing (if appropriate), injection site rotation, self-injection, and blood glucose monitoring. </a:t>
            </a:r>
          </a:p>
          <a:p>
            <a:r>
              <a:rPr lang="en-US" dirty="0"/>
              <a:t>Observe the patient’s demonstration of self-care techniques.</a:t>
            </a:r>
          </a:p>
          <a:p>
            <a:endParaRPr lang="en-US" dirty="0"/>
          </a:p>
        </p:txBody>
      </p:sp>
    </p:spTree>
    <p:extLst>
      <p:ext uri="{BB962C8B-B14F-4D97-AF65-F5344CB8AC3E}">
        <p14:creationId xmlns:p14="http://schemas.microsoft.com/office/powerpoint/2010/main" val="361253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5958"/>
            <a:ext cx="10515600" cy="1325563"/>
          </a:xfrm>
        </p:spPr>
        <p:txBody>
          <a:bodyPr/>
          <a:lstStyle/>
          <a:p>
            <a:pPr algn="ctr"/>
            <a:r>
              <a:rPr lang="en-US" dirty="0"/>
              <a:t>Thank You</a:t>
            </a:r>
          </a:p>
        </p:txBody>
      </p:sp>
    </p:spTree>
    <p:extLst>
      <p:ext uri="{BB962C8B-B14F-4D97-AF65-F5344CB8AC3E}">
        <p14:creationId xmlns:p14="http://schemas.microsoft.com/office/powerpoint/2010/main" val="186350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p:txBody>
          <a:bodyPr>
            <a:normAutofit/>
          </a:bodyPr>
          <a:lstStyle/>
          <a:p>
            <a:r>
              <a:rPr lang="en-US" dirty="0"/>
              <a:t>Ensure that the six rights of medication administration are followed: right medication, right dose, right patient, right route, right time, and right documentation.</a:t>
            </a:r>
          </a:p>
          <a:p>
            <a:r>
              <a:rPr lang="en-US" dirty="0"/>
              <a:t>Be aware that the timing of insulin injection is critical to correct administration. Nurses need to know the onset, peak, and duration of all insulin given.</a:t>
            </a:r>
          </a:p>
          <a:p>
            <a:r>
              <a:rPr lang="en-US" dirty="0"/>
              <a:t>If insulin has been stored in the refrigerator, bring it to room temperature before administering it.</a:t>
            </a:r>
          </a:p>
          <a:p>
            <a:endParaRPr lang="en-US" dirty="0"/>
          </a:p>
        </p:txBody>
      </p:sp>
    </p:spTree>
    <p:extLst>
      <p:ext uri="{BB962C8B-B14F-4D97-AF65-F5344CB8AC3E}">
        <p14:creationId xmlns:p14="http://schemas.microsoft.com/office/powerpoint/2010/main" val="373057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61270"/>
            <a:ext cx="10515600" cy="5895974"/>
          </a:xfrm>
        </p:spPr>
        <p:txBody>
          <a:bodyPr>
            <a:normAutofit/>
          </a:bodyPr>
          <a:lstStyle/>
          <a:p>
            <a:r>
              <a:rPr lang="en-US" dirty="0"/>
              <a:t>Visually inspect the vial of insulin before administration. Do not use the insulin if you note clumping, frosting, precipitation, altered clarity, or altered color.</a:t>
            </a:r>
          </a:p>
          <a:p>
            <a:r>
              <a:rPr lang="en-US" dirty="0"/>
              <a:t>Do not interchange insulin types unless approved by the prescriber.</a:t>
            </a:r>
          </a:p>
          <a:p>
            <a:r>
              <a:rPr lang="en-US" dirty="0"/>
              <a:t>Since insulin is considered a “high-alert” medication, have another registered nurse double-check the type and amount after it has been drawn up into the syringe and before administration.</a:t>
            </a:r>
          </a:p>
          <a:p>
            <a:r>
              <a:rPr lang="en-US" dirty="0"/>
              <a:t>Do not mix insulin glargine (Lantus®) or insulin </a:t>
            </a:r>
            <a:r>
              <a:rPr lang="en-US" dirty="0" err="1"/>
              <a:t>detemir</a:t>
            </a:r>
            <a:r>
              <a:rPr lang="en-US" dirty="0"/>
              <a:t> (</a:t>
            </a:r>
            <a:r>
              <a:rPr lang="en-US" dirty="0" err="1"/>
              <a:t>Levemir</a:t>
            </a:r>
            <a:r>
              <a:rPr lang="en-US" dirty="0"/>
              <a:t>®) with any other types of insulin, and do not administer either intravenously.</a:t>
            </a:r>
          </a:p>
          <a:p>
            <a:endParaRPr lang="en-US" dirty="0"/>
          </a:p>
        </p:txBody>
      </p:sp>
    </p:spTree>
    <p:extLst>
      <p:ext uri="{BB962C8B-B14F-4D97-AF65-F5344CB8AC3E}">
        <p14:creationId xmlns:p14="http://schemas.microsoft.com/office/powerpoint/2010/main" val="259855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list for Preparing Insulin</a:t>
            </a:r>
          </a:p>
        </p:txBody>
      </p:sp>
      <p:sp>
        <p:nvSpPr>
          <p:cNvPr id="3" name="Content Placeholder 2"/>
          <p:cNvSpPr>
            <a:spLocks noGrp="1"/>
          </p:cNvSpPr>
          <p:nvPr>
            <p:ph idx="1"/>
          </p:nvPr>
        </p:nvSpPr>
        <p:spPr/>
        <p:txBody>
          <a:bodyPr/>
          <a:lstStyle/>
          <a:p>
            <a:r>
              <a:rPr lang="en-US" dirty="0"/>
              <a:t>Vial of insulin</a:t>
            </a:r>
          </a:p>
          <a:p>
            <a:r>
              <a:rPr lang="en-US" dirty="0"/>
              <a:t>Subcutaneous U-100 insulin syringe (1 mL) with </a:t>
            </a:r>
            <a:r>
              <a:rPr lang="en-US" dirty="0" err="1"/>
              <a:t>preattached</a:t>
            </a:r>
            <a:r>
              <a:rPr lang="en-US" dirty="0"/>
              <a:t> needle (29-gauge, ½ inch)</a:t>
            </a:r>
          </a:p>
          <a:p>
            <a:r>
              <a:rPr lang="en-US" dirty="0"/>
              <a:t>Cotton balls</a:t>
            </a:r>
          </a:p>
          <a:p>
            <a:r>
              <a:rPr lang="en-US" dirty="0"/>
              <a:t>Alcohol swabs</a:t>
            </a:r>
          </a:p>
          <a:p>
            <a:r>
              <a:rPr lang="en-US" dirty="0"/>
              <a:t>Clean gloves </a:t>
            </a:r>
          </a:p>
        </p:txBody>
      </p:sp>
    </p:spTree>
    <p:extLst>
      <p:ext uri="{BB962C8B-B14F-4D97-AF65-F5344CB8AC3E}">
        <p14:creationId xmlns:p14="http://schemas.microsoft.com/office/powerpoint/2010/main" val="125474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3" name="Content Placeholder 2"/>
          <p:cNvSpPr>
            <a:spLocks noGrp="1"/>
          </p:cNvSpPr>
          <p:nvPr>
            <p:ph idx="1"/>
          </p:nvPr>
        </p:nvSpPr>
        <p:spPr/>
        <p:txBody>
          <a:bodyPr>
            <a:normAutofit/>
          </a:bodyPr>
          <a:lstStyle/>
          <a:p>
            <a:r>
              <a:rPr lang="en-US" dirty="0"/>
              <a:t>Check the accuracy and completeness of each medication administration record (MAR) against the health care provider’s orders. Confirm the patient’s name, the specific type of insulin, the dosage in units, and the time of administration. Clarify incomplete or unclear orders with the health care provider.</a:t>
            </a:r>
          </a:p>
          <a:p>
            <a:r>
              <a:rPr lang="en-US" dirty="0"/>
              <a:t>Note if the patient has allergies.</a:t>
            </a:r>
          </a:p>
          <a:p>
            <a:r>
              <a:rPr lang="en-US" dirty="0"/>
              <a:t>Determine the region in which previous insulin injections have been given, and plan to use a different site within the same region. Insulin is most quickly absorbed from the abdominal site and most slowly absorbed from the thighs.</a:t>
            </a:r>
          </a:p>
          <a:p>
            <a:endParaRPr lang="en-US" dirty="0"/>
          </a:p>
        </p:txBody>
      </p:sp>
    </p:spTree>
    <p:extLst>
      <p:ext uri="{BB962C8B-B14F-4D97-AF65-F5344CB8AC3E}">
        <p14:creationId xmlns:p14="http://schemas.microsoft.com/office/powerpoint/2010/main" val="319062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83757"/>
            <a:ext cx="10515600" cy="6178197"/>
          </a:xfrm>
        </p:spPr>
        <p:txBody>
          <a:bodyPr>
            <a:normAutofit/>
          </a:bodyPr>
          <a:lstStyle/>
          <a:p>
            <a:r>
              <a:rPr lang="en-US" dirty="0"/>
              <a:t>Obtain the patient’s current blood glucose level before preparing insulin.</a:t>
            </a:r>
          </a:p>
          <a:p>
            <a:r>
              <a:rPr lang="en-US" dirty="0"/>
              <a:t>If insulin has been stored in the refrigerator, bring it to room temperature before administering it in order to prevent injection site irritation. Vials currently being used may be kept at room temperature.</a:t>
            </a:r>
          </a:p>
          <a:p>
            <a:r>
              <a:rPr lang="en-US" dirty="0"/>
              <a:t>Draw up the appropriate dose of insulin into the insulin syringe. Check the label of the insulin and the amount drawn into the syringe against the MAR two times. Check the expiration date on the vial.</a:t>
            </a:r>
          </a:p>
          <a:p>
            <a:endParaRPr lang="en-US" dirty="0"/>
          </a:p>
        </p:txBody>
      </p:sp>
    </p:spTree>
    <p:extLst>
      <p:ext uri="{BB962C8B-B14F-4D97-AF65-F5344CB8AC3E}">
        <p14:creationId xmlns:p14="http://schemas.microsoft.com/office/powerpoint/2010/main" val="311052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Roll an insulin suspension preparation between your palms before drawing it up into the syringe.</a:t>
            </a:r>
          </a:p>
          <a:p>
            <a:r>
              <a:rPr lang="en-US" dirty="0"/>
              <a:t>Coordinate the administration of rapid- and short-acting insulin with mealtime. Rapid-acting insulin is administered no more than 5 to 15 minutes before a meal. Short-acting insulin is administered no more than 20 to 30 minutes before a meal.</a:t>
            </a:r>
          </a:p>
          <a:p>
            <a:endParaRPr lang="en-US" dirty="0"/>
          </a:p>
        </p:txBody>
      </p:sp>
    </p:spTree>
    <p:extLst>
      <p:ext uri="{BB962C8B-B14F-4D97-AF65-F5344CB8AC3E}">
        <p14:creationId xmlns:p14="http://schemas.microsoft.com/office/powerpoint/2010/main" val="68166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549"/>
            <a:ext cx="10515600" cy="1325563"/>
          </a:xfrm>
        </p:spPr>
        <p:txBody>
          <a:bodyPr/>
          <a:lstStyle/>
          <a:p>
            <a:r>
              <a:rPr lang="en-US" dirty="0"/>
              <a:t>Procedure Guideline for Preparing Insulin</a:t>
            </a:r>
          </a:p>
        </p:txBody>
      </p:sp>
      <p:sp>
        <p:nvSpPr>
          <p:cNvPr id="3" name="Content Placeholder 2"/>
          <p:cNvSpPr>
            <a:spLocks noGrp="1"/>
          </p:cNvSpPr>
          <p:nvPr>
            <p:ph idx="1"/>
          </p:nvPr>
        </p:nvSpPr>
        <p:spPr>
          <a:xfrm>
            <a:off x="838200" y="2107847"/>
            <a:ext cx="10515600" cy="4351338"/>
          </a:xfrm>
        </p:spPr>
        <p:txBody>
          <a:bodyPr>
            <a:normAutofit/>
          </a:bodyPr>
          <a:lstStyle/>
          <a:p>
            <a:pPr marL="514350" indent="-514350">
              <a:buAutoNum type="arabicPeriod"/>
            </a:pPr>
            <a:r>
              <a:rPr lang="en-US" dirty="0"/>
              <a:t>Perform hand hygiene and ensure privacy. </a:t>
            </a:r>
          </a:p>
          <a:p>
            <a:pPr marL="514350" indent="-514350">
              <a:buAutoNum type="arabicPeriod"/>
            </a:pPr>
            <a:endParaRPr lang="en-US" dirty="0"/>
          </a:p>
          <a:p>
            <a:pPr marL="0" indent="0">
              <a:buNone/>
            </a:pPr>
            <a:r>
              <a:rPr lang="en-US" dirty="0"/>
              <a:t>2. Introduce yourself to the patient and family if present. </a:t>
            </a:r>
          </a:p>
          <a:p>
            <a:pPr marL="0" indent="0">
              <a:buNone/>
            </a:pPr>
            <a:endParaRPr lang="en-US" dirty="0"/>
          </a:p>
          <a:p>
            <a:pPr marL="0" indent="0">
              <a:buNone/>
            </a:pPr>
            <a:r>
              <a:rPr lang="en-US" dirty="0"/>
              <a:t>3. Identify the patient using two identifiers. </a:t>
            </a:r>
          </a:p>
          <a:p>
            <a:pPr marL="0" indent="0">
              <a:buNone/>
            </a:pPr>
            <a:endParaRPr lang="en-US" dirty="0"/>
          </a:p>
          <a:p>
            <a:pPr marL="0" indent="0">
              <a:buNone/>
            </a:pPr>
            <a:r>
              <a:rPr lang="en-US" dirty="0"/>
              <a:t>4. Verify the health-care provider’s orders. </a:t>
            </a:r>
          </a:p>
          <a:p>
            <a:pPr marL="0" indent="0">
              <a:buNone/>
            </a:pPr>
            <a:endParaRPr lang="en-US" dirty="0"/>
          </a:p>
        </p:txBody>
      </p:sp>
    </p:spTree>
    <p:extLst>
      <p:ext uri="{BB962C8B-B14F-4D97-AF65-F5344CB8AC3E}">
        <p14:creationId xmlns:p14="http://schemas.microsoft.com/office/powerpoint/2010/main" val="2722681179"/>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docProps/app.xml><?xml version="1.0" encoding="utf-8"?>
<Properties xmlns="http://schemas.openxmlformats.org/officeDocument/2006/extended-properties" xmlns:vt="http://schemas.openxmlformats.org/officeDocument/2006/docPropsVTypes">
  <Template>Theme1</Template>
  <TotalTime>75</TotalTime>
  <Words>1304</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Arial Black</vt:lpstr>
      <vt:lpstr>Theme1</vt:lpstr>
      <vt:lpstr>Administering Subcutaneous Injections &amp; Managing Insulin </vt:lpstr>
      <vt:lpstr>Preparing Insulin</vt:lpstr>
      <vt:lpstr>Safety</vt:lpstr>
      <vt:lpstr>PowerPoint Presentation</vt:lpstr>
      <vt:lpstr>Equipment list for Preparing Insulin</vt:lpstr>
      <vt:lpstr>Preparation</vt:lpstr>
      <vt:lpstr>PowerPoint Presentation</vt:lpstr>
      <vt:lpstr>PowerPoint Presentation</vt:lpstr>
      <vt:lpstr>Procedure Guideline for Preparing Insulin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CECG113 - Practicum and Placement at Aged Care Center</dc:title>
  <dc:creator>Win 8</dc:creator>
  <cp:lastModifiedBy>Shamiddi Peiris</cp:lastModifiedBy>
  <cp:revision>12</cp:revision>
  <dcterms:created xsi:type="dcterms:W3CDTF">2021-06-07T10:16:27Z</dcterms:created>
  <dcterms:modified xsi:type="dcterms:W3CDTF">2022-03-18T10:06:37Z</dcterms:modified>
</cp:coreProperties>
</file>