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sldIdLst>
    <p:sldId id="256" r:id="rId2"/>
    <p:sldId id="257" r:id="rId3"/>
    <p:sldId id="258" r:id="rId4"/>
    <p:sldId id="259" r:id="rId5"/>
    <p:sldId id="260" r:id="rId6"/>
    <p:sldId id="261" r:id="rId7"/>
    <p:sldId id="262" r:id="rId8"/>
    <p:sldId id="263" r:id="rId9"/>
    <p:sldId id="281" r:id="rId10"/>
    <p:sldId id="264" r:id="rId11"/>
    <p:sldId id="265" r:id="rId12"/>
    <p:sldId id="266" r:id="rId13"/>
    <p:sldId id="267" r:id="rId14"/>
    <p:sldId id="268" r:id="rId15"/>
    <p:sldId id="269" r:id="rId16"/>
    <p:sldId id="279" r:id="rId17"/>
    <p:sldId id="270" r:id="rId18"/>
    <p:sldId id="271" r:id="rId19"/>
    <p:sldId id="272" r:id="rId20"/>
    <p:sldId id="282" r:id="rId21"/>
    <p:sldId id="273" r:id="rId22"/>
    <p:sldId id="274" r:id="rId23"/>
    <p:sldId id="280" r:id="rId24"/>
    <p:sldId id="275" r:id="rId25"/>
    <p:sldId id="276" r:id="rId26"/>
    <p:sldId id="277" r:id="rId27"/>
    <p:sldId id="278"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p:cViewPr varScale="1">
        <p:scale>
          <a:sx n="68" d="100"/>
          <a:sy n="68" d="100"/>
        </p:scale>
        <p:origin x="7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360520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3747089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320512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97525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486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13353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1236367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16913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257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255395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76009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9ABBBB25-84D4-4609-9EFC-D5B684F256C6}"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E591E790-D8F7-4F7F-8FDF-9D536E463ACB}" type="slidenum">
              <a:rPr lang="en-US" smtClean="0"/>
              <a:t>‹#›</a:t>
            </a:fld>
            <a:endParaRPr lang="en-US"/>
          </a:p>
        </p:txBody>
      </p:sp>
    </p:spTree>
    <p:extLst>
      <p:ext uri="{BB962C8B-B14F-4D97-AF65-F5344CB8AC3E}">
        <p14:creationId xmlns:p14="http://schemas.microsoft.com/office/powerpoint/2010/main" val="1918075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8146171"/>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sz="5400" dirty="0"/>
              <a:t>Nursing Care for a Client with Urinary Incontinence</a:t>
            </a:r>
          </a:p>
        </p:txBody>
      </p:sp>
    </p:spTree>
    <p:extLst>
      <p:ext uri="{BB962C8B-B14F-4D97-AF65-F5344CB8AC3E}">
        <p14:creationId xmlns:p14="http://schemas.microsoft.com/office/powerpoint/2010/main" val="2608877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History-taking </a:t>
            </a:r>
          </a:p>
        </p:txBody>
      </p:sp>
      <p:sp>
        <p:nvSpPr>
          <p:cNvPr id="3" name="Content Placeholder 2"/>
          <p:cNvSpPr>
            <a:spLocks noGrp="1"/>
          </p:cNvSpPr>
          <p:nvPr>
            <p:ph idx="1"/>
          </p:nvPr>
        </p:nvSpPr>
        <p:spPr/>
        <p:txBody>
          <a:bodyPr>
            <a:normAutofit/>
          </a:bodyPr>
          <a:lstStyle/>
          <a:p>
            <a:pPr marL="0" indent="0">
              <a:buNone/>
            </a:pPr>
            <a:r>
              <a:rPr lang="en-US" dirty="0"/>
              <a:t>Take a history from the person identified to have UI, history-taking should include:</a:t>
            </a:r>
          </a:p>
          <a:p>
            <a:pPr lvl="1"/>
            <a:r>
              <a:rPr lang="en-US" dirty="0"/>
              <a:t>Past medical/ surgical/ obstetric and gynecological history</a:t>
            </a:r>
          </a:p>
          <a:p>
            <a:pPr lvl="1"/>
            <a:r>
              <a:rPr lang="en-US" dirty="0"/>
              <a:t>Medications</a:t>
            </a:r>
          </a:p>
          <a:p>
            <a:pPr lvl="1"/>
            <a:r>
              <a:rPr lang="en-US" dirty="0"/>
              <a:t>Duration of UI</a:t>
            </a:r>
          </a:p>
          <a:p>
            <a:pPr lvl="1"/>
            <a:r>
              <a:rPr lang="en-US" dirty="0"/>
              <a:t>Circumstances of leak </a:t>
            </a:r>
            <a:r>
              <a:rPr lang="en-US" dirty="0" err="1"/>
              <a:t>e.G.</a:t>
            </a:r>
            <a:r>
              <a:rPr lang="en-US" dirty="0"/>
              <a:t> Coughing, straining, sense of urgency</a:t>
            </a:r>
          </a:p>
          <a:p>
            <a:pPr lvl="1"/>
            <a:r>
              <a:rPr lang="en-US" dirty="0"/>
              <a:t>Bladder storage symptoms </a:t>
            </a:r>
            <a:r>
              <a:rPr lang="en-US" dirty="0" err="1"/>
              <a:t>e.G.</a:t>
            </a:r>
            <a:r>
              <a:rPr lang="en-US" dirty="0"/>
              <a:t> Frequency, urgency, </a:t>
            </a:r>
            <a:r>
              <a:rPr lang="en-US" dirty="0" err="1"/>
              <a:t>nocturia</a:t>
            </a:r>
            <a:endParaRPr lang="en-US" dirty="0"/>
          </a:p>
          <a:p>
            <a:pPr lvl="1"/>
            <a:r>
              <a:rPr lang="en-US" dirty="0"/>
              <a:t>Any voiding symptoms </a:t>
            </a:r>
            <a:r>
              <a:rPr lang="en-US" dirty="0" err="1"/>
              <a:t>e.G.</a:t>
            </a:r>
            <a:r>
              <a:rPr lang="en-US" dirty="0"/>
              <a:t> Intermittency, poor stream, post-void dribble, straining</a:t>
            </a:r>
          </a:p>
          <a:p>
            <a:pPr lvl="1"/>
            <a:r>
              <a:rPr lang="en-US" dirty="0"/>
              <a:t>Psychological and social history </a:t>
            </a:r>
          </a:p>
        </p:txBody>
      </p:sp>
    </p:spTree>
    <p:extLst>
      <p:ext uri="{BB962C8B-B14F-4D97-AF65-F5344CB8AC3E}">
        <p14:creationId xmlns:p14="http://schemas.microsoft.com/office/powerpoint/2010/main" val="945286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Physical examination </a:t>
            </a:r>
          </a:p>
        </p:txBody>
      </p:sp>
      <p:sp>
        <p:nvSpPr>
          <p:cNvPr id="3" name="Content Placeholder 2"/>
          <p:cNvSpPr>
            <a:spLocks noGrp="1"/>
          </p:cNvSpPr>
          <p:nvPr>
            <p:ph idx="1"/>
          </p:nvPr>
        </p:nvSpPr>
        <p:spPr/>
        <p:txBody>
          <a:bodyPr>
            <a:normAutofit/>
          </a:bodyPr>
          <a:lstStyle/>
          <a:p>
            <a:pPr marL="0" indent="0">
              <a:buNone/>
            </a:pPr>
            <a:r>
              <a:rPr lang="en-US" dirty="0"/>
              <a:t>Conduct systematic physical examination to identify abnormalities that have a direct bearing on the incontinence.</a:t>
            </a:r>
          </a:p>
          <a:p>
            <a:r>
              <a:rPr lang="en-US" dirty="0"/>
              <a:t>Check for fluid retention.</a:t>
            </a:r>
          </a:p>
          <a:p>
            <a:r>
              <a:rPr lang="en-US" dirty="0"/>
              <a:t>Assess skin condition around the </a:t>
            </a:r>
            <a:r>
              <a:rPr lang="en-US" dirty="0" err="1"/>
              <a:t>genitoperineal</a:t>
            </a:r>
            <a:r>
              <a:rPr lang="en-US" dirty="0"/>
              <a:t> region and check for skin excoriation.</a:t>
            </a:r>
          </a:p>
          <a:p>
            <a:r>
              <a:rPr lang="en-US" dirty="0"/>
              <a:t>Assess functional state. </a:t>
            </a:r>
          </a:p>
          <a:p>
            <a:r>
              <a:rPr lang="en-US" dirty="0"/>
              <a:t>Examine and determine patient’s mobility,</a:t>
            </a:r>
          </a:p>
          <a:p>
            <a:r>
              <a:rPr lang="en-US" dirty="0"/>
              <a:t>cognition and manual dexterity</a:t>
            </a:r>
          </a:p>
        </p:txBody>
      </p:sp>
    </p:spTree>
    <p:extLst>
      <p:ext uri="{BB962C8B-B14F-4D97-AF65-F5344CB8AC3E}">
        <p14:creationId xmlns:p14="http://schemas.microsoft.com/office/powerpoint/2010/main" val="1094625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7" y="484632"/>
            <a:ext cx="10492499" cy="1609344"/>
          </a:xfrm>
        </p:spPr>
        <p:txBody>
          <a:bodyPr/>
          <a:lstStyle/>
          <a:p>
            <a:r>
              <a:rPr lang="en-US" dirty="0"/>
              <a:t>3. Direct observation of leakage</a:t>
            </a:r>
          </a:p>
        </p:txBody>
      </p:sp>
      <p:sp>
        <p:nvSpPr>
          <p:cNvPr id="3" name="Content Placeholder 2"/>
          <p:cNvSpPr>
            <a:spLocks noGrp="1"/>
          </p:cNvSpPr>
          <p:nvPr>
            <p:ph idx="1"/>
          </p:nvPr>
        </p:nvSpPr>
        <p:spPr/>
        <p:txBody>
          <a:bodyPr/>
          <a:lstStyle/>
          <a:p>
            <a:r>
              <a:rPr lang="en-US" dirty="0"/>
              <a:t>Instruct the patient to cough forcefully when the bladder is full and observe for urine leakage.</a:t>
            </a:r>
          </a:p>
          <a:p>
            <a:pPr marL="0" indent="0">
              <a:buNone/>
            </a:pPr>
            <a:endParaRPr lang="en-US" dirty="0"/>
          </a:p>
          <a:p>
            <a:r>
              <a:rPr lang="en-US" dirty="0"/>
              <a:t>Stress incontinence is likely if instantaneous urine leakage occurs with cough. </a:t>
            </a:r>
          </a:p>
        </p:txBody>
      </p:sp>
    </p:spTree>
    <p:extLst>
      <p:ext uri="{BB962C8B-B14F-4D97-AF65-F5344CB8AC3E}">
        <p14:creationId xmlns:p14="http://schemas.microsoft.com/office/powerpoint/2010/main" val="1487598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Urinalysis</a:t>
            </a:r>
            <a:br>
              <a:rPr lang="en-US" dirty="0"/>
            </a:br>
            <a:endParaRPr lang="en-US" dirty="0"/>
          </a:p>
        </p:txBody>
      </p:sp>
      <p:sp>
        <p:nvSpPr>
          <p:cNvPr id="3" name="Content Placeholder 2"/>
          <p:cNvSpPr>
            <a:spLocks noGrp="1"/>
          </p:cNvSpPr>
          <p:nvPr>
            <p:ph idx="1"/>
          </p:nvPr>
        </p:nvSpPr>
        <p:spPr/>
        <p:txBody>
          <a:bodyPr/>
          <a:lstStyle/>
          <a:p>
            <a:r>
              <a:rPr lang="en-US" dirty="0"/>
              <a:t>Send a sample of urine for urinalysis and culture as ordered by doctor.</a:t>
            </a:r>
          </a:p>
          <a:p>
            <a:endParaRPr lang="en-US" dirty="0"/>
          </a:p>
          <a:p>
            <a:r>
              <a:rPr lang="en-US" dirty="0"/>
              <a:t>Urinalysis detects any contributory factors e.g. hematuria, glycosuria, pyuria, bacteriuria and proteinuria. </a:t>
            </a:r>
          </a:p>
          <a:p>
            <a:endParaRPr lang="en-US" dirty="0"/>
          </a:p>
          <a:p>
            <a:r>
              <a:rPr lang="en-US" dirty="0"/>
              <a:t>Urine culture is done to exclude urinary tract infection.</a:t>
            </a:r>
          </a:p>
        </p:txBody>
      </p:sp>
    </p:spTree>
    <p:extLst>
      <p:ext uri="{BB962C8B-B14F-4D97-AF65-F5344CB8AC3E}">
        <p14:creationId xmlns:p14="http://schemas.microsoft.com/office/powerpoint/2010/main" val="3048081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697036" cy="1609344"/>
          </a:xfrm>
        </p:spPr>
        <p:txBody>
          <a:bodyPr>
            <a:normAutofit fontScale="90000"/>
          </a:bodyPr>
          <a:lstStyle/>
          <a:p>
            <a:r>
              <a:rPr lang="en-US" dirty="0"/>
              <a:t>5. Measurement of residual volume</a:t>
            </a:r>
            <a:br>
              <a:rPr lang="en-US" dirty="0"/>
            </a:br>
            <a:endParaRPr lang="en-US" dirty="0"/>
          </a:p>
        </p:txBody>
      </p:sp>
      <p:sp>
        <p:nvSpPr>
          <p:cNvPr id="3" name="Content Placeholder 2"/>
          <p:cNvSpPr>
            <a:spLocks noGrp="1"/>
          </p:cNvSpPr>
          <p:nvPr>
            <p:ph idx="1"/>
          </p:nvPr>
        </p:nvSpPr>
        <p:spPr/>
        <p:txBody>
          <a:bodyPr>
            <a:normAutofit/>
          </a:bodyPr>
          <a:lstStyle/>
          <a:p>
            <a:r>
              <a:rPr lang="en-US" dirty="0"/>
              <a:t>Measure Post Voided Residual (PVR) volume by in-out catheterization or bladder scanning within a few minutes after voiding.</a:t>
            </a:r>
          </a:p>
          <a:p>
            <a:endParaRPr lang="en-US" dirty="0"/>
          </a:p>
          <a:p>
            <a:r>
              <a:rPr lang="en-US" dirty="0"/>
              <a:t>Less than 50 ml is considered adequate bladder emptying.</a:t>
            </a:r>
          </a:p>
          <a:p>
            <a:endParaRPr lang="en-US" dirty="0"/>
          </a:p>
          <a:p>
            <a:r>
              <a:rPr lang="en-US" dirty="0"/>
              <a:t>Repeated PVR volumes in excess of 100 ml are considered inadequate emptying. </a:t>
            </a:r>
          </a:p>
        </p:txBody>
      </p:sp>
    </p:spTree>
    <p:extLst>
      <p:ext uri="{BB962C8B-B14F-4D97-AF65-F5344CB8AC3E}">
        <p14:creationId xmlns:p14="http://schemas.microsoft.com/office/powerpoint/2010/main" val="4257240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Bladder chart/Intake-and-output chart</a:t>
            </a:r>
            <a:br>
              <a:rPr lang="en-US" dirty="0"/>
            </a:br>
            <a:endParaRPr lang="en-US" dirty="0"/>
          </a:p>
        </p:txBody>
      </p:sp>
      <p:sp>
        <p:nvSpPr>
          <p:cNvPr id="3" name="Content Placeholder 2"/>
          <p:cNvSpPr>
            <a:spLocks noGrp="1"/>
          </p:cNvSpPr>
          <p:nvPr>
            <p:ph idx="1"/>
          </p:nvPr>
        </p:nvSpPr>
        <p:spPr/>
        <p:txBody>
          <a:bodyPr>
            <a:normAutofit/>
          </a:bodyPr>
          <a:lstStyle/>
          <a:p>
            <a:r>
              <a:rPr lang="en-US" dirty="0"/>
              <a:t>Record frequency, timing and amount of voiding preferably for three days using a bladder chart.</a:t>
            </a:r>
          </a:p>
          <a:p>
            <a:endParaRPr lang="en-US" dirty="0"/>
          </a:p>
          <a:p>
            <a:r>
              <a:rPr lang="en-US" dirty="0"/>
              <a:t>The bladder chart is probably the single most useful nursing tool in assessing  the individual’s level of UI. It provides baseline information, helps to monitor progress and effectiveness of therapy. </a:t>
            </a:r>
          </a:p>
        </p:txBody>
      </p:sp>
    </p:spTree>
    <p:extLst>
      <p:ext uri="{BB962C8B-B14F-4D97-AF65-F5344CB8AC3E}">
        <p14:creationId xmlns:p14="http://schemas.microsoft.com/office/powerpoint/2010/main" val="3220773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547" y="2121408"/>
            <a:ext cx="11297653" cy="1609344"/>
          </a:xfrm>
        </p:spPr>
        <p:txBody>
          <a:bodyPr/>
          <a:lstStyle/>
          <a:p>
            <a:r>
              <a:rPr lang="en-US" dirty="0"/>
              <a:t>BEHAVIOURAL INTERVENTIONS </a:t>
            </a:r>
          </a:p>
        </p:txBody>
      </p:sp>
    </p:spTree>
    <p:extLst>
      <p:ext uri="{BB962C8B-B14F-4D97-AF65-F5344CB8AC3E}">
        <p14:creationId xmlns:p14="http://schemas.microsoft.com/office/powerpoint/2010/main" val="2513319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 Toileting assistance</a:t>
            </a:r>
            <a:br>
              <a:rPr lang="en-US" dirty="0"/>
            </a:br>
            <a:endParaRPr lang="en-US" dirty="0"/>
          </a:p>
        </p:txBody>
      </p:sp>
      <p:sp>
        <p:nvSpPr>
          <p:cNvPr id="3" name="Content Placeholder 2"/>
          <p:cNvSpPr>
            <a:spLocks noGrp="1"/>
          </p:cNvSpPr>
          <p:nvPr>
            <p:ph idx="1"/>
          </p:nvPr>
        </p:nvSpPr>
        <p:spPr>
          <a:xfrm>
            <a:off x="1154069" y="1664208"/>
            <a:ext cx="10058400" cy="4050792"/>
          </a:xfrm>
        </p:spPr>
        <p:txBody>
          <a:bodyPr>
            <a:normAutofit fontScale="70000" lnSpcReduction="20000"/>
          </a:bodyPr>
          <a:lstStyle/>
          <a:p>
            <a:r>
              <a:rPr lang="en-US" b="1" dirty="0">
                <a:solidFill>
                  <a:srgbClr val="0070C0"/>
                </a:solidFill>
              </a:rPr>
              <a:t>Timed voiding/ scheduled toileting </a:t>
            </a:r>
            <a:r>
              <a:rPr lang="en-US" dirty="0"/>
              <a:t>- Timed voiding/scheduled toileting is recommended throughout the whole day for patients who need assistance for toileting. Timed voiding is usually at 2 hourly intervals.</a:t>
            </a:r>
          </a:p>
          <a:p>
            <a:endParaRPr lang="en-US" dirty="0"/>
          </a:p>
          <a:p>
            <a:r>
              <a:rPr lang="en-US" b="1" dirty="0">
                <a:solidFill>
                  <a:srgbClr val="0070C0"/>
                </a:solidFill>
              </a:rPr>
              <a:t>Habit training </a:t>
            </a:r>
            <a:r>
              <a:rPr lang="en-US" dirty="0"/>
              <a:t>- Habit training is recommended for patients with whom a natural voiding pattern can be determined. Habit training involves matching toileting schedule to patient’s voiding habits. Frequency, volume, patterns of continence and incontinence are adjusted. The voiding schedule fits the patient’s established pattern.</a:t>
            </a:r>
          </a:p>
          <a:p>
            <a:endParaRPr lang="en-US" dirty="0"/>
          </a:p>
          <a:p>
            <a:r>
              <a:rPr lang="en-US" b="1" dirty="0">
                <a:solidFill>
                  <a:srgbClr val="0070C0"/>
                </a:solidFill>
              </a:rPr>
              <a:t>Prompted voiding </a:t>
            </a:r>
            <a:r>
              <a:rPr lang="en-US" dirty="0"/>
              <a:t>- Prompted voiding (usually at 2 hourly intervals) is recommended for patients who can learn to </a:t>
            </a:r>
            <a:r>
              <a:rPr lang="en-US" dirty="0" err="1"/>
              <a:t>recognise</a:t>
            </a:r>
            <a:r>
              <a:rPr lang="en-US" dirty="0"/>
              <a:t> some degree of bladder fullness or the need to void, or who can ask for assistance or respond when prompted to void. The patient is asked at regular intervals whether voiding is required and is assisted to the toilet if the response is positive.</a:t>
            </a:r>
          </a:p>
          <a:p>
            <a:pPr marL="0" indent="0">
              <a:buNone/>
            </a:pPr>
            <a:endParaRPr lang="en-US" dirty="0"/>
          </a:p>
        </p:txBody>
      </p:sp>
    </p:spTree>
    <p:extLst>
      <p:ext uri="{BB962C8B-B14F-4D97-AF65-F5344CB8AC3E}">
        <p14:creationId xmlns:p14="http://schemas.microsoft.com/office/powerpoint/2010/main" val="1618448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547" y="524095"/>
            <a:ext cx="11381874" cy="1609344"/>
          </a:xfrm>
        </p:spPr>
        <p:txBody>
          <a:bodyPr>
            <a:normAutofit fontScale="90000"/>
          </a:bodyPr>
          <a:lstStyle/>
          <a:p>
            <a:r>
              <a:rPr lang="en-US" sz="4000" dirty="0"/>
              <a:t>2. Bladder training/ bladder re-education</a:t>
            </a:r>
            <a:br>
              <a:rPr lang="en-US" sz="4000" dirty="0"/>
            </a:br>
            <a:endParaRPr lang="en-US" sz="4000" dirty="0"/>
          </a:p>
        </p:txBody>
      </p:sp>
      <p:sp>
        <p:nvSpPr>
          <p:cNvPr id="3" name="Content Placeholder 2"/>
          <p:cNvSpPr>
            <a:spLocks noGrp="1"/>
          </p:cNvSpPr>
          <p:nvPr>
            <p:ph idx="1"/>
          </p:nvPr>
        </p:nvSpPr>
        <p:spPr>
          <a:xfrm>
            <a:off x="1070329" y="1748429"/>
            <a:ext cx="10058400" cy="4050792"/>
          </a:xfrm>
        </p:spPr>
        <p:txBody>
          <a:bodyPr>
            <a:normAutofit fontScale="85000" lnSpcReduction="20000"/>
          </a:bodyPr>
          <a:lstStyle/>
          <a:p>
            <a:r>
              <a:rPr lang="en-US" dirty="0"/>
              <a:t>Bladder training is strongly recommended for management of urge UI.</a:t>
            </a:r>
          </a:p>
          <a:p>
            <a:pPr marL="0" indent="0">
              <a:buNone/>
            </a:pPr>
            <a:endParaRPr lang="en-US" dirty="0"/>
          </a:p>
          <a:p>
            <a:r>
              <a:rPr lang="en-US" dirty="0"/>
              <a:t>Bladder training is recommended for management of stress and mixed UI.</a:t>
            </a:r>
          </a:p>
          <a:p>
            <a:pPr marL="0" indent="0">
              <a:buNone/>
            </a:pPr>
            <a:endParaRPr lang="en-US" dirty="0"/>
          </a:p>
          <a:p>
            <a:r>
              <a:rPr lang="en-US" dirty="0"/>
              <a:t>Bladder training helps the patient to postpone voiding according to a schedule, to provide for larger voiding volume, and longer intervals between voiding.</a:t>
            </a:r>
          </a:p>
          <a:p>
            <a:pPr marL="0" indent="0">
              <a:buNone/>
            </a:pPr>
            <a:endParaRPr lang="en-US" dirty="0"/>
          </a:p>
          <a:p>
            <a:r>
              <a:rPr lang="en-US" dirty="0"/>
              <a:t>Bladder training appears to be effective in reducing the frequency of stress and urge UI. </a:t>
            </a:r>
          </a:p>
        </p:txBody>
      </p:sp>
    </p:spTree>
    <p:extLst>
      <p:ext uri="{BB962C8B-B14F-4D97-AF65-F5344CB8AC3E}">
        <p14:creationId xmlns:p14="http://schemas.microsoft.com/office/powerpoint/2010/main" val="344816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 3. Pelvic floor muscle exercise</a:t>
            </a:r>
            <a:br>
              <a:rPr lang="en-US" sz="4400" dirty="0"/>
            </a:br>
            <a:endParaRPr lang="en-US" sz="4400" dirty="0"/>
          </a:p>
        </p:txBody>
      </p:sp>
      <p:sp>
        <p:nvSpPr>
          <p:cNvPr id="3" name="Content Placeholder 2"/>
          <p:cNvSpPr>
            <a:spLocks noGrp="1"/>
          </p:cNvSpPr>
          <p:nvPr>
            <p:ph idx="1"/>
          </p:nvPr>
        </p:nvSpPr>
        <p:spPr>
          <a:xfrm>
            <a:off x="961564" y="1712334"/>
            <a:ext cx="10058400" cy="4050792"/>
          </a:xfrm>
        </p:spPr>
        <p:txBody>
          <a:bodyPr>
            <a:normAutofit fontScale="77500" lnSpcReduction="20000"/>
          </a:bodyPr>
          <a:lstStyle/>
          <a:p>
            <a:r>
              <a:rPr lang="en-US" dirty="0"/>
              <a:t>Pelvic floor muscle exercise is beneficial to women with stress incontinence.</a:t>
            </a:r>
          </a:p>
          <a:p>
            <a:r>
              <a:rPr lang="en-US" dirty="0"/>
              <a:t>Sustain a contraction of the </a:t>
            </a:r>
            <a:r>
              <a:rPr lang="en-US" dirty="0" err="1"/>
              <a:t>peri</a:t>
            </a:r>
            <a:r>
              <a:rPr lang="en-US" dirty="0"/>
              <a:t>-vaginal muscles or anal sphincter for at least 10 seconds followed by equal periods of relaxation. Perform 30 to 80 times a day for at least 8 weeks. This may need to be continued indefinitely.</a:t>
            </a:r>
          </a:p>
          <a:p>
            <a:r>
              <a:rPr lang="en-US" dirty="0"/>
              <a:t>Pelvic floor muscle exercise strengthens the voluntary </a:t>
            </a:r>
            <a:r>
              <a:rPr lang="en-US" dirty="0" err="1"/>
              <a:t>periurethral</a:t>
            </a:r>
            <a:r>
              <a:rPr lang="en-US" dirty="0"/>
              <a:t> and pelvic floor muscles, the contraction of which exerts a closing force on the urethra. </a:t>
            </a:r>
          </a:p>
          <a:p>
            <a:r>
              <a:rPr lang="en-US" dirty="0"/>
              <a:t>This technique has been emphasized for women with stress UI but appears to be useful in men as well. </a:t>
            </a:r>
          </a:p>
          <a:p>
            <a:r>
              <a:rPr lang="en-US" dirty="0"/>
              <a:t>Benefit has been reported in 30 to 90% of women, but criteria differ among studies. </a:t>
            </a:r>
          </a:p>
          <a:p>
            <a:r>
              <a:rPr lang="en-US" dirty="0"/>
              <a:t>Patients with mild symptoms may improve most. Continued exercise is required for continued benefit. </a:t>
            </a:r>
          </a:p>
        </p:txBody>
      </p:sp>
    </p:spTree>
    <p:extLst>
      <p:ext uri="{BB962C8B-B14F-4D97-AF65-F5344CB8AC3E}">
        <p14:creationId xmlns:p14="http://schemas.microsoft.com/office/powerpoint/2010/main" val="319869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Urinary incontinence (UI) is defined as the “involuntary loss of urine so severe as to have social and/or hygiene consequences” (NIH, 1988). </a:t>
            </a:r>
          </a:p>
          <a:p>
            <a:endParaRPr lang="en-US" dirty="0"/>
          </a:p>
          <a:p>
            <a:r>
              <a:rPr lang="en-US" dirty="0"/>
              <a:t>UI or unintentional loss of urine is a health problem causing inconvenience and distress to many individuals. </a:t>
            </a:r>
          </a:p>
          <a:p>
            <a:endParaRPr lang="en-US" dirty="0"/>
          </a:p>
          <a:p>
            <a:r>
              <a:rPr lang="en-US" dirty="0"/>
              <a:t>Although it is perceived to be common among the elderly people, bladder problems are not natural consequence of aging and they are not exclusively a problem of the elderly. </a:t>
            </a:r>
          </a:p>
        </p:txBody>
      </p:sp>
    </p:spTree>
    <p:extLst>
      <p:ext uri="{BB962C8B-B14F-4D97-AF65-F5344CB8AC3E}">
        <p14:creationId xmlns:p14="http://schemas.microsoft.com/office/powerpoint/2010/main" val="2103723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61353"/>
            <a:ext cx="10058400" cy="1609344"/>
          </a:xfrm>
        </p:spPr>
        <p:txBody>
          <a:bodyPr/>
          <a:lstStyle/>
          <a:p>
            <a:pPr algn="ctr"/>
            <a:r>
              <a:rPr lang="en-US" dirty="0"/>
              <a:t>OTHER MEASURES AND SUPPORTIVE CARE </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17455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 Catheterization </a:t>
            </a:r>
          </a:p>
        </p:txBody>
      </p:sp>
      <p:sp>
        <p:nvSpPr>
          <p:cNvPr id="3" name="Content Placeholder 2"/>
          <p:cNvSpPr>
            <a:spLocks noGrp="1"/>
          </p:cNvSpPr>
          <p:nvPr>
            <p:ph idx="1"/>
          </p:nvPr>
        </p:nvSpPr>
        <p:spPr/>
        <p:txBody>
          <a:bodyPr>
            <a:normAutofit fontScale="85000" lnSpcReduction="20000"/>
          </a:bodyPr>
          <a:lstStyle/>
          <a:p>
            <a:r>
              <a:rPr lang="en-US" b="1" dirty="0">
                <a:solidFill>
                  <a:srgbClr val="0070C0"/>
                </a:solidFill>
              </a:rPr>
              <a:t>Intermittent urinary catheterization</a:t>
            </a:r>
            <a:r>
              <a:rPr lang="en-US" dirty="0"/>
              <a:t> -Intermittent </a:t>
            </a:r>
            <a:r>
              <a:rPr lang="en-US" dirty="0" err="1"/>
              <a:t>catheterisation</a:t>
            </a:r>
            <a:r>
              <a:rPr lang="en-US" dirty="0"/>
              <a:t> is recommended as a supportive measure for patients with spinal cord injury, persistent UI, chronic urinary retention due to underactive or partially obstructed bladder.</a:t>
            </a:r>
          </a:p>
          <a:p>
            <a:endParaRPr lang="en-US" dirty="0"/>
          </a:p>
          <a:p>
            <a:r>
              <a:rPr lang="en-US" b="1" dirty="0">
                <a:solidFill>
                  <a:srgbClr val="0070C0"/>
                </a:solidFill>
              </a:rPr>
              <a:t>Indwelling urinary catheterization </a:t>
            </a:r>
            <a:r>
              <a:rPr lang="en-US" dirty="0"/>
              <a:t>- An indwelling catheter is recommended for a patient with an obstructive cause where other interventions are not feasible. It is also useful for the terminally ill; or patients with pressure ulcers, or for severely impaired individuals for whom alternative interventions are not an option. It may also be used when a caregiver is not available for other supportive measures.</a:t>
            </a:r>
          </a:p>
          <a:p>
            <a:endParaRPr lang="en-US" dirty="0"/>
          </a:p>
          <a:p>
            <a:r>
              <a:rPr lang="en-US" dirty="0"/>
              <a:t>The patient is assessed periodically for </a:t>
            </a:r>
            <a:r>
              <a:rPr lang="en-US" b="1" dirty="0">
                <a:solidFill>
                  <a:srgbClr val="0070C0"/>
                </a:solidFill>
              </a:rPr>
              <a:t>voiding trials or bladder training</a:t>
            </a:r>
          </a:p>
        </p:txBody>
      </p:sp>
    </p:spTree>
    <p:extLst>
      <p:ext uri="{BB962C8B-B14F-4D97-AF65-F5344CB8AC3E}">
        <p14:creationId xmlns:p14="http://schemas.microsoft.com/office/powerpoint/2010/main" val="154683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 External collection systems</a:t>
            </a:r>
            <a:br>
              <a:rPr lang="en-US" dirty="0"/>
            </a:br>
            <a:endParaRPr lang="en-US" dirty="0"/>
          </a:p>
        </p:txBody>
      </p:sp>
      <p:sp>
        <p:nvSpPr>
          <p:cNvPr id="3" name="Content Placeholder 2"/>
          <p:cNvSpPr>
            <a:spLocks noGrp="1"/>
          </p:cNvSpPr>
          <p:nvPr>
            <p:ph idx="1"/>
          </p:nvPr>
        </p:nvSpPr>
        <p:spPr/>
        <p:txBody>
          <a:bodyPr/>
          <a:lstStyle/>
          <a:p>
            <a:r>
              <a:rPr lang="en-US" dirty="0"/>
              <a:t>The </a:t>
            </a:r>
            <a:r>
              <a:rPr lang="en-US" dirty="0" err="1"/>
              <a:t>uro</a:t>
            </a:r>
            <a:r>
              <a:rPr lang="en-US" dirty="0"/>
              <a:t>-sheath is recommended for an incontinent man, who can adequately empty his bladder and has intact penile skin, and in whom other therapies have failed or are not appropriate</a:t>
            </a:r>
          </a:p>
          <a:p>
            <a:endParaRPr lang="en-US" dirty="0"/>
          </a:p>
        </p:txBody>
      </p:sp>
    </p:spTree>
    <p:extLst>
      <p:ext uri="{BB962C8B-B14F-4D97-AF65-F5344CB8AC3E}">
        <p14:creationId xmlns:p14="http://schemas.microsoft.com/office/powerpoint/2010/main" val="247061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r>
              <a:rPr lang="en-US" dirty="0"/>
              <a:t>3. Absorbent products</a:t>
            </a:r>
          </a:p>
        </p:txBody>
      </p:sp>
      <p:sp>
        <p:nvSpPr>
          <p:cNvPr id="3" name="Content Placeholder 2"/>
          <p:cNvSpPr>
            <a:spLocks noGrp="1"/>
          </p:cNvSpPr>
          <p:nvPr>
            <p:ph idx="1"/>
          </p:nvPr>
        </p:nvSpPr>
        <p:spPr/>
        <p:txBody>
          <a:bodyPr/>
          <a:lstStyle/>
          <a:p>
            <a:pPr marL="0" indent="0">
              <a:buNone/>
            </a:pPr>
            <a:endParaRPr lang="en-US" dirty="0"/>
          </a:p>
          <a:p>
            <a:r>
              <a:rPr lang="en-US" dirty="0"/>
              <a:t>Absorbent products are recommended during evaluation, as an adjunct to other therapies, and for long term care of patients with chronic, intractable UI. </a:t>
            </a:r>
          </a:p>
        </p:txBody>
      </p:sp>
    </p:spTree>
    <p:extLst>
      <p:ext uri="{BB962C8B-B14F-4D97-AF65-F5344CB8AC3E}">
        <p14:creationId xmlns:p14="http://schemas.microsoft.com/office/powerpoint/2010/main" val="3454758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Skin care</a:t>
            </a:r>
            <a:br>
              <a:rPr lang="en-US" dirty="0"/>
            </a:br>
            <a:endParaRPr lang="en-US" dirty="0"/>
          </a:p>
        </p:txBody>
      </p:sp>
      <p:sp>
        <p:nvSpPr>
          <p:cNvPr id="3" name="Content Placeholder 2"/>
          <p:cNvSpPr>
            <a:spLocks noGrp="1"/>
          </p:cNvSpPr>
          <p:nvPr>
            <p:ph idx="1"/>
          </p:nvPr>
        </p:nvSpPr>
        <p:spPr/>
        <p:txBody>
          <a:bodyPr/>
          <a:lstStyle/>
          <a:p>
            <a:r>
              <a:rPr lang="en-US" dirty="0"/>
              <a:t>Inspect </a:t>
            </a:r>
            <a:r>
              <a:rPr lang="en-US" dirty="0" err="1"/>
              <a:t>genito</a:t>
            </a:r>
            <a:r>
              <a:rPr lang="en-US" dirty="0"/>
              <a:t>-perineal area daily. Identify signs of contact dermatitis and skin excoriation.</a:t>
            </a:r>
          </a:p>
          <a:p>
            <a:endParaRPr lang="en-US" dirty="0"/>
          </a:p>
          <a:p>
            <a:r>
              <a:rPr lang="en-US" dirty="0"/>
              <a:t>Cleanse skin immediately after urine leakage. Use appropriate skin cleansers and barrier creams. </a:t>
            </a:r>
          </a:p>
        </p:txBody>
      </p:sp>
    </p:spTree>
    <p:extLst>
      <p:ext uri="{BB962C8B-B14F-4D97-AF65-F5344CB8AC3E}">
        <p14:creationId xmlns:p14="http://schemas.microsoft.com/office/powerpoint/2010/main" val="2078858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Dietary and fluid management</a:t>
            </a:r>
            <a:br>
              <a:rPr lang="en-US" dirty="0"/>
            </a:br>
            <a:endParaRPr lang="en-US" dirty="0"/>
          </a:p>
        </p:txBody>
      </p:sp>
      <p:sp>
        <p:nvSpPr>
          <p:cNvPr id="3" name="Content Placeholder 2"/>
          <p:cNvSpPr>
            <a:spLocks noGrp="1"/>
          </p:cNvSpPr>
          <p:nvPr>
            <p:ph idx="1"/>
          </p:nvPr>
        </p:nvSpPr>
        <p:spPr/>
        <p:txBody>
          <a:bodyPr/>
          <a:lstStyle/>
          <a:p>
            <a:r>
              <a:rPr lang="en-US" dirty="0"/>
              <a:t>Encourage adequate fluid and </a:t>
            </a:r>
            <a:r>
              <a:rPr lang="en-US" dirty="0" err="1"/>
              <a:t>fibre</a:t>
            </a:r>
            <a:r>
              <a:rPr lang="en-US" dirty="0"/>
              <a:t> intake. </a:t>
            </a:r>
          </a:p>
          <a:p>
            <a:r>
              <a:rPr lang="en-US" dirty="0"/>
              <a:t>Discourage consumption of caffeinated products such as coffee, tea, colas and chocolate. </a:t>
            </a:r>
          </a:p>
        </p:txBody>
      </p:sp>
    </p:spTree>
    <p:extLst>
      <p:ext uri="{BB962C8B-B14F-4D97-AF65-F5344CB8AC3E}">
        <p14:creationId xmlns:p14="http://schemas.microsoft.com/office/powerpoint/2010/main" val="1974708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 Physical and environmental alterations</a:t>
            </a:r>
            <a:br>
              <a:rPr lang="en-US" dirty="0"/>
            </a:br>
            <a:endParaRPr lang="en-US" dirty="0"/>
          </a:p>
        </p:txBody>
      </p:sp>
      <p:sp>
        <p:nvSpPr>
          <p:cNvPr id="3" name="Content Placeholder 2"/>
          <p:cNvSpPr>
            <a:spLocks noGrp="1"/>
          </p:cNvSpPr>
          <p:nvPr>
            <p:ph idx="1"/>
          </p:nvPr>
        </p:nvSpPr>
        <p:spPr/>
        <p:txBody>
          <a:bodyPr/>
          <a:lstStyle/>
          <a:p>
            <a:r>
              <a:rPr lang="en-US" dirty="0"/>
              <a:t>Assess the environment in which the patient is in. </a:t>
            </a:r>
          </a:p>
          <a:p>
            <a:r>
              <a:rPr lang="en-US" dirty="0"/>
              <a:t>Perform simple alterations, such as providing toileting or ambulation devices.</a:t>
            </a:r>
          </a:p>
        </p:txBody>
      </p:sp>
    </p:spTree>
    <p:extLst>
      <p:ext uri="{BB962C8B-B14F-4D97-AF65-F5344CB8AC3E}">
        <p14:creationId xmlns:p14="http://schemas.microsoft.com/office/powerpoint/2010/main" val="2426734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7. Education</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Patient and caregiver education</a:t>
            </a:r>
          </a:p>
          <a:p>
            <a:r>
              <a:rPr lang="en-US" dirty="0"/>
              <a:t>The public should be informed that UI is not inevitable or shameful.</a:t>
            </a:r>
          </a:p>
          <a:p>
            <a:r>
              <a:rPr lang="en-US" dirty="0"/>
              <a:t>UI is treatable, and if not, it is manageable. </a:t>
            </a:r>
          </a:p>
          <a:p>
            <a:r>
              <a:rPr lang="en-US" dirty="0"/>
              <a:t>Patient education should be </a:t>
            </a:r>
            <a:r>
              <a:rPr lang="en-US" dirty="0" err="1"/>
              <a:t>individualised</a:t>
            </a:r>
            <a:r>
              <a:rPr lang="en-US" dirty="0"/>
              <a:t>, involving caregivers and others.</a:t>
            </a:r>
          </a:p>
        </p:txBody>
      </p:sp>
    </p:spTree>
    <p:extLst>
      <p:ext uri="{BB962C8B-B14F-4D97-AF65-F5344CB8AC3E}">
        <p14:creationId xmlns:p14="http://schemas.microsoft.com/office/powerpoint/2010/main" val="3803635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21408"/>
            <a:ext cx="10058400" cy="1609344"/>
          </a:xfrm>
        </p:spPr>
        <p:txBody>
          <a:bodyPr/>
          <a:lstStyle/>
          <a:p>
            <a:pPr algn="ctr"/>
            <a:r>
              <a:rPr lang="en-US" dirty="0"/>
              <a:t>Thank You</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28616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UI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0070C0"/>
                </a:solidFill>
              </a:rPr>
              <a:t>Stress Incontinence</a:t>
            </a:r>
          </a:p>
          <a:p>
            <a:pPr marL="0" indent="0">
              <a:buNone/>
            </a:pPr>
            <a:endParaRPr lang="en-US" b="1" dirty="0">
              <a:solidFill>
                <a:srgbClr val="0070C0"/>
              </a:solidFill>
            </a:endParaRPr>
          </a:p>
          <a:p>
            <a:r>
              <a:rPr lang="en-US" dirty="0"/>
              <a:t>Is an involuntary loss of urine due to an increased intra-abdominal pressure during coughing, sneezing, laughing or other physical activities that increase intra-abdominal pressure. </a:t>
            </a:r>
          </a:p>
        </p:txBody>
      </p:sp>
    </p:spTree>
    <p:extLst>
      <p:ext uri="{BB962C8B-B14F-4D97-AF65-F5344CB8AC3E}">
        <p14:creationId xmlns:p14="http://schemas.microsoft.com/office/powerpoint/2010/main" val="33232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459" y="171811"/>
            <a:ext cx="10058400" cy="1609344"/>
          </a:xfrm>
        </p:spPr>
        <p:txBody>
          <a:bodyPr>
            <a:normAutofit/>
          </a:bodyPr>
          <a:lstStyle/>
          <a:p>
            <a:r>
              <a:rPr lang="en-US" dirty="0"/>
              <a:t>Types of UI </a:t>
            </a:r>
            <a:br>
              <a:rPr lang="en-US" dirty="0"/>
            </a:br>
            <a:endParaRPr lang="en-US" dirty="0"/>
          </a:p>
        </p:txBody>
      </p:sp>
      <p:sp>
        <p:nvSpPr>
          <p:cNvPr id="3" name="Content Placeholder 2"/>
          <p:cNvSpPr>
            <a:spLocks noGrp="1"/>
          </p:cNvSpPr>
          <p:nvPr>
            <p:ph idx="1"/>
          </p:nvPr>
        </p:nvSpPr>
        <p:spPr>
          <a:xfrm>
            <a:off x="838200" y="1251284"/>
            <a:ext cx="10988842" cy="4925679"/>
          </a:xfrm>
        </p:spPr>
        <p:txBody>
          <a:bodyPr>
            <a:normAutofit fontScale="77500" lnSpcReduction="20000"/>
          </a:bodyPr>
          <a:lstStyle/>
          <a:p>
            <a:pPr marL="0" indent="0">
              <a:buNone/>
            </a:pPr>
            <a:r>
              <a:rPr lang="en-US" b="1" dirty="0">
                <a:solidFill>
                  <a:srgbClr val="0070C0"/>
                </a:solidFill>
              </a:rPr>
              <a:t>Urge Incontinence</a:t>
            </a:r>
          </a:p>
          <a:p>
            <a:pPr marL="0" indent="0">
              <a:buNone/>
            </a:pPr>
            <a:endParaRPr lang="en-US" b="1" dirty="0">
              <a:solidFill>
                <a:srgbClr val="0070C0"/>
              </a:solidFill>
            </a:endParaRPr>
          </a:p>
          <a:p>
            <a:r>
              <a:rPr lang="en-US" dirty="0"/>
              <a:t>Is the involuntary loss of urine associated with a strong desire or need to urinate. </a:t>
            </a:r>
          </a:p>
          <a:p>
            <a:r>
              <a:rPr lang="en-US" dirty="0"/>
              <a:t>It is usually, associated with premature detrusor muscle contractions, referred to as detrusor instability. Although detrusor instability can be associated with neurologic disorders, it also occurs in individuals who appear to be neurologically normal. </a:t>
            </a:r>
          </a:p>
          <a:p>
            <a:r>
              <a:rPr lang="en-US" dirty="0"/>
              <a:t>Urge incontinence is a result of a sudden, involuntary bladder contraction caused by inflammation or irritation within the bladder. This inflammation or irritation may be due to calculi, malignancy, infection or atrophic vaginitis-urethritis. </a:t>
            </a:r>
          </a:p>
          <a:p>
            <a:r>
              <a:rPr lang="en-US" dirty="0"/>
              <a:t>These uncontrollable contractions can also occur when the brain </a:t>
            </a:r>
            <a:r>
              <a:rPr lang="en-US" dirty="0" err="1"/>
              <a:t>centre</a:t>
            </a:r>
            <a:r>
              <a:rPr lang="en-US" dirty="0"/>
              <a:t> that inhibits bladder contractions is impaired by neurologic conditions such as stroke, Parkinson’s disease or dementia. </a:t>
            </a:r>
          </a:p>
          <a:p>
            <a:r>
              <a:rPr lang="en-US" dirty="0"/>
              <a:t>Urge incontinence is the most common type of incontinence in older people (Thomas, 2001). </a:t>
            </a:r>
          </a:p>
        </p:txBody>
      </p:sp>
    </p:spTree>
    <p:extLst>
      <p:ext uri="{BB962C8B-B14F-4D97-AF65-F5344CB8AC3E}">
        <p14:creationId xmlns:p14="http://schemas.microsoft.com/office/powerpoint/2010/main" val="2893460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UI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a:solidFill>
                  <a:srgbClr val="0070C0"/>
                </a:solidFill>
              </a:rPr>
              <a:t>Mixed Incontinence </a:t>
            </a:r>
          </a:p>
          <a:p>
            <a:pPr marL="0" indent="0">
              <a:buNone/>
            </a:pPr>
            <a:endParaRPr lang="en-US" b="1" dirty="0">
              <a:solidFill>
                <a:srgbClr val="0070C0"/>
              </a:solidFill>
            </a:endParaRPr>
          </a:p>
          <a:p>
            <a:r>
              <a:rPr lang="en-US" dirty="0"/>
              <a:t>Is a combination of both stress and urge incontinence. </a:t>
            </a:r>
          </a:p>
          <a:p>
            <a:r>
              <a:rPr lang="en-US" dirty="0"/>
              <a:t>It is most common in older women.</a:t>
            </a:r>
          </a:p>
        </p:txBody>
      </p:sp>
    </p:spTree>
    <p:extLst>
      <p:ext uri="{BB962C8B-B14F-4D97-AF65-F5344CB8AC3E}">
        <p14:creationId xmlns:p14="http://schemas.microsoft.com/office/powerpoint/2010/main" val="142966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UI </a:t>
            </a:r>
            <a:br>
              <a:rPr lang="en-US" dirty="0"/>
            </a:br>
            <a:endParaRPr lang="en-US" dirty="0"/>
          </a:p>
        </p:txBody>
      </p:sp>
      <p:sp>
        <p:nvSpPr>
          <p:cNvPr id="3" name="Content Placeholder 2"/>
          <p:cNvSpPr>
            <a:spLocks noGrp="1"/>
          </p:cNvSpPr>
          <p:nvPr>
            <p:ph idx="1"/>
          </p:nvPr>
        </p:nvSpPr>
        <p:spPr>
          <a:xfrm>
            <a:off x="1069848" y="1628113"/>
            <a:ext cx="10058400" cy="4050792"/>
          </a:xfrm>
        </p:spPr>
        <p:txBody>
          <a:bodyPr>
            <a:normAutofit fontScale="77500" lnSpcReduction="20000"/>
          </a:bodyPr>
          <a:lstStyle/>
          <a:p>
            <a:pPr marL="0" indent="0">
              <a:buNone/>
            </a:pPr>
            <a:r>
              <a:rPr lang="en-US" b="1" dirty="0">
                <a:solidFill>
                  <a:srgbClr val="0070C0"/>
                </a:solidFill>
              </a:rPr>
              <a:t>Overflow Incontinence </a:t>
            </a:r>
          </a:p>
          <a:p>
            <a:pPr marL="0" indent="0">
              <a:buNone/>
            </a:pPr>
            <a:endParaRPr lang="en-US" b="1" dirty="0">
              <a:solidFill>
                <a:srgbClr val="0070C0"/>
              </a:solidFill>
            </a:endParaRPr>
          </a:p>
          <a:p>
            <a:r>
              <a:rPr lang="en-US" dirty="0"/>
              <a:t>Is the involuntary loss of urine resulting from an over-distended bladder. </a:t>
            </a:r>
          </a:p>
          <a:p>
            <a:r>
              <a:rPr lang="en-US" dirty="0"/>
              <a:t>It may have a variety of </a:t>
            </a:r>
            <a:r>
              <a:rPr lang="en-US" dirty="0" err="1"/>
              <a:t>resentations</a:t>
            </a:r>
            <a:r>
              <a:rPr lang="en-US" dirty="0"/>
              <a:t>, including frequent or constant dribbling, or urge or stress incontinence symptoms. </a:t>
            </a:r>
          </a:p>
          <a:p>
            <a:r>
              <a:rPr lang="en-US" dirty="0"/>
              <a:t>Overflow may be caused by an inactive or </a:t>
            </a:r>
            <a:r>
              <a:rPr lang="en-US" dirty="0" err="1"/>
              <a:t>acontractile</a:t>
            </a:r>
            <a:r>
              <a:rPr lang="en-US" dirty="0"/>
              <a:t> detrusor, or bladder outlet or urethral obstruction. </a:t>
            </a:r>
          </a:p>
          <a:p>
            <a:r>
              <a:rPr lang="en-US" dirty="0"/>
              <a:t>The bladder may be underactive or </a:t>
            </a:r>
            <a:r>
              <a:rPr lang="en-US" dirty="0" err="1"/>
              <a:t>acontractile</a:t>
            </a:r>
            <a:r>
              <a:rPr lang="en-US" dirty="0"/>
              <a:t> secondary to drugs, neurologic conditions such as diabetic neuropathy, low spinal cord injury, or radical pelvic surgery that interrupts the motor innervation of the detrusor muscle. </a:t>
            </a:r>
          </a:p>
          <a:p>
            <a:r>
              <a:rPr lang="en-US" dirty="0"/>
              <a:t>The detrusor may also be underactive from idiopathic causes. In men, it is often related to enlarged prostate and impacted </a:t>
            </a:r>
            <a:r>
              <a:rPr lang="en-US" dirty="0" err="1"/>
              <a:t>faeces</a:t>
            </a:r>
            <a:r>
              <a:rPr lang="en-US" dirty="0"/>
              <a:t>. </a:t>
            </a:r>
          </a:p>
          <a:p>
            <a:endParaRPr lang="en-US" dirty="0"/>
          </a:p>
        </p:txBody>
      </p:sp>
    </p:spTree>
    <p:extLst>
      <p:ext uri="{BB962C8B-B14F-4D97-AF65-F5344CB8AC3E}">
        <p14:creationId xmlns:p14="http://schemas.microsoft.com/office/powerpoint/2010/main" val="1599206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UI </a:t>
            </a:r>
            <a:br>
              <a:rPr lang="en-US" dirty="0"/>
            </a:br>
            <a:endParaRPr lang="en-US" dirty="0"/>
          </a:p>
        </p:txBody>
      </p:sp>
      <p:sp>
        <p:nvSpPr>
          <p:cNvPr id="3" name="Content Placeholder 2"/>
          <p:cNvSpPr>
            <a:spLocks noGrp="1"/>
          </p:cNvSpPr>
          <p:nvPr>
            <p:ph idx="1"/>
          </p:nvPr>
        </p:nvSpPr>
        <p:spPr>
          <a:xfrm>
            <a:off x="1069848" y="1724366"/>
            <a:ext cx="10058400" cy="4050792"/>
          </a:xfrm>
        </p:spPr>
        <p:txBody>
          <a:bodyPr/>
          <a:lstStyle/>
          <a:p>
            <a:pPr marL="0" indent="0">
              <a:buNone/>
            </a:pPr>
            <a:r>
              <a:rPr lang="en-US" b="1" dirty="0">
                <a:solidFill>
                  <a:srgbClr val="0070C0"/>
                </a:solidFill>
              </a:rPr>
              <a:t>Transient Incontinence </a:t>
            </a:r>
          </a:p>
          <a:p>
            <a:pPr marL="0" indent="0">
              <a:buNone/>
            </a:pPr>
            <a:endParaRPr lang="en-US" dirty="0"/>
          </a:p>
          <a:p>
            <a:r>
              <a:rPr lang="en-US" dirty="0"/>
              <a:t>Is a result of a reversible medical condition. </a:t>
            </a:r>
          </a:p>
          <a:p>
            <a:r>
              <a:rPr lang="en-US" dirty="0"/>
              <a:t>The patients may be suffering from delirium, urinary tract infection, atrophic vaginitis, psychological problem (such as depression), endocrine disorder, impaired immobility and/or stool impaction. </a:t>
            </a:r>
          </a:p>
          <a:p>
            <a:r>
              <a:rPr lang="en-US" dirty="0"/>
              <a:t>It may be due to drugs such as diuretics and sedatives. </a:t>
            </a:r>
          </a:p>
        </p:txBody>
      </p:sp>
    </p:spTree>
    <p:extLst>
      <p:ext uri="{BB962C8B-B14F-4D97-AF65-F5344CB8AC3E}">
        <p14:creationId xmlns:p14="http://schemas.microsoft.com/office/powerpoint/2010/main" val="3543843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UI </a:t>
            </a:r>
            <a:br>
              <a:rPr lang="en-US" dirty="0"/>
            </a:br>
            <a:endParaRPr lang="en-US" dirty="0"/>
          </a:p>
        </p:txBody>
      </p:sp>
      <p:sp>
        <p:nvSpPr>
          <p:cNvPr id="3" name="Content Placeholder 2"/>
          <p:cNvSpPr>
            <a:spLocks noGrp="1"/>
          </p:cNvSpPr>
          <p:nvPr>
            <p:ph idx="1"/>
          </p:nvPr>
        </p:nvSpPr>
        <p:spPr>
          <a:xfrm>
            <a:off x="1069848" y="1748430"/>
            <a:ext cx="10058400" cy="4050792"/>
          </a:xfrm>
        </p:spPr>
        <p:txBody>
          <a:bodyPr/>
          <a:lstStyle/>
          <a:p>
            <a:pPr marL="0" indent="0">
              <a:buNone/>
            </a:pPr>
            <a:r>
              <a:rPr lang="en-US" b="1" dirty="0">
                <a:solidFill>
                  <a:srgbClr val="0070C0"/>
                </a:solidFill>
              </a:rPr>
              <a:t>Functional Incontinence </a:t>
            </a:r>
          </a:p>
          <a:p>
            <a:pPr marL="0" indent="0">
              <a:buNone/>
            </a:pPr>
            <a:endParaRPr lang="en-US" dirty="0"/>
          </a:p>
          <a:p>
            <a:r>
              <a:rPr lang="en-US" dirty="0"/>
              <a:t>Is the involuntary urine loss caused by factors outside the lower urinary tract such as impairment of physical or cognitive functioning, or both. </a:t>
            </a:r>
          </a:p>
          <a:p>
            <a:r>
              <a:rPr lang="en-US" dirty="0"/>
              <a:t>It is important to note that immobile and cognitively impaired individuals may also have other types and causes of UI. </a:t>
            </a:r>
          </a:p>
        </p:txBody>
      </p:sp>
    </p:spTree>
    <p:extLst>
      <p:ext uri="{BB962C8B-B14F-4D97-AF65-F5344CB8AC3E}">
        <p14:creationId xmlns:p14="http://schemas.microsoft.com/office/powerpoint/2010/main" val="414042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21408"/>
            <a:ext cx="10058400" cy="1609344"/>
          </a:xfrm>
        </p:spPr>
        <p:txBody>
          <a:bodyPr/>
          <a:lstStyle/>
          <a:p>
            <a:pPr algn="ctr"/>
            <a:r>
              <a:rPr lang="en-US" dirty="0"/>
              <a:t>Management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1846003"/>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C47ADF4-1ED5-41D8-9D39-65237B040ABF}" vid="{6153368A-C867-4791-AF15-AAD5BF75C56B}"/>
    </a:ext>
  </a:extLst>
</a:theme>
</file>

<file path=docProps/app.xml><?xml version="1.0" encoding="utf-8"?>
<Properties xmlns="http://schemas.openxmlformats.org/officeDocument/2006/extended-properties" xmlns:vt="http://schemas.openxmlformats.org/officeDocument/2006/docPropsVTypes">
  <Template>Theme1</Template>
  <TotalTime>46</TotalTime>
  <Words>1545</Words>
  <Application>Microsoft Office PowerPoint</Application>
  <PresentationFormat>Widescreen</PresentationFormat>
  <Paragraphs>130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Arial Black</vt:lpstr>
      <vt:lpstr>Theme1</vt:lpstr>
      <vt:lpstr>Nursing Care for a Client with Urinary Incontinence</vt:lpstr>
      <vt:lpstr>Background  </vt:lpstr>
      <vt:lpstr>Types of UI  </vt:lpstr>
      <vt:lpstr>Types of UI  </vt:lpstr>
      <vt:lpstr>Types of UI  </vt:lpstr>
      <vt:lpstr>Types of UI  </vt:lpstr>
      <vt:lpstr>Types of UI  </vt:lpstr>
      <vt:lpstr>Types of UI  </vt:lpstr>
      <vt:lpstr>Management</vt:lpstr>
      <vt:lpstr>1. History-taking </vt:lpstr>
      <vt:lpstr>2. Physical examination </vt:lpstr>
      <vt:lpstr>3. Direct observation of leakage</vt:lpstr>
      <vt:lpstr>4. Urinalysis </vt:lpstr>
      <vt:lpstr>5. Measurement of residual volume </vt:lpstr>
      <vt:lpstr>6. Bladder chart/Intake-and-output chart </vt:lpstr>
      <vt:lpstr>BEHAVIOURAL INTERVENTIONS </vt:lpstr>
      <vt:lpstr>1. Toileting assistance </vt:lpstr>
      <vt:lpstr>2. Bladder training/ bladder re-education </vt:lpstr>
      <vt:lpstr> 3. Pelvic floor muscle exercise </vt:lpstr>
      <vt:lpstr>OTHER MEASURES AND SUPPORTIVE CARE </vt:lpstr>
      <vt:lpstr>1. Catheterization </vt:lpstr>
      <vt:lpstr>2. External collection systems </vt:lpstr>
      <vt:lpstr> 3. Absorbent products</vt:lpstr>
      <vt:lpstr>4. Skin care </vt:lpstr>
      <vt:lpstr>5. Dietary and fluid management </vt:lpstr>
      <vt:lpstr>6. Physical and environmental alterations </vt:lpstr>
      <vt:lpstr>7. Education </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for a client with urinary incontinence.</dc:title>
  <dc:creator>NAWARATHNA</dc:creator>
  <cp:lastModifiedBy>Shamiddi Peiris</cp:lastModifiedBy>
  <cp:revision>7</cp:revision>
  <dcterms:created xsi:type="dcterms:W3CDTF">2020-04-01T11:11:15Z</dcterms:created>
  <dcterms:modified xsi:type="dcterms:W3CDTF">2022-03-12T04:19:28Z</dcterms:modified>
</cp:coreProperties>
</file>