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56" r:id="rId2"/>
    <p:sldId id="327" r:id="rId3"/>
    <p:sldId id="326" r:id="rId4"/>
    <p:sldId id="325"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2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middi Peiris" initials="SP" lastIdx="1" clrIdx="0">
    <p:extLst>
      <p:ext uri="{19B8F6BF-5375-455C-9EA6-DF929625EA0E}">
        <p15:presenceInfo xmlns:p15="http://schemas.microsoft.com/office/powerpoint/2012/main" userId="S::shamiddi@iihsciences.edu.lk::1bd13411-22a5-4b01-8907-02ad380ed2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EDD35-91DF-4D18-A8CD-F450E01A2208}" type="datetimeFigureOut">
              <a:rPr lang="en-US" smtClean="0"/>
              <a:t>3/28/2022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DE4C1B-D4AF-414C-A24D-5BF6F2DA6956}" type="slidenum">
              <a:rPr lang="en-US" smtClean="0"/>
              <a:t>‹#›</a:t>
            </a:fld>
            <a:endParaRPr lang="en-US"/>
          </a:p>
        </p:txBody>
      </p:sp>
    </p:spTree>
    <p:extLst>
      <p:ext uri="{BB962C8B-B14F-4D97-AF65-F5344CB8AC3E}">
        <p14:creationId xmlns:p14="http://schemas.microsoft.com/office/powerpoint/2010/main" val="114000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876678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242213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2534809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13690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14969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19598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105080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411581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117200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91952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145716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2732EBC-EE98-48AD-A973-EACC4AEF94EE}" type="datetimeFigureOut">
              <a:rPr lang="en-US" smtClean="0"/>
              <a:t>3/28/2022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2F4A82C-634C-4564-9541-9422FB84414E}" type="slidenum">
              <a:rPr lang="en-US" smtClean="0"/>
              <a:t>‹#›</a:t>
            </a:fld>
            <a:endParaRPr lang="en-US"/>
          </a:p>
        </p:txBody>
      </p:sp>
    </p:spTree>
    <p:extLst>
      <p:ext uri="{BB962C8B-B14F-4D97-AF65-F5344CB8AC3E}">
        <p14:creationId xmlns:p14="http://schemas.microsoft.com/office/powerpoint/2010/main" val="16906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936134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0574"/>
            <a:ext cx="10515600" cy="1325563"/>
          </a:xfrm>
        </p:spPr>
        <p:txBody>
          <a:bodyPr>
            <a:noAutofit/>
          </a:bodyPr>
          <a:lstStyle/>
          <a:p>
            <a:r>
              <a:rPr lang="en-US" dirty="0"/>
              <a:t>ROM Exercises and Ambulation</a:t>
            </a:r>
          </a:p>
        </p:txBody>
      </p:sp>
    </p:spTree>
    <p:extLst>
      <p:ext uri="{BB962C8B-B14F-4D97-AF65-F5344CB8AC3E}">
        <p14:creationId xmlns:p14="http://schemas.microsoft.com/office/powerpoint/2010/main" val="3365633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69B4-32DF-4ED9-A09B-B498BD312C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F81443-AEF9-41D3-8D2E-2582237D6F5C}"/>
              </a:ext>
            </a:extLst>
          </p:cNvPr>
          <p:cNvSpPr>
            <a:spLocks noGrp="1"/>
          </p:cNvSpPr>
          <p:nvPr>
            <p:ph idx="1"/>
          </p:nvPr>
        </p:nvSpPr>
        <p:spPr/>
        <p:txBody>
          <a:bodyPr/>
          <a:lstStyle/>
          <a:p>
            <a:pPr marL="514350" indent="-514350">
              <a:lnSpc>
                <a:spcPct val="100000"/>
              </a:lnSpc>
              <a:buFont typeface="+mj-lt"/>
              <a:buAutoNum type="arabicPeriod" startAt="2"/>
            </a:pPr>
            <a:r>
              <a:rPr lang="en-US" dirty="0"/>
              <a:t>Active Assisted Range of Motion: Joint receives partial assistance from an outside force. This range of motion may result from the majority of motion applied by an exerciser or by the person or persons assisting the individual. It also may be a half-and-half effort on the joint from each source.</a:t>
            </a:r>
          </a:p>
        </p:txBody>
      </p:sp>
    </p:spTree>
    <p:extLst>
      <p:ext uri="{BB962C8B-B14F-4D97-AF65-F5344CB8AC3E}">
        <p14:creationId xmlns:p14="http://schemas.microsoft.com/office/powerpoint/2010/main" val="127043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2C10-B725-452C-BE82-16FD9666C7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p:txBody>
          <a:bodyPr/>
          <a:lstStyle/>
          <a:p>
            <a:pPr marL="514350" indent="-514350">
              <a:lnSpc>
                <a:spcPct val="100000"/>
              </a:lnSpc>
              <a:buFont typeface="+mj-lt"/>
              <a:buAutoNum type="arabicPeriod" startAt="3"/>
            </a:pPr>
            <a:r>
              <a:rPr lang="en-US" dirty="0"/>
              <a:t>Active Range of Motion: Movement of a joint provided entirely by the individual performing the exercise. In this case, there is no outside force aiding in the movement.</a:t>
            </a:r>
          </a:p>
        </p:txBody>
      </p:sp>
    </p:spTree>
    <p:extLst>
      <p:ext uri="{BB962C8B-B14F-4D97-AF65-F5344CB8AC3E}">
        <p14:creationId xmlns:p14="http://schemas.microsoft.com/office/powerpoint/2010/main" val="44782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FF1-E592-4F56-87EC-9FE856B0EB65}"/>
              </a:ext>
            </a:extLst>
          </p:cNvPr>
          <p:cNvSpPr>
            <a:spLocks noGrp="1"/>
          </p:cNvSpPr>
          <p:nvPr>
            <p:ph type="title"/>
          </p:nvPr>
        </p:nvSpPr>
        <p:spPr/>
        <p:txBody>
          <a:bodyPr/>
          <a:lstStyle/>
          <a:p>
            <a:r>
              <a:rPr lang="en-US" dirty="0"/>
              <a:t>Causes of Limited Range of Motion</a:t>
            </a:r>
          </a:p>
        </p:txBody>
      </p:sp>
      <p:sp>
        <p:nvSpPr>
          <p:cNvPr id="3" name="Content Placeholder 2">
            <a:extLst>
              <a:ext uri="{FF2B5EF4-FFF2-40B4-BE49-F238E27FC236}">
                <a16:creationId xmlns:a16="http://schemas.microsoft.com/office/drawing/2014/main" id="{9A6F6952-C071-434B-A254-44C3AF1B40AF}"/>
              </a:ext>
            </a:extLst>
          </p:cNvPr>
          <p:cNvSpPr>
            <a:spLocks noGrp="1"/>
          </p:cNvSpPr>
          <p:nvPr>
            <p:ph idx="1"/>
          </p:nvPr>
        </p:nvSpPr>
        <p:spPr/>
        <p:txBody>
          <a:bodyPr/>
          <a:lstStyle/>
          <a:p>
            <a:pPr>
              <a:lnSpc>
                <a:spcPct val="100000"/>
              </a:lnSpc>
            </a:pPr>
            <a:r>
              <a:rPr lang="en-US" dirty="0"/>
              <a:t>Limited range of motion refers to a joint that has a reduction in its ability to move. Motion may be limited because of a problem within the joint, swelling of tissue around the joint, stiffness of the muscles, or pain.</a:t>
            </a:r>
          </a:p>
        </p:txBody>
      </p:sp>
    </p:spTree>
    <p:extLst>
      <p:ext uri="{BB962C8B-B14F-4D97-AF65-F5344CB8AC3E}">
        <p14:creationId xmlns:p14="http://schemas.microsoft.com/office/powerpoint/2010/main" val="10019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F81443-AEF9-41D3-8D2E-2582237D6F5C}"/>
              </a:ext>
            </a:extLst>
          </p:cNvPr>
          <p:cNvSpPr>
            <a:spLocks noGrp="1"/>
          </p:cNvSpPr>
          <p:nvPr>
            <p:ph idx="1"/>
          </p:nvPr>
        </p:nvSpPr>
        <p:spPr>
          <a:xfrm>
            <a:off x="838200" y="447399"/>
            <a:ext cx="10515600" cy="6165435"/>
          </a:xfrm>
        </p:spPr>
        <p:txBody>
          <a:bodyPr>
            <a:normAutofit/>
          </a:bodyPr>
          <a:lstStyle/>
          <a:p>
            <a:pPr>
              <a:lnSpc>
                <a:spcPct val="120000"/>
              </a:lnSpc>
            </a:pPr>
            <a:r>
              <a:rPr lang="en-US" sz="3000" dirty="0"/>
              <a:t>Medical conditions associated with a limited range of motion in the joints include:</a:t>
            </a:r>
          </a:p>
          <a:p>
            <a:pPr lvl="2"/>
            <a:r>
              <a:rPr lang="en-US" sz="2400" dirty="0"/>
              <a:t>Ankylosing Spondylitis</a:t>
            </a:r>
          </a:p>
          <a:p>
            <a:pPr lvl="2"/>
            <a:r>
              <a:rPr lang="en-US" sz="2400" dirty="0"/>
              <a:t>Osteoarthritis (OA)</a:t>
            </a:r>
          </a:p>
          <a:p>
            <a:pPr lvl="2"/>
            <a:r>
              <a:rPr lang="en-US" sz="2400" dirty="0"/>
              <a:t>Rheumatoid Arthritis (RA)</a:t>
            </a:r>
          </a:p>
          <a:p>
            <a:pPr lvl="2"/>
            <a:r>
              <a:rPr lang="en-US" sz="2400" dirty="0"/>
              <a:t>Juvenile RA, which is an autoimmune form of arthritis that occurs in children under the age of 16 years</a:t>
            </a:r>
          </a:p>
          <a:p>
            <a:pPr lvl="2"/>
            <a:r>
              <a:rPr lang="en-US" sz="2400" dirty="0"/>
              <a:t>Cerebral Palsy (CP)</a:t>
            </a:r>
          </a:p>
          <a:p>
            <a:pPr lvl="2"/>
            <a:r>
              <a:rPr lang="en-US" sz="2400" dirty="0"/>
              <a:t>Legg-Calve-Perthes disease.</a:t>
            </a:r>
          </a:p>
          <a:p>
            <a:pPr lvl="2"/>
            <a:r>
              <a:rPr lang="en-US" sz="2400" dirty="0"/>
              <a:t>Sepsis of the hip and other joints, which is a bacterial infection of the joints</a:t>
            </a:r>
          </a:p>
          <a:p>
            <a:pPr lvl="2"/>
            <a:r>
              <a:rPr lang="en-US" sz="2400" dirty="0"/>
              <a:t>Congenital Torticollis</a:t>
            </a:r>
          </a:p>
          <a:p>
            <a:pPr lvl="2"/>
            <a:r>
              <a:rPr lang="en-US" sz="2400" dirty="0"/>
              <a:t>Syphilis, which is a sexually transmitted infection (STI)</a:t>
            </a:r>
            <a:endParaRPr lang="en-US" dirty="0"/>
          </a:p>
        </p:txBody>
      </p:sp>
    </p:spTree>
    <p:extLst>
      <p:ext uri="{BB962C8B-B14F-4D97-AF65-F5344CB8AC3E}">
        <p14:creationId xmlns:p14="http://schemas.microsoft.com/office/powerpoint/2010/main" val="307554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2C10-B725-452C-BE82-16FD9666C7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p:txBody>
          <a:bodyPr/>
          <a:lstStyle/>
          <a:p>
            <a:r>
              <a:rPr lang="en-US" dirty="0"/>
              <a:t>Other causes of restricted range of motion include:</a:t>
            </a:r>
          </a:p>
          <a:p>
            <a:endParaRPr lang="en-US" dirty="0"/>
          </a:p>
          <a:p>
            <a:pPr lvl="1"/>
            <a:r>
              <a:rPr lang="en-US" sz="2800" dirty="0"/>
              <a:t>Inflammation of the soft tissues surrounding the joint, or joint swelling</a:t>
            </a:r>
          </a:p>
          <a:p>
            <a:pPr lvl="1"/>
            <a:r>
              <a:rPr lang="en-US" sz="2800" dirty="0"/>
              <a:t>Muscle Stiffness</a:t>
            </a:r>
          </a:p>
          <a:p>
            <a:pPr lvl="1"/>
            <a:r>
              <a:rPr lang="en-US" sz="2800" dirty="0"/>
              <a:t>Pain</a:t>
            </a:r>
          </a:p>
          <a:p>
            <a:pPr lvl="1"/>
            <a:r>
              <a:rPr lang="en-US" sz="2800" dirty="0"/>
              <a:t>Joint Dislocation</a:t>
            </a:r>
          </a:p>
          <a:p>
            <a:pPr lvl="1"/>
            <a:r>
              <a:rPr lang="en-US" sz="2800" dirty="0"/>
              <a:t>Fractures</a:t>
            </a:r>
          </a:p>
        </p:txBody>
      </p:sp>
    </p:spTree>
    <p:extLst>
      <p:ext uri="{BB962C8B-B14F-4D97-AF65-F5344CB8AC3E}">
        <p14:creationId xmlns:p14="http://schemas.microsoft.com/office/powerpoint/2010/main" val="1925774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FF1-E592-4F56-87EC-9FE856B0EB65}"/>
              </a:ext>
            </a:extLst>
          </p:cNvPr>
          <p:cNvSpPr>
            <a:spLocks noGrp="1"/>
          </p:cNvSpPr>
          <p:nvPr>
            <p:ph type="title"/>
          </p:nvPr>
        </p:nvSpPr>
        <p:spPr>
          <a:xfrm>
            <a:off x="838200" y="7318"/>
            <a:ext cx="10515600" cy="1325563"/>
          </a:xfrm>
        </p:spPr>
        <p:txBody>
          <a:bodyPr/>
          <a:lstStyle/>
          <a:p>
            <a:r>
              <a:rPr lang="en-US" dirty="0"/>
              <a:t>Physiotherapy</a:t>
            </a:r>
          </a:p>
        </p:txBody>
      </p:sp>
      <p:pic>
        <p:nvPicPr>
          <p:cNvPr id="4" name="Content Placeholder 3">
            <a:extLst>
              <a:ext uri="{FF2B5EF4-FFF2-40B4-BE49-F238E27FC236}">
                <a16:creationId xmlns:a16="http://schemas.microsoft.com/office/drawing/2014/main" id="{EDA80F9F-8F9A-4F2D-8139-EC1FEB155DDC}"/>
              </a:ext>
            </a:extLst>
          </p:cNvPr>
          <p:cNvPicPr>
            <a:picLocks noGrp="1" noChangeAspect="1"/>
          </p:cNvPicPr>
          <p:nvPr>
            <p:ph idx="1"/>
          </p:nvPr>
        </p:nvPicPr>
        <p:blipFill>
          <a:blip r:embed="rId2"/>
          <a:stretch>
            <a:fillRect/>
          </a:stretch>
        </p:blipFill>
        <p:spPr>
          <a:xfrm>
            <a:off x="1196733" y="1311192"/>
            <a:ext cx="9798534" cy="5181681"/>
          </a:xfrm>
          <a:prstGeom prst="rect">
            <a:avLst/>
          </a:prstGeom>
        </p:spPr>
      </p:pic>
    </p:spTree>
    <p:extLst>
      <p:ext uri="{BB962C8B-B14F-4D97-AF65-F5344CB8AC3E}">
        <p14:creationId xmlns:p14="http://schemas.microsoft.com/office/powerpoint/2010/main" val="2069257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F81443-AEF9-41D3-8D2E-2582237D6F5C}"/>
              </a:ext>
            </a:extLst>
          </p:cNvPr>
          <p:cNvSpPr>
            <a:spLocks noGrp="1"/>
          </p:cNvSpPr>
          <p:nvPr>
            <p:ph idx="1"/>
          </p:nvPr>
        </p:nvSpPr>
        <p:spPr>
          <a:xfrm>
            <a:off x="838200" y="884721"/>
            <a:ext cx="10515600" cy="4351338"/>
          </a:xfrm>
        </p:spPr>
        <p:txBody>
          <a:bodyPr/>
          <a:lstStyle/>
          <a:p>
            <a:r>
              <a:rPr lang="en-US" dirty="0"/>
              <a:t>There are many reasons for seeing a physiotherapists if movement is reduced at a join. Range of motion therapy benefits</a:t>
            </a:r>
          </a:p>
          <a:p>
            <a:endParaRPr lang="en-US" dirty="0"/>
          </a:p>
          <a:p>
            <a:r>
              <a:rPr lang="en-US" dirty="0"/>
              <a:t>Healing and in recovery from soft tissue and joint lesions</a:t>
            </a:r>
          </a:p>
          <a:p>
            <a:r>
              <a:rPr lang="en-US" dirty="0"/>
              <a:t>Maintaining existing joint and soft tissue mobility</a:t>
            </a:r>
          </a:p>
          <a:p>
            <a:r>
              <a:rPr lang="en-US" dirty="0"/>
              <a:t>Minimizing the effects of contracture formation</a:t>
            </a:r>
          </a:p>
          <a:p>
            <a:r>
              <a:rPr lang="en-US" dirty="0"/>
              <a:t>Assisting neuromuscular reeducation</a:t>
            </a:r>
          </a:p>
          <a:p>
            <a:r>
              <a:rPr lang="en-US" dirty="0"/>
              <a:t>Enhancing synovial movement</a:t>
            </a:r>
          </a:p>
        </p:txBody>
      </p:sp>
    </p:spTree>
    <p:extLst>
      <p:ext uri="{BB962C8B-B14F-4D97-AF65-F5344CB8AC3E}">
        <p14:creationId xmlns:p14="http://schemas.microsoft.com/office/powerpoint/2010/main" val="4080814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2C10-B725-452C-BE82-16FD9666C7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p:txBody>
          <a:bodyPr/>
          <a:lstStyle/>
          <a:p>
            <a:r>
              <a:rPr lang="en-US"/>
              <a:t>Range of movement exercises can:</a:t>
            </a:r>
          </a:p>
          <a:p>
            <a:endParaRPr lang="en-US"/>
          </a:p>
          <a:p>
            <a:r>
              <a:rPr lang="en-US"/>
              <a:t>Increase movement at a joint</a:t>
            </a:r>
          </a:p>
          <a:p>
            <a:r>
              <a:rPr lang="en-US"/>
              <a:t>Increase the function of a joint and the whole limb</a:t>
            </a:r>
          </a:p>
          <a:p>
            <a:r>
              <a:rPr lang="en-US"/>
              <a:t>Improve movement efficiency</a:t>
            </a:r>
          </a:p>
          <a:p>
            <a:r>
              <a:rPr lang="en-US"/>
              <a:t>Increase independence</a:t>
            </a:r>
          </a:p>
          <a:p>
            <a:r>
              <a:rPr lang="en-US"/>
              <a:t>Decrease pain</a:t>
            </a:r>
          </a:p>
          <a:p>
            <a:r>
              <a:rPr lang="en-US"/>
              <a:t>Improve and maintain joint integrity</a:t>
            </a:r>
          </a:p>
        </p:txBody>
      </p:sp>
    </p:spTree>
    <p:extLst>
      <p:ext uri="{BB962C8B-B14F-4D97-AF65-F5344CB8AC3E}">
        <p14:creationId xmlns:p14="http://schemas.microsoft.com/office/powerpoint/2010/main" val="2583690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FF1-E592-4F56-87EC-9FE856B0EB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6F6952-C071-434B-A254-44C3AF1B40AF}"/>
              </a:ext>
            </a:extLst>
          </p:cNvPr>
          <p:cNvSpPr>
            <a:spLocks noGrp="1"/>
          </p:cNvSpPr>
          <p:nvPr>
            <p:ph idx="1"/>
          </p:nvPr>
        </p:nvSpPr>
        <p:spPr/>
        <p:txBody>
          <a:bodyPr/>
          <a:lstStyle/>
          <a:p>
            <a:pPr>
              <a:lnSpc>
                <a:spcPct val="100000"/>
              </a:lnSpc>
            </a:pPr>
            <a:r>
              <a:rPr lang="en-US" dirty="0"/>
              <a:t>Regaining range of motion in a joint is one of the first phases of injury rehabilitation and a physiotherapy assessment will be performed prior to prescribing a range of movement exercises. The assessment looks at the range and the quality of the movement.</a:t>
            </a:r>
          </a:p>
        </p:txBody>
      </p:sp>
    </p:spTree>
    <p:extLst>
      <p:ext uri="{BB962C8B-B14F-4D97-AF65-F5344CB8AC3E}">
        <p14:creationId xmlns:p14="http://schemas.microsoft.com/office/powerpoint/2010/main" val="2428676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69B4-32DF-4ED9-A09B-B498BD312C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F81443-AEF9-41D3-8D2E-2582237D6F5C}"/>
              </a:ext>
            </a:extLst>
          </p:cNvPr>
          <p:cNvSpPr>
            <a:spLocks noGrp="1"/>
          </p:cNvSpPr>
          <p:nvPr>
            <p:ph idx="1"/>
          </p:nvPr>
        </p:nvSpPr>
        <p:spPr/>
        <p:txBody>
          <a:bodyPr>
            <a:normAutofit/>
          </a:bodyPr>
          <a:lstStyle/>
          <a:p>
            <a:r>
              <a:rPr lang="en-US" dirty="0"/>
              <a:t>Joints maintain a balanced range of motion by regular use and stretching of the surrounding soft tissues. Just 10 minutes of stretching three times a week can help improve range of motion.</a:t>
            </a:r>
          </a:p>
          <a:p>
            <a:endParaRPr lang="en-US" dirty="0"/>
          </a:p>
          <a:p>
            <a:r>
              <a:rPr lang="en-US" dirty="0"/>
              <a:t>Quite often strengthening exercises are prescribed alongside or shortly after range of movement exercises as the increased movement at a joint without increasing the strength could cause a further injury.</a:t>
            </a:r>
          </a:p>
        </p:txBody>
      </p:sp>
    </p:spTree>
    <p:extLst>
      <p:ext uri="{BB962C8B-B14F-4D97-AF65-F5344CB8AC3E}">
        <p14:creationId xmlns:p14="http://schemas.microsoft.com/office/powerpoint/2010/main" val="348011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2C10-B725-452C-BE82-16FD9666C79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p:txBody>
          <a:bodyPr/>
          <a:lstStyle/>
          <a:p>
            <a:pPr>
              <a:lnSpc>
                <a:spcPct val="100000"/>
              </a:lnSpc>
            </a:pPr>
            <a:r>
              <a:rPr lang="en-US" dirty="0"/>
              <a:t>Range of motion is the capability of a joint to go through its complete spectrum of movements. Range of motion of a joint can be passive or active.</a:t>
            </a:r>
          </a:p>
        </p:txBody>
      </p:sp>
    </p:spTree>
    <p:extLst>
      <p:ext uri="{BB962C8B-B14F-4D97-AF65-F5344CB8AC3E}">
        <p14:creationId xmlns:p14="http://schemas.microsoft.com/office/powerpoint/2010/main" val="643767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a:xfrm>
            <a:off x="838200" y="672685"/>
            <a:ext cx="10515600" cy="5847385"/>
          </a:xfrm>
        </p:spPr>
        <p:txBody>
          <a:bodyPr>
            <a:normAutofit/>
          </a:bodyPr>
          <a:lstStyle/>
          <a:p>
            <a:r>
              <a:rPr lang="en-US" dirty="0"/>
              <a:t>Continuous Passive Movement Machine (CPM) is also used to maintain and improve ROM. Physiotherapists may use this machine post operative </a:t>
            </a:r>
            <a:r>
              <a:rPr lang="en-US" dirty="0" err="1"/>
              <a:t>eg.</a:t>
            </a:r>
            <a:r>
              <a:rPr lang="en-US" dirty="0"/>
              <a:t> Total knee replacement.</a:t>
            </a:r>
          </a:p>
          <a:p>
            <a:endParaRPr lang="en-US" dirty="0"/>
          </a:p>
          <a:p>
            <a:r>
              <a:rPr lang="en-US" dirty="0"/>
              <a:t>In </a:t>
            </a:r>
            <a:r>
              <a:rPr lang="en-US" dirty="0" err="1"/>
              <a:t>Paediatrics</a:t>
            </a:r>
            <a:r>
              <a:rPr lang="en-US" dirty="0"/>
              <a:t> ROM exercises are used when all or some of the normal physical activities are not able to be completed due to the physical condition of the child. Attention is given to the joint not being used through provision of active or passive ROM exercises. Passive ROM exercises can be performed by the family member or the healthcare provider. Active ROM exercises are be performed by the child.</a:t>
            </a:r>
          </a:p>
        </p:txBody>
      </p:sp>
    </p:spTree>
    <p:extLst>
      <p:ext uri="{BB962C8B-B14F-4D97-AF65-F5344CB8AC3E}">
        <p14:creationId xmlns:p14="http://schemas.microsoft.com/office/powerpoint/2010/main" val="1265015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9704"/>
            <a:ext cx="10515600" cy="1325563"/>
          </a:xfrm>
        </p:spPr>
        <p:txBody>
          <a:bodyPr/>
          <a:lstStyle/>
          <a:p>
            <a:pPr algn="ctr"/>
            <a:r>
              <a:rPr lang="en-US" dirty="0"/>
              <a:t>Thank You</a:t>
            </a:r>
          </a:p>
        </p:txBody>
      </p:sp>
    </p:spTree>
    <p:extLst>
      <p:ext uri="{BB962C8B-B14F-4D97-AF65-F5344CB8AC3E}">
        <p14:creationId xmlns:p14="http://schemas.microsoft.com/office/powerpoint/2010/main" val="31876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FF1-E592-4F56-87EC-9FE856B0EB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6F6952-C071-434B-A254-44C3AF1B40AF}"/>
              </a:ext>
            </a:extLst>
          </p:cNvPr>
          <p:cNvSpPr>
            <a:spLocks noGrp="1"/>
          </p:cNvSpPr>
          <p:nvPr>
            <p:ph idx="1"/>
          </p:nvPr>
        </p:nvSpPr>
        <p:spPr/>
        <p:txBody>
          <a:bodyPr/>
          <a:lstStyle/>
          <a:p>
            <a:pPr marL="514350" indent="-514350">
              <a:lnSpc>
                <a:spcPct val="100000"/>
              </a:lnSpc>
              <a:buFont typeface="+mj-lt"/>
              <a:buAutoNum type="arabicPeriod"/>
            </a:pPr>
            <a:r>
              <a:rPr lang="en-US" dirty="0"/>
              <a:t>Passive range of motion can be defined as the range of motion that is achieved when an outside force (such as a therapist) causes movement of a joint and is usually the maximum range of motion that a joint can move.</a:t>
            </a:r>
          </a:p>
        </p:txBody>
      </p:sp>
    </p:spTree>
    <p:extLst>
      <p:ext uri="{BB962C8B-B14F-4D97-AF65-F5344CB8AC3E}">
        <p14:creationId xmlns:p14="http://schemas.microsoft.com/office/powerpoint/2010/main" val="375502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69B4-32DF-4ED9-A09B-B498BD312C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F81443-AEF9-41D3-8D2E-2582237D6F5C}"/>
              </a:ext>
            </a:extLst>
          </p:cNvPr>
          <p:cNvSpPr>
            <a:spLocks noGrp="1"/>
          </p:cNvSpPr>
          <p:nvPr>
            <p:ph idx="1"/>
          </p:nvPr>
        </p:nvSpPr>
        <p:spPr/>
        <p:txBody>
          <a:bodyPr/>
          <a:lstStyle/>
          <a:p>
            <a:pPr marL="514350" indent="-514350">
              <a:lnSpc>
                <a:spcPct val="100000"/>
              </a:lnSpc>
              <a:buFont typeface="+mj-lt"/>
              <a:buAutoNum type="arabicPeriod" startAt="2"/>
            </a:pPr>
            <a:r>
              <a:rPr lang="en-US" dirty="0"/>
              <a:t>Active range of motion is the range of motion that can be achieved when opposing muscles contract and relax, resulting in joint movement. For example, the active range of motion to allow the elbow to bend requires the biceps to contract while the triceps muscle relaxes. Active range of motion is usually less than passive range of motion.</a:t>
            </a:r>
          </a:p>
          <a:p>
            <a:endParaRPr lang="en-US" dirty="0"/>
          </a:p>
        </p:txBody>
      </p:sp>
    </p:spTree>
    <p:extLst>
      <p:ext uri="{BB962C8B-B14F-4D97-AF65-F5344CB8AC3E}">
        <p14:creationId xmlns:p14="http://schemas.microsoft.com/office/powerpoint/2010/main" val="421686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2C10-B725-452C-BE82-16FD9666C7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p:txBody>
          <a:bodyPr/>
          <a:lstStyle/>
          <a:p>
            <a:pPr>
              <a:lnSpc>
                <a:spcPct val="100000"/>
              </a:lnSpc>
            </a:pPr>
            <a:r>
              <a:rPr lang="en-US" dirty="0"/>
              <a:t>Range of motion therapy is beneficial in healing and in recovery from soft tissue and joint lesions, maintaining existing joint and soft tissue mobility, minimizing the effects of contracture formation, assisting neuromuscular reeducation, and enhancing synovial movement</a:t>
            </a:r>
          </a:p>
        </p:txBody>
      </p:sp>
    </p:spTree>
    <p:extLst>
      <p:ext uri="{BB962C8B-B14F-4D97-AF65-F5344CB8AC3E}">
        <p14:creationId xmlns:p14="http://schemas.microsoft.com/office/powerpoint/2010/main" val="24732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FF1-E592-4F56-87EC-9FE856B0EB65}"/>
              </a:ext>
            </a:extLst>
          </p:cNvPr>
          <p:cNvSpPr>
            <a:spLocks noGrp="1"/>
          </p:cNvSpPr>
          <p:nvPr>
            <p:ph type="title"/>
          </p:nvPr>
        </p:nvSpPr>
        <p:spPr/>
        <p:txBody>
          <a:bodyPr/>
          <a:lstStyle/>
          <a:p>
            <a:r>
              <a:rPr lang="en-US" dirty="0"/>
              <a:t>Measuring Range of Motion</a:t>
            </a:r>
          </a:p>
        </p:txBody>
      </p:sp>
      <p:sp>
        <p:nvSpPr>
          <p:cNvPr id="3" name="Content Placeholder 2">
            <a:extLst>
              <a:ext uri="{FF2B5EF4-FFF2-40B4-BE49-F238E27FC236}">
                <a16:creationId xmlns:a16="http://schemas.microsoft.com/office/drawing/2014/main" id="{9A6F6952-C071-434B-A254-44C3AF1B40AF}"/>
              </a:ext>
            </a:extLst>
          </p:cNvPr>
          <p:cNvSpPr>
            <a:spLocks noGrp="1"/>
          </p:cNvSpPr>
          <p:nvPr>
            <p:ph idx="1"/>
          </p:nvPr>
        </p:nvSpPr>
        <p:spPr/>
        <p:txBody>
          <a:bodyPr/>
          <a:lstStyle/>
          <a:p>
            <a:pPr>
              <a:lnSpc>
                <a:spcPct val="100000"/>
              </a:lnSpc>
            </a:pPr>
            <a:r>
              <a:rPr lang="en-US" dirty="0"/>
              <a:t>Devices to measure range of motion in the joints of the body include the Goniometer and Inclinometer. Both use a stationary arm, protractor, fulcrum, and movement arm to measure angle from axis of the joint).</a:t>
            </a:r>
          </a:p>
        </p:txBody>
      </p:sp>
    </p:spTree>
    <p:extLst>
      <p:ext uri="{BB962C8B-B14F-4D97-AF65-F5344CB8AC3E}">
        <p14:creationId xmlns:p14="http://schemas.microsoft.com/office/powerpoint/2010/main" val="201125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F81443-AEF9-41D3-8D2E-2582237D6F5C}"/>
              </a:ext>
            </a:extLst>
          </p:cNvPr>
          <p:cNvSpPr>
            <a:spLocks noGrp="1"/>
          </p:cNvSpPr>
          <p:nvPr>
            <p:ph idx="1"/>
          </p:nvPr>
        </p:nvSpPr>
        <p:spPr>
          <a:xfrm>
            <a:off x="970722" y="685938"/>
            <a:ext cx="10515600" cy="5741366"/>
          </a:xfrm>
        </p:spPr>
        <p:txBody>
          <a:bodyPr/>
          <a:lstStyle/>
          <a:p>
            <a:pPr marL="0" indent="0">
              <a:lnSpc>
                <a:spcPct val="100000"/>
              </a:lnSpc>
              <a:buNone/>
            </a:pPr>
            <a:r>
              <a:rPr lang="en-US" dirty="0"/>
              <a:t>Of all the types, a universal goniometer is most widely used and comes in two forms: short arm and long arm.</a:t>
            </a:r>
          </a:p>
          <a:p>
            <a:pPr>
              <a:lnSpc>
                <a:spcPct val="100000"/>
              </a:lnSpc>
            </a:pPr>
            <a:endParaRPr lang="en-US" dirty="0"/>
          </a:p>
          <a:p>
            <a:pPr>
              <a:lnSpc>
                <a:spcPct val="100000"/>
              </a:lnSpc>
            </a:pPr>
            <a:r>
              <a:rPr lang="en-US" dirty="0"/>
              <a:t>The short arm goniometer is used for smaller joints like the wrist, elbow, or ankle,</a:t>
            </a:r>
          </a:p>
          <a:p>
            <a:pPr>
              <a:lnSpc>
                <a:spcPct val="100000"/>
              </a:lnSpc>
            </a:pPr>
            <a:r>
              <a:rPr lang="en-US" dirty="0"/>
              <a:t>The long arm goniometers are more accurate for joints with long levers like the knee and hip joints</a:t>
            </a:r>
          </a:p>
          <a:p>
            <a:pPr>
              <a:lnSpc>
                <a:spcPct val="100000"/>
              </a:lnSpc>
            </a:pPr>
            <a:endParaRPr lang="en-US" dirty="0"/>
          </a:p>
          <a:p>
            <a:pPr>
              <a:lnSpc>
                <a:spcPct val="100000"/>
              </a:lnSpc>
            </a:pPr>
            <a:r>
              <a:rPr lang="en-US" b="0" i="0" dirty="0">
                <a:solidFill>
                  <a:srgbClr val="020621"/>
                </a:solidFill>
                <a:effectLst/>
                <a:latin typeface="tisapro-regular"/>
              </a:rPr>
              <a:t>Tape measures can also be used to measure range of motion in some specific parts of the body (lumbar range of motion).</a:t>
            </a:r>
            <a:endParaRPr lang="en-US" dirty="0"/>
          </a:p>
        </p:txBody>
      </p:sp>
    </p:spTree>
    <p:extLst>
      <p:ext uri="{BB962C8B-B14F-4D97-AF65-F5344CB8AC3E}">
        <p14:creationId xmlns:p14="http://schemas.microsoft.com/office/powerpoint/2010/main" val="263327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2C10-B725-452C-BE82-16FD9666C797}"/>
              </a:ext>
            </a:extLst>
          </p:cNvPr>
          <p:cNvSpPr>
            <a:spLocks noGrp="1"/>
          </p:cNvSpPr>
          <p:nvPr>
            <p:ph type="title"/>
          </p:nvPr>
        </p:nvSpPr>
        <p:spPr/>
        <p:txBody>
          <a:bodyPr/>
          <a:lstStyle/>
          <a:p>
            <a:r>
              <a:rPr lang="en-US" dirty="0"/>
              <a:t>Range of Motion Exercises</a:t>
            </a:r>
          </a:p>
        </p:txBody>
      </p:sp>
      <p:sp>
        <p:nvSpPr>
          <p:cNvPr id="3" name="Content Placeholder 2">
            <a:extLst>
              <a:ext uri="{FF2B5EF4-FFF2-40B4-BE49-F238E27FC236}">
                <a16:creationId xmlns:a16="http://schemas.microsoft.com/office/drawing/2014/main" id="{41966E33-6F0A-44B8-8999-A710C291A1A0}"/>
              </a:ext>
            </a:extLst>
          </p:cNvPr>
          <p:cNvSpPr>
            <a:spLocks noGrp="1"/>
          </p:cNvSpPr>
          <p:nvPr>
            <p:ph idx="1"/>
          </p:nvPr>
        </p:nvSpPr>
        <p:spPr/>
        <p:txBody>
          <a:bodyPr/>
          <a:lstStyle/>
          <a:p>
            <a:pPr>
              <a:lnSpc>
                <a:spcPct val="100000"/>
              </a:lnSpc>
            </a:pPr>
            <a:r>
              <a:rPr lang="en-US" dirty="0"/>
              <a:t>Range of motion exercise refers to activity aimed at improving movement of a specific joint. This motion is influenced by several structures: configuration of bone surfaces within the joint, joint capsule, ligaments, tendons, and muscles acting on the joint.</a:t>
            </a:r>
          </a:p>
          <a:p>
            <a:pPr>
              <a:lnSpc>
                <a:spcPct val="100000"/>
              </a:lnSpc>
            </a:pPr>
            <a:endParaRPr lang="en-US" dirty="0"/>
          </a:p>
          <a:p>
            <a:pPr>
              <a:lnSpc>
                <a:spcPct val="100000"/>
              </a:lnSpc>
            </a:pPr>
            <a:r>
              <a:rPr lang="en-US" dirty="0"/>
              <a:t>There are three types of range of motion exercises</a:t>
            </a:r>
          </a:p>
        </p:txBody>
      </p:sp>
    </p:spTree>
    <p:extLst>
      <p:ext uri="{BB962C8B-B14F-4D97-AF65-F5344CB8AC3E}">
        <p14:creationId xmlns:p14="http://schemas.microsoft.com/office/powerpoint/2010/main" val="215650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82FF1-E592-4F56-87EC-9FE856B0EB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6F6952-C071-434B-A254-44C3AF1B40AF}"/>
              </a:ext>
            </a:extLst>
          </p:cNvPr>
          <p:cNvSpPr>
            <a:spLocks noGrp="1"/>
          </p:cNvSpPr>
          <p:nvPr>
            <p:ph idx="1"/>
          </p:nvPr>
        </p:nvSpPr>
        <p:spPr/>
        <p:txBody>
          <a:bodyPr/>
          <a:lstStyle/>
          <a:p>
            <a:pPr marL="514350" indent="-514350">
              <a:lnSpc>
                <a:spcPct val="100000"/>
              </a:lnSpc>
              <a:buFont typeface="+mj-lt"/>
              <a:buAutoNum type="arabicPeriod"/>
            </a:pPr>
            <a:r>
              <a:rPr lang="en-US" dirty="0"/>
              <a:t>Passive Range of Motion: Movement applied to a joint solely by another person or persons or a passive motion machine. When passive range of motion is applied, the joint of an individual receiving exercise is completely relaxed while the outside force moves the body part, such as a leg or arm, throughout the available range.</a:t>
            </a:r>
          </a:p>
        </p:txBody>
      </p:sp>
    </p:spTree>
    <p:extLst>
      <p:ext uri="{BB962C8B-B14F-4D97-AF65-F5344CB8AC3E}">
        <p14:creationId xmlns:p14="http://schemas.microsoft.com/office/powerpoint/2010/main" val="437405176"/>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217</TotalTime>
  <Words>975</Words>
  <Application>Microsoft Office PowerPoint</Application>
  <PresentationFormat>Widescreen</PresentationFormat>
  <Paragraphs>64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Black</vt:lpstr>
      <vt:lpstr>Calibri</vt:lpstr>
      <vt:lpstr>tisapro-regular</vt:lpstr>
      <vt:lpstr>Theme1</vt:lpstr>
      <vt:lpstr>ROM Exercises and Ambulation</vt:lpstr>
      <vt:lpstr>Introduction</vt:lpstr>
      <vt:lpstr>PowerPoint Presentation</vt:lpstr>
      <vt:lpstr>PowerPoint Presentation</vt:lpstr>
      <vt:lpstr>PowerPoint Presentation</vt:lpstr>
      <vt:lpstr>Measuring Range of Motion</vt:lpstr>
      <vt:lpstr>PowerPoint Presentation</vt:lpstr>
      <vt:lpstr>Range of Motion Exercises</vt:lpstr>
      <vt:lpstr>PowerPoint Presentation</vt:lpstr>
      <vt:lpstr>PowerPoint Presentation</vt:lpstr>
      <vt:lpstr>PowerPoint Presentation</vt:lpstr>
      <vt:lpstr>Causes of Limited Range of Motion</vt:lpstr>
      <vt:lpstr>PowerPoint Presentation</vt:lpstr>
      <vt:lpstr>PowerPoint Presentation</vt:lpstr>
      <vt:lpstr>Physiotherapy</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CECG113 - Practicum and Placement at Aged Care Center</dc:title>
  <dc:creator>Win 8</dc:creator>
  <cp:lastModifiedBy>Shamiddi Peiris</cp:lastModifiedBy>
  <cp:revision>89</cp:revision>
  <dcterms:created xsi:type="dcterms:W3CDTF">2021-06-07T13:07:19Z</dcterms:created>
  <dcterms:modified xsi:type="dcterms:W3CDTF">2022-03-28T06:06:58Z</dcterms:modified>
</cp:coreProperties>
</file>