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BAF45-F51B-4493-B00D-4EF2DC1C06A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334CA-81F7-49FA-85D5-2189E14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7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5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5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9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5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4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0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4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BD92F5-0197-4E77-91FF-6E9D80CF23F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CDE145-920C-4E1F-AAA5-AE6120E8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img.alibaba.com/photo/11388807/Steris_3013_Eagle_Amsco_Sterilizer_Autoclave.jpg&amp;imgrefurl=http://www.alibaba.com/catalog/11388807/Steris_3013_Eagle_Amsco_Sterilizer_Autoclave.html&amp;usg=__RxdoQoPil7oFMdzMw8o8-EfqpfQ=&amp;h=500&amp;w=375&amp;sz=21&amp;hl=en&amp;start=2&amp;um=1&amp;tbnid=ComnwJE-mE2lOM:&amp;tbnh=130&amp;tbnw=98&amp;prev=/images?q%3Dautoclave%26um%3D1%26hl%3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imgres?imgurl=http://rps3.com/Images/Pages/Starship/Development%20and%20Construction/Starship%20Autoclave%20Lg.jpg&amp;imgrefurl=http://rps3.com/Pages/Starship_Development_and_Construction.htm&amp;usg=__b8MVi48qA5mvAricRifZyCoNfIM=&amp;h=642&amp;w=618&amp;sz=143&amp;hl=en&amp;start=6&amp;um=1&amp;tbnid=J7CAUoszzYHgUM:&amp;tbnh=137&amp;tbnw=132&amp;prev=/images?q%3Dautoclave%26um%3D1%26hl%3De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Cleaning and Disinfection of Equipment and Instruments </a:t>
            </a:r>
          </a:p>
        </p:txBody>
      </p:sp>
    </p:spTree>
    <p:extLst>
      <p:ext uri="{BB962C8B-B14F-4D97-AF65-F5344CB8AC3E}">
        <p14:creationId xmlns:p14="http://schemas.microsoft.com/office/powerpoint/2010/main" val="126029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5437" y="523081"/>
            <a:ext cx="5827713" cy="58150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Single use only equipment must be discarded after one use.</a:t>
            </a:r>
          </a:p>
          <a:p>
            <a:pPr>
              <a:defRPr/>
            </a:pPr>
            <a:r>
              <a:rPr lang="en-US" altLang="en-US" dirty="0"/>
              <a:t>Decisions regarding cleaning, disinfecting and </a:t>
            </a:r>
            <a:r>
              <a:rPr lang="en-US" altLang="en-US" dirty="0" err="1"/>
              <a:t>sterilisation</a:t>
            </a:r>
            <a:r>
              <a:rPr lang="en-US" altLang="en-US" dirty="0"/>
              <a:t> of items can only be made by a suitably qualified person such as the Infection Control Nurse, in consultation with </a:t>
            </a:r>
            <a:r>
              <a:rPr lang="en-US" altLang="en-US" dirty="0" err="1"/>
              <a:t>organisational</a:t>
            </a:r>
            <a:r>
              <a:rPr lang="en-US" altLang="en-US" dirty="0"/>
              <a:t> policy and procedures.</a:t>
            </a:r>
          </a:p>
          <a:p>
            <a:pPr>
              <a:defRPr/>
            </a:pPr>
            <a:r>
              <a:rPr lang="en-US" altLang="en-US" dirty="0"/>
              <a:t>Consultation with a microbiologist may be required. </a:t>
            </a:r>
          </a:p>
          <a:p>
            <a:pPr>
              <a:defRPr/>
            </a:pPr>
            <a:endParaRPr lang="en-US" altLang="en-US" sz="2400" dirty="0"/>
          </a:p>
        </p:txBody>
      </p:sp>
      <p:pic>
        <p:nvPicPr>
          <p:cNvPr id="29699" name="Picture 4" descr="http://talasonline.com/photos/bookbinding/glue_inj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0"/>
            <a:ext cx="33401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http://img.diytrade.com/cdimg/879826/8276802/0/1246850410/Disposable_syringes_single_syringe_medical_supp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43313"/>
            <a:ext cx="37338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http://www.chinamedi.com/picture/8409812302007235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10175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6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Sterilisation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Sterile : completely free of all micro-organisms and their spores.</a:t>
            </a:r>
          </a:p>
          <a:p>
            <a:r>
              <a:rPr lang="en-US" altLang="en-US" dirty="0"/>
              <a:t>The destruction of all living organisms from an object</a:t>
            </a:r>
          </a:p>
          <a:p>
            <a:r>
              <a:rPr lang="en-US" altLang="en-US" dirty="0"/>
              <a:t>An object is either sterile or non–sterile it can not be partly sterile!</a:t>
            </a:r>
          </a:p>
        </p:txBody>
      </p:sp>
    </p:spTree>
    <p:extLst>
      <p:ext uri="{BB962C8B-B14F-4D97-AF65-F5344CB8AC3E}">
        <p14:creationId xmlns:p14="http://schemas.microsoft.com/office/powerpoint/2010/main" val="221506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 of sterilisation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09730"/>
            <a:ext cx="10515600" cy="4351338"/>
          </a:xfrm>
        </p:spPr>
        <p:txBody>
          <a:bodyPr/>
          <a:lstStyle/>
          <a:p>
            <a:r>
              <a:rPr lang="en-US" altLang="en-US" dirty="0"/>
              <a:t>Heat – dry and moist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3600" b="1" dirty="0"/>
              <a:t>Moist heat</a:t>
            </a:r>
          </a:p>
          <a:p>
            <a:r>
              <a:rPr lang="en-US" altLang="en-US" dirty="0"/>
              <a:t>Moist heat e.g. bed pan flusher – up to 100c but viruses such as Hepatitis A can survive this.</a:t>
            </a:r>
          </a:p>
          <a:p>
            <a:r>
              <a:rPr lang="en-US" altLang="en-US" dirty="0"/>
              <a:t>Most reliable method of moist heat </a:t>
            </a:r>
            <a:r>
              <a:rPr lang="en-US" altLang="en-US" dirty="0" err="1"/>
              <a:t>sterilisation</a:t>
            </a:r>
            <a:r>
              <a:rPr lang="en-US" altLang="en-US" dirty="0"/>
              <a:t> is by Autoclave – steam under pressure.</a:t>
            </a:r>
          </a:p>
        </p:txBody>
      </p:sp>
    </p:spTree>
    <p:extLst>
      <p:ext uri="{BB962C8B-B14F-4D97-AF65-F5344CB8AC3E}">
        <p14:creationId xmlns:p14="http://schemas.microsoft.com/office/powerpoint/2010/main" val="271510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Dry heat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Requires a temperature of 180c for 60 minutes. Hot air ovens for items not damaged by long exposure to high </a:t>
            </a:r>
            <a:r>
              <a:rPr lang="en-US" altLang="en-US" dirty="0" err="1"/>
              <a:t>temeratures</a:t>
            </a:r>
            <a:r>
              <a:rPr lang="en-US" altLang="en-US" dirty="0"/>
              <a:t> </a:t>
            </a:r>
            <a:r>
              <a:rPr lang="en-US" altLang="en-US" dirty="0" err="1"/>
              <a:t>e.g</a:t>
            </a:r>
            <a:r>
              <a:rPr lang="en-US" altLang="en-US" dirty="0"/>
              <a:t> glass and some metal objects.</a:t>
            </a:r>
          </a:p>
          <a:p>
            <a:endParaRPr lang="en-US" altLang="en-US" dirty="0"/>
          </a:p>
          <a:p>
            <a:r>
              <a:rPr lang="en-US" altLang="en-US" dirty="0"/>
              <a:t>Time factors for heating and </a:t>
            </a:r>
            <a:r>
              <a:rPr lang="en-US" altLang="en-US" dirty="0" err="1"/>
              <a:t>sterilising</a:t>
            </a:r>
            <a:r>
              <a:rPr lang="en-US" altLang="en-US" dirty="0"/>
              <a:t> make this less practical than autoclave.</a:t>
            </a:r>
          </a:p>
          <a:p>
            <a:endParaRPr lang="en-US" altLang="en-US" dirty="0"/>
          </a:p>
          <a:p>
            <a:r>
              <a:rPr lang="en-US" altLang="en-US" dirty="0"/>
              <a:t>High temperatures required is a limitation due to fabrics and wrapping materials unable to withstand the heat.</a:t>
            </a:r>
          </a:p>
        </p:txBody>
      </p:sp>
    </p:spTree>
    <p:extLst>
      <p:ext uri="{BB962C8B-B14F-4D97-AF65-F5344CB8AC3E}">
        <p14:creationId xmlns:p14="http://schemas.microsoft.com/office/powerpoint/2010/main" val="285910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2487" y="266700"/>
            <a:ext cx="3805238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Autoclave</a:t>
            </a:r>
          </a:p>
        </p:txBody>
      </p:sp>
      <p:pic>
        <p:nvPicPr>
          <p:cNvPr id="33795" name="Picture 11" descr="Steris_3013_Eagle_Amsco_Sterilizer_Autocla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44" y="3287752"/>
            <a:ext cx="2690812" cy="35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3" descr="Starship%2520Autoclave%2520L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171637"/>
            <a:ext cx="2862262" cy="297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http://www.masterbond.com/lp/images/is_autocla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657350"/>
            <a:ext cx="694761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38188" y="568325"/>
            <a:ext cx="10515600" cy="5861050"/>
          </a:xfrm>
        </p:spPr>
        <p:txBody>
          <a:bodyPr/>
          <a:lstStyle/>
          <a:p>
            <a:r>
              <a:rPr lang="en-US" altLang="en-US" dirty="0"/>
              <a:t>Double walled chamber made of thick steel</a:t>
            </a:r>
          </a:p>
          <a:p>
            <a:endParaRPr lang="en-US" altLang="en-US" dirty="0"/>
          </a:p>
          <a:p>
            <a:r>
              <a:rPr lang="en-US" altLang="en-US" dirty="0"/>
              <a:t>Steam circulated through the outer chamber and supplied under pressure to the inner chamber.</a:t>
            </a:r>
          </a:p>
          <a:p>
            <a:endParaRPr lang="en-US" altLang="en-US" dirty="0"/>
          </a:p>
          <a:p>
            <a:r>
              <a:rPr lang="en-US" altLang="en-US" dirty="0"/>
              <a:t>Higher the pressure the higher the temperature of the steam.</a:t>
            </a:r>
          </a:p>
          <a:p>
            <a:endParaRPr lang="en-US" altLang="en-US" dirty="0"/>
          </a:p>
          <a:p>
            <a:r>
              <a:rPr lang="en-US" altLang="en-US" dirty="0"/>
              <a:t>Steam must contact every part of the object.</a:t>
            </a:r>
          </a:p>
          <a:p>
            <a:endParaRPr lang="en-US" altLang="en-US" dirty="0"/>
          </a:p>
          <a:p>
            <a:r>
              <a:rPr lang="en-US" altLang="en-US" dirty="0"/>
              <a:t>Used for: glass surgical lines and metal objects (surgical instruments and basins).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526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5738" y="423863"/>
            <a:ext cx="11358562" cy="5870575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The equipment is wrapped in material (special paper or fabric) that is able to withstand the high temperatures and maintain sterility after removal from the </a:t>
            </a:r>
            <a:r>
              <a:rPr lang="en-US" altLang="en-US" dirty="0" err="1"/>
              <a:t>steriliser</a:t>
            </a:r>
            <a:r>
              <a:rPr lang="en-US" altLang="en-US" dirty="0"/>
              <a:t>. Special tapes and indicators are applied.</a:t>
            </a:r>
          </a:p>
          <a:p>
            <a:endParaRPr lang="en-US" altLang="en-US" dirty="0"/>
          </a:p>
          <a:p>
            <a:r>
              <a:rPr lang="en-US" altLang="en-US" dirty="0"/>
              <a:t>Equipment is not layered as this will prevent steam accessing all surfaces.</a:t>
            </a:r>
          </a:p>
          <a:p>
            <a:endParaRPr lang="en-US" altLang="en-US" dirty="0"/>
          </a:p>
          <a:p>
            <a:r>
              <a:rPr lang="en-US" altLang="en-US" dirty="0"/>
              <a:t>Load allowed to dry inside the autoclave.</a:t>
            </a:r>
          </a:p>
          <a:p>
            <a:endParaRPr lang="en-US" altLang="en-US" dirty="0"/>
          </a:p>
          <a:p>
            <a:r>
              <a:rPr lang="en-US" altLang="en-US" dirty="0" err="1"/>
              <a:t>Sterilised</a:t>
            </a:r>
            <a:r>
              <a:rPr lang="en-US" altLang="en-US" dirty="0"/>
              <a:t> items are handled and stored carefully.</a:t>
            </a:r>
          </a:p>
          <a:p>
            <a:endParaRPr lang="en-US" altLang="en-US" dirty="0"/>
          </a:p>
          <a:p>
            <a:r>
              <a:rPr lang="en-US" altLang="en-US" dirty="0"/>
              <a:t>Autoclave tested regularly using a bacterial spore specimen and observation of growth after </a:t>
            </a:r>
            <a:r>
              <a:rPr lang="en-US" altLang="en-US" dirty="0" err="1"/>
              <a:t>sterilisation</a:t>
            </a:r>
            <a:r>
              <a:rPr lang="en-US" altLang="en-US" dirty="0"/>
              <a:t>, no growth= correct function of autoclave.</a:t>
            </a:r>
          </a:p>
        </p:txBody>
      </p:sp>
    </p:spTree>
    <p:extLst>
      <p:ext uri="{BB962C8B-B14F-4D97-AF65-F5344CB8AC3E}">
        <p14:creationId xmlns:p14="http://schemas.microsoft.com/office/powerpoint/2010/main" val="245620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Incineration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Used to completely destroy micro-organisms in biological materials, contaminated wastes, soiled dressings and disposable equipment.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6868" name="Picture 5" descr="Hospital Waste Inci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2" y="3092448"/>
            <a:ext cx="4792136" cy="35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71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Radiation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Ionising</a:t>
            </a:r>
            <a:r>
              <a:rPr lang="en-US" altLang="en-US" dirty="0"/>
              <a:t> radiation kills micro-organisms or disrupts the structure of DNA.</a:t>
            </a:r>
          </a:p>
          <a:p>
            <a:endParaRPr lang="en-US" altLang="en-US" dirty="0"/>
          </a:p>
          <a:p>
            <a:r>
              <a:rPr lang="en-US" altLang="en-US" dirty="0"/>
              <a:t>Used to </a:t>
            </a:r>
            <a:r>
              <a:rPr lang="en-US" altLang="en-US" dirty="0" err="1"/>
              <a:t>sterilse</a:t>
            </a:r>
            <a:r>
              <a:rPr lang="en-US" altLang="en-US" dirty="0"/>
              <a:t> disposable equipment such as dressing packs, needles, syringes, suture materials, catheters and prosthesis.</a:t>
            </a:r>
          </a:p>
          <a:p>
            <a:endParaRPr lang="en-US" altLang="en-US" dirty="0"/>
          </a:p>
          <a:p>
            <a:r>
              <a:rPr lang="en-US" altLang="en-US" dirty="0"/>
              <a:t>Carried out in a </a:t>
            </a:r>
            <a:r>
              <a:rPr lang="en-US" altLang="en-US" dirty="0" err="1"/>
              <a:t>specialised</a:t>
            </a:r>
            <a:r>
              <a:rPr lang="en-US" altLang="en-US" dirty="0"/>
              <a:t> facility.</a:t>
            </a:r>
          </a:p>
          <a:p>
            <a:endParaRPr lang="en-US" altLang="en-US" dirty="0"/>
          </a:p>
          <a:p>
            <a:r>
              <a:rPr lang="en-US" altLang="en-US" dirty="0"/>
              <a:t>Packaged first and then </a:t>
            </a:r>
            <a:r>
              <a:rPr lang="en-US" altLang="en-US" dirty="0" err="1"/>
              <a:t>sterilised</a:t>
            </a:r>
            <a:r>
              <a:rPr lang="en-US" altLang="en-US" dirty="0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00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76289" y="538162"/>
            <a:ext cx="4117975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Ethylene Oxide Gas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07013" y="381000"/>
            <a:ext cx="5594350" cy="6477000"/>
          </a:xfrm>
        </p:spPr>
        <p:txBody>
          <a:bodyPr>
            <a:normAutofit/>
          </a:bodyPr>
          <a:lstStyle/>
          <a:p>
            <a:r>
              <a:rPr lang="en-US" altLang="en-US" dirty="0"/>
              <a:t>Highly toxic – carcinogenic, teratogenic, mutagenic.</a:t>
            </a:r>
          </a:p>
          <a:p>
            <a:r>
              <a:rPr lang="en-US" altLang="en-US" dirty="0"/>
              <a:t>Effective against all micro-organisms</a:t>
            </a:r>
          </a:p>
          <a:p>
            <a:r>
              <a:rPr lang="en-US" altLang="en-US" dirty="0" err="1"/>
              <a:t>Colourless</a:t>
            </a:r>
            <a:endParaRPr lang="en-US" altLang="en-US" dirty="0"/>
          </a:p>
          <a:p>
            <a:r>
              <a:rPr lang="en-US" altLang="en-US" dirty="0"/>
              <a:t>Explosive when mixed with O2</a:t>
            </a:r>
          </a:p>
          <a:p>
            <a:r>
              <a:rPr lang="en-US" altLang="en-US" dirty="0"/>
              <a:t>Careful control in a </a:t>
            </a:r>
            <a:r>
              <a:rPr lang="en-US" altLang="en-US" dirty="0" err="1"/>
              <a:t>specialised</a:t>
            </a:r>
            <a:r>
              <a:rPr lang="en-US" altLang="en-US" dirty="0"/>
              <a:t> facility</a:t>
            </a:r>
          </a:p>
          <a:p>
            <a:r>
              <a:rPr lang="en-US" altLang="en-US" dirty="0"/>
              <a:t>Used for pre-wrapped packages of disposable / delicate equipment otherwise harmed by heat and liquid – articles made of rubber and heat sensitive items.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200" dirty="0"/>
          </a:p>
        </p:txBody>
      </p:sp>
      <p:pic>
        <p:nvPicPr>
          <p:cNvPr id="38916" name="Picture 5" descr="http://www.berlinkauf.com/images/15425_0950UkWMAKQsQf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2486025"/>
            <a:ext cx="4143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3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9568" y="293690"/>
            <a:ext cx="10748963" cy="1325563"/>
          </a:xfrm>
        </p:spPr>
        <p:txBody>
          <a:bodyPr/>
          <a:lstStyle/>
          <a:p>
            <a:r>
              <a:rPr lang="en-US" altLang="en-US" dirty="0"/>
              <a:t>Sterilization and decontamination</a:t>
            </a:r>
          </a:p>
        </p:txBody>
      </p:sp>
      <p:pic>
        <p:nvPicPr>
          <p:cNvPr id="21507" name="Picture 2" descr="http://www.medisave.co.uk/images/shermond_3705_sterilisation_pou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19253"/>
            <a:ext cx="3752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www.getingegroup.com/Global/Images/Business%20Areas/Infection%20Control/Sterilis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21" y="1619253"/>
            <a:ext cx="5178571" cy="366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72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0050" y="228601"/>
            <a:ext cx="461486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Gluteraldehyde</a:t>
            </a:r>
            <a:endParaRPr lang="en-US" altLang="en-US" dirty="0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Non corrosive chemical</a:t>
            </a:r>
          </a:p>
          <a:p>
            <a:r>
              <a:rPr lang="en-US" altLang="en-US" dirty="0"/>
              <a:t>Active against a number of micro-organisms</a:t>
            </a:r>
          </a:p>
          <a:p>
            <a:r>
              <a:rPr lang="en-US" altLang="en-US" dirty="0"/>
              <a:t>Toxic</a:t>
            </a:r>
          </a:p>
          <a:p>
            <a:r>
              <a:rPr lang="en-US" altLang="en-US" dirty="0"/>
              <a:t>Allergenic</a:t>
            </a:r>
          </a:p>
          <a:p>
            <a:r>
              <a:rPr lang="en-US" altLang="en-US" dirty="0"/>
              <a:t>Unstable – retains activity for a few weeks or number of uses.</a:t>
            </a:r>
          </a:p>
          <a:p>
            <a:r>
              <a:rPr lang="en-US" altLang="en-US" dirty="0"/>
              <a:t>Strict safety guidelines</a:t>
            </a:r>
          </a:p>
          <a:p>
            <a:r>
              <a:rPr lang="en-US" altLang="en-US" dirty="0"/>
              <a:t>Recommended only when no other substance is suitable e.g. for </a:t>
            </a:r>
            <a:r>
              <a:rPr lang="en-US" altLang="en-US" dirty="0" err="1"/>
              <a:t>fibre</a:t>
            </a:r>
            <a:r>
              <a:rPr lang="en-US" altLang="en-US" dirty="0"/>
              <a:t> optic endoscopes.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39940" name="Picture 5" descr="http://www.airfiltronix.com/products/glutaraldehyde-lar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228601"/>
            <a:ext cx="3418416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9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4851" y="47626"/>
            <a:ext cx="297497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Filtration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72201" y="1190626"/>
            <a:ext cx="4194175" cy="5870575"/>
          </a:xfrm>
        </p:spPr>
        <p:txBody>
          <a:bodyPr/>
          <a:lstStyle/>
          <a:p>
            <a:r>
              <a:rPr lang="en-US" altLang="en-US" dirty="0"/>
              <a:t>Removal of micro-organisms from liquids or gases by passage through a filter with pores small enough to retain micro-organisms.</a:t>
            </a:r>
          </a:p>
          <a:p>
            <a:endParaRPr lang="en-US" altLang="en-US" dirty="0"/>
          </a:p>
          <a:p>
            <a:r>
              <a:rPr lang="en-US" altLang="en-US" dirty="0"/>
              <a:t>Used for aqueous solutions; surgical irrigation, IV therapy, dialysis solutions, TPN.</a:t>
            </a:r>
          </a:p>
        </p:txBody>
      </p:sp>
      <p:pic>
        <p:nvPicPr>
          <p:cNvPr id="40964" name="Picture 5" descr="http://www.krider.com/MPj03211260000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1476377"/>
            <a:ext cx="33528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8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85738"/>
            <a:ext cx="9439275" cy="1325562"/>
          </a:xfrm>
        </p:spPr>
        <p:txBody>
          <a:bodyPr/>
          <a:lstStyle/>
          <a:p>
            <a:r>
              <a:rPr lang="en-US" altLang="en-US" sz="4000" dirty="0"/>
              <a:t>Hydrogen Peroxide Plasma </a:t>
            </a:r>
            <a:r>
              <a:rPr lang="en-US" altLang="en-US" sz="4000" dirty="0" err="1"/>
              <a:t>Sterilisation</a:t>
            </a:r>
            <a:endParaRPr lang="en-US" altLang="en-US" sz="4000" dirty="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/>
              <a:t>Active against wide variety of micro-organisms including viruses and spores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/>
              <a:t>Non toxic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/>
              <a:t>Low temperatures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/>
              <a:t>Rapid (approx 75mins)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/>
              <a:t>But requires all items to be wrapped in non-cellulose wrap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/>
              <a:t>Mainly used in sterilising department of larger hospitals.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/>
              <a:t>Used for moisture sensitive equipment – electronic equipment, fibre optic cables, camera heads.</a:t>
            </a:r>
          </a:p>
          <a:p>
            <a:pPr>
              <a:lnSpc>
                <a:spcPct val="80000"/>
              </a:lnSpc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58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1161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6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Levels of decontamination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90600" y="1895475"/>
            <a:ext cx="3505200" cy="1981200"/>
          </a:xfrm>
        </p:spPr>
        <p:txBody>
          <a:bodyPr/>
          <a:lstStyle/>
          <a:p>
            <a:r>
              <a:rPr lang="en-US" altLang="en-US" dirty="0"/>
              <a:t>Cleaning</a:t>
            </a:r>
          </a:p>
          <a:p>
            <a:r>
              <a:rPr lang="en-US" altLang="en-US" dirty="0"/>
              <a:t>Disinfection</a:t>
            </a:r>
          </a:p>
          <a:p>
            <a:r>
              <a:rPr lang="en-US" altLang="en-US" dirty="0" err="1"/>
              <a:t>Sterilisation</a:t>
            </a: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2532" name="Picture 5" descr="http://www.fordjanitorialsystem.com/categoryImages/Picture%2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390650"/>
            <a:ext cx="30241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http://www.vernacare.co.uk/umbraco/imageGen.ashx?width=268&amp;constrain=true&amp;image=/media/25725/901sw225%20tuffie%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3708399"/>
            <a:ext cx="25527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http://www.hygiene4less.co.uk/img/backwi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6" y="4238626"/>
            <a:ext cx="23336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7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Cleaning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Removes micro-organisms by using detergent.</a:t>
            </a:r>
          </a:p>
          <a:p>
            <a:endParaRPr lang="en-US" altLang="en-US" dirty="0"/>
          </a:p>
          <a:p>
            <a:r>
              <a:rPr lang="en-US" altLang="en-US" dirty="0"/>
              <a:t>Important for the successful application of standard and additional precautions.</a:t>
            </a:r>
          </a:p>
          <a:p>
            <a:endParaRPr lang="en-US" altLang="en-US" dirty="0"/>
          </a:p>
          <a:p>
            <a:r>
              <a:rPr lang="en-US" altLang="en-US" dirty="0"/>
              <a:t>Detergents used for environmental cleaning should be based on the facilities policies and procedures.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8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38188" y="203200"/>
            <a:ext cx="10515600" cy="1325563"/>
          </a:xfrm>
        </p:spPr>
        <p:txBody>
          <a:bodyPr/>
          <a:lstStyle/>
          <a:p>
            <a:r>
              <a:rPr lang="en-US" altLang="en-US" sz="4000" dirty="0"/>
              <a:t>Cleaning instruments and equipment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8150" y="1528763"/>
            <a:ext cx="11349038" cy="4876800"/>
          </a:xfrm>
        </p:spPr>
        <p:txBody>
          <a:bodyPr>
            <a:noAutofit/>
          </a:bodyPr>
          <a:lstStyle/>
          <a:p>
            <a:r>
              <a:rPr lang="en-US" altLang="en-US" dirty="0"/>
              <a:t>The most important aspect of controlling microbial growth is cleaning. </a:t>
            </a:r>
          </a:p>
          <a:p>
            <a:endParaRPr lang="en-US" altLang="en-US" dirty="0"/>
          </a:p>
          <a:p>
            <a:r>
              <a:rPr lang="en-US" altLang="en-US" dirty="0"/>
              <a:t>Bacteria thrive in moist organic matter such as tissue, blood, body fluids, soiled linen, dressings, food and garbage.</a:t>
            </a:r>
          </a:p>
          <a:p>
            <a:endParaRPr lang="en-US" altLang="en-US" dirty="0"/>
          </a:p>
          <a:p>
            <a:r>
              <a:rPr lang="en-US" altLang="en-US" dirty="0"/>
              <a:t>Organic material, grease and dirt act as a protective barrier for micro-organisms and prevent penetration of a </a:t>
            </a:r>
            <a:r>
              <a:rPr lang="en-US" altLang="en-US" dirty="0" err="1"/>
              <a:t>bacteriocidal</a:t>
            </a:r>
            <a:r>
              <a:rPr lang="en-US" altLang="en-US" dirty="0"/>
              <a:t> agent.</a:t>
            </a:r>
          </a:p>
          <a:p>
            <a:endParaRPr lang="en-US" altLang="en-US" dirty="0"/>
          </a:p>
          <a:p>
            <a:r>
              <a:rPr lang="en-US" altLang="en-US" dirty="0"/>
              <a:t>If an item is not cleaned effectively </a:t>
            </a:r>
            <a:r>
              <a:rPr lang="en-US" altLang="en-US" dirty="0" err="1"/>
              <a:t>sterilisation</a:t>
            </a:r>
            <a:r>
              <a:rPr lang="en-US" altLang="en-US" dirty="0"/>
              <a:t> may be compromised.</a:t>
            </a:r>
          </a:p>
        </p:txBody>
      </p:sp>
    </p:spTree>
    <p:extLst>
      <p:ext uri="{BB962C8B-B14F-4D97-AF65-F5344CB8AC3E}">
        <p14:creationId xmlns:p14="http://schemas.microsoft.com/office/powerpoint/2010/main" val="390722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0562" y="561976"/>
            <a:ext cx="4638676" cy="5824537"/>
          </a:xfrm>
        </p:spPr>
        <p:txBody>
          <a:bodyPr/>
          <a:lstStyle/>
          <a:p>
            <a:r>
              <a:rPr lang="en-US" altLang="en-US" dirty="0"/>
              <a:t>The washing of equipment will not kill all bacteria but will reduce the number of bacteria thereby enhancing the effectiveness of the disinfectant / sterilizing agent.</a:t>
            </a:r>
          </a:p>
          <a:p>
            <a:endParaRPr lang="en-US" altLang="en-US" dirty="0"/>
          </a:p>
        </p:txBody>
      </p:sp>
      <p:pic>
        <p:nvPicPr>
          <p:cNvPr id="25603" name="Picture 4" descr="http://www.mmhr.org.au/uploadimages/Decontamination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276350"/>
            <a:ext cx="6546072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88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9" y="190501"/>
            <a:ext cx="4433886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Environmental cleaning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867401" y="762001"/>
            <a:ext cx="4498975" cy="5946775"/>
          </a:xfrm>
        </p:spPr>
        <p:txBody>
          <a:bodyPr/>
          <a:lstStyle/>
          <a:p>
            <a:r>
              <a:rPr lang="en-US" altLang="en-US" dirty="0"/>
              <a:t>Cleaning of wards, bathrooms, floors and equipment is an important part of infection control.</a:t>
            </a:r>
          </a:p>
          <a:p>
            <a:r>
              <a:rPr lang="en-US" altLang="en-US" dirty="0"/>
              <a:t>There are specific health care facility guidelines for the cleaning of rooms and equipment, in particular specific guidelines for cleaning in the presence of MRSA and other diseases.</a:t>
            </a:r>
          </a:p>
        </p:txBody>
      </p:sp>
      <p:pic>
        <p:nvPicPr>
          <p:cNvPr id="26628" name="Picture 5" descr="http://united-clean.com/QTHallVacuuming_op_418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7" y="1333501"/>
            <a:ext cx="3674269" cy="527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4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Disinfection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</a:rPr>
              <a:t>Disinfectant – an agent that Kills or inactivates large numbers of micro-organisms but does not </a:t>
            </a:r>
            <a:r>
              <a:rPr lang="en-US" altLang="en-US" dirty="0" err="1">
                <a:solidFill>
                  <a:srgbClr val="FF0000"/>
                </a:solidFill>
              </a:rPr>
              <a:t>sterilse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altLang="en-US" dirty="0"/>
              <a:t>Reduces the number of microbes to an ‘acceptable’ level.</a:t>
            </a:r>
          </a:p>
          <a:p>
            <a:pPr>
              <a:defRPr/>
            </a:pPr>
            <a:r>
              <a:rPr lang="en-US" altLang="en-US" dirty="0"/>
              <a:t>The ‘acceptable level depends on the purpose for which the article is to be used. E.g. a bedpan vs respiratory equipment.</a:t>
            </a:r>
          </a:p>
          <a:p>
            <a:pPr>
              <a:defRPr/>
            </a:pPr>
            <a:r>
              <a:rPr lang="en-US" altLang="en-US" dirty="0"/>
              <a:t>Chemical disinfectants and </a:t>
            </a:r>
            <a:r>
              <a:rPr lang="en-US" altLang="en-US" dirty="0" err="1"/>
              <a:t>sterilants</a:t>
            </a:r>
            <a:r>
              <a:rPr lang="en-US" altLang="en-US" dirty="0"/>
              <a:t> act by damaging the structure or impairing the metabolism of micro-organisms.</a:t>
            </a:r>
          </a:p>
          <a:p>
            <a:pPr>
              <a:defRPr/>
            </a:pPr>
            <a:r>
              <a:rPr lang="en-US" altLang="en-US" dirty="0"/>
              <a:t>Agents used in the health care setting are regulated by the Therapeutic Goods Administration (TGA)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506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6725" y="274637"/>
            <a:ext cx="8548688" cy="1325563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There are a number of points to remember when using disinfectants: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14500" y="1425575"/>
            <a:ext cx="3200400" cy="5029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Storage</a:t>
            </a:r>
          </a:p>
          <a:p>
            <a:r>
              <a:rPr lang="en-US" altLang="en-US" dirty="0"/>
              <a:t>Expiry</a:t>
            </a:r>
          </a:p>
          <a:p>
            <a:r>
              <a:rPr lang="en-US" altLang="en-US" dirty="0"/>
              <a:t>MSD sheets</a:t>
            </a:r>
          </a:p>
          <a:p>
            <a:r>
              <a:rPr lang="en-US" altLang="en-US" dirty="0"/>
              <a:t>Mixing</a:t>
            </a:r>
          </a:p>
          <a:p>
            <a:r>
              <a:rPr lang="en-US" altLang="en-US" dirty="0"/>
              <a:t>Application</a:t>
            </a:r>
          </a:p>
          <a:p>
            <a:r>
              <a:rPr lang="en-US" altLang="en-US" dirty="0"/>
              <a:t>Concentration</a:t>
            </a:r>
          </a:p>
          <a:p>
            <a:r>
              <a:rPr lang="en-US" altLang="en-US" dirty="0"/>
              <a:t>PPE</a:t>
            </a:r>
          </a:p>
          <a:p>
            <a:r>
              <a:rPr lang="en-US" altLang="en-US" dirty="0"/>
              <a:t>Spills / clean up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8676" name="Picture 2" descr="http://patriotambulance.com/patriot/wp-content/uploads/2009/03/ms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1" y="438150"/>
            <a:ext cx="283402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upload.wikimedia.org/wikipedia/commons/8/8d/Disp-med-p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7" y="3043237"/>
            <a:ext cx="3300411" cy="37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9630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IHS">
      <a:dk1>
        <a:sysClr val="windowText" lastClr="000000"/>
      </a:dk1>
      <a:lt1>
        <a:srgbClr val="FFFFFF"/>
      </a:lt1>
      <a:dk2>
        <a:srgbClr val="3F3F3F"/>
      </a:dk2>
      <a:lt2>
        <a:srgbClr val="A5A5A5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FFFFF"/>
      </a:accent6>
      <a:hlink>
        <a:srgbClr val="0563C1"/>
      </a:hlink>
      <a:folHlink>
        <a:srgbClr val="0563C1"/>
      </a:folHlink>
    </a:clrScheme>
    <a:fontScheme name="II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9FCB01-71CB-4CEF-9378-20A83ACD9183}" vid="{BE2750DF-4432-4BDE-9032-1C59683D6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101</TotalTime>
  <Words>918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Theme1</vt:lpstr>
      <vt:lpstr>Cleaning and Disinfection of Equipment and Instruments </vt:lpstr>
      <vt:lpstr>Sterilization and decontamination</vt:lpstr>
      <vt:lpstr>Levels of decontamination</vt:lpstr>
      <vt:lpstr>Cleaning</vt:lpstr>
      <vt:lpstr>Cleaning instruments and equipment</vt:lpstr>
      <vt:lpstr>PowerPoint Presentation</vt:lpstr>
      <vt:lpstr>Environmental cleaning</vt:lpstr>
      <vt:lpstr>Disinfection</vt:lpstr>
      <vt:lpstr>There are a number of points to remember when using disinfectants:</vt:lpstr>
      <vt:lpstr>PowerPoint Presentation</vt:lpstr>
      <vt:lpstr>Sterilisation</vt:lpstr>
      <vt:lpstr>Methods of sterilisation</vt:lpstr>
      <vt:lpstr>Dry heat</vt:lpstr>
      <vt:lpstr>Autoclave</vt:lpstr>
      <vt:lpstr>PowerPoint Presentation</vt:lpstr>
      <vt:lpstr>PowerPoint Presentation</vt:lpstr>
      <vt:lpstr>Incineration</vt:lpstr>
      <vt:lpstr>Radiation</vt:lpstr>
      <vt:lpstr>Ethylene Oxide Gas</vt:lpstr>
      <vt:lpstr>Gluteraldehyde</vt:lpstr>
      <vt:lpstr>Filtration</vt:lpstr>
      <vt:lpstr>Hydrogen Peroxide Plasma Sterilisation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</dc:creator>
  <cp:lastModifiedBy>Shamiddi Peiris</cp:lastModifiedBy>
  <cp:revision>17</cp:revision>
  <dcterms:created xsi:type="dcterms:W3CDTF">2021-05-07T10:11:32Z</dcterms:created>
  <dcterms:modified xsi:type="dcterms:W3CDTF">2022-03-16T04:14:53Z</dcterms:modified>
</cp:coreProperties>
</file>