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0" r:id="rId5"/>
    <p:sldId id="269" r:id="rId6"/>
    <p:sldId id="259" r:id="rId7"/>
    <p:sldId id="271" r:id="rId8"/>
    <p:sldId id="272" r:id="rId9"/>
    <p:sldId id="260" r:id="rId10"/>
    <p:sldId id="273" r:id="rId11"/>
    <p:sldId id="261" r:id="rId12"/>
    <p:sldId id="275" r:id="rId13"/>
    <p:sldId id="276" r:id="rId14"/>
    <p:sldId id="262" r:id="rId15"/>
    <p:sldId id="263"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349535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76538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2549288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3587958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755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25644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347758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407799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119321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511985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191006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016F39E-F426-4D3D-B37F-FE6BA99FB017}"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F029238-ACE6-43AB-8AAA-0460E1588ED9}" type="slidenum">
              <a:rPr lang="en-US" smtClean="0"/>
              <a:t>‹#›</a:t>
            </a:fld>
            <a:endParaRPr lang="en-US"/>
          </a:p>
        </p:txBody>
      </p:sp>
    </p:spTree>
    <p:extLst>
      <p:ext uri="{BB962C8B-B14F-4D97-AF65-F5344CB8AC3E}">
        <p14:creationId xmlns:p14="http://schemas.microsoft.com/office/powerpoint/2010/main" val="3004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8794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771371"/>
            <a:ext cx="9144000" cy="978275"/>
          </a:xfrm>
        </p:spPr>
        <p:txBody>
          <a:bodyPr/>
          <a:lstStyle/>
          <a:p>
            <a:r>
              <a:rPr lang="en-US" b="1" dirty="0"/>
              <a:t>Risk Factors</a:t>
            </a:r>
          </a:p>
        </p:txBody>
      </p:sp>
      <p:sp>
        <p:nvSpPr>
          <p:cNvPr id="2" name="Title 1"/>
          <p:cNvSpPr>
            <a:spLocks noGrp="1"/>
          </p:cNvSpPr>
          <p:nvPr>
            <p:ph type="title"/>
          </p:nvPr>
        </p:nvSpPr>
        <p:spPr/>
        <p:txBody>
          <a:bodyPr/>
          <a:lstStyle/>
          <a:p>
            <a:r>
              <a:rPr lang="en-US" dirty="0"/>
              <a:t>CECG109 - Elderly at Risk of Abuse and Neglect </a:t>
            </a:r>
          </a:p>
        </p:txBody>
      </p:sp>
    </p:spTree>
    <p:extLst>
      <p:ext uri="{BB962C8B-B14F-4D97-AF65-F5344CB8AC3E}">
        <p14:creationId xmlns:p14="http://schemas.microsoft.com/office/powerpoint/2010/main" val="2899034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pPr>
            <a:r>
              <a:rPr lang="en-US" dirty="0"/>
              <a:t>Many elderly people are isolated,</a:t>
            </a:r>
          </a:p>
          <a:p>
            <a:pPr marL="0" indent="0" algn="just">
              <a:lnSpc>
                <a:spcPct val="150000"/>
              </a:lnSpc>
              <a:buNone/>
            </a:pPr>
            <a:r>
              <a:rPr lang="en-US" dirty="0"/>
              <a:t>		because of loss of physical or mental capacity, </a:t>
            </a:r>
          </a:p>
          <a:p>
            <a:pPr marL="0" indent="0" algn="just">
              <a:lnSpc>
                <a:spcPct val="150000"/>
              </a:lnSpc>
              <a:buNone/>
            </a:pPr>
            <a:r>
              <a:rPr lang="en-US" dirty="0"/>
              <a:t>			or </a:t>
            </a:r>
          </a:p>
          <a:p>
            <a:pPr marL="0" indent="0" algn="just">
              <a:lnSpc>
                <a:spcPct val="150000"/>
              </a:lnSpc>
              <a:buNone/>
            </a:pPr>
            <a:r>
              <a:rPr lang="en-US" dirty="0"/>
              <a:t>		through the loss of friends and family members.</a:t>
            </a:r>
          </a:p>
          <a:p>
            <a:endParaRPr lang="en-US" dirty="0"/>
          </a:p>
          <a:p>
            <a:endParaRPr lang="en-US" dirty="0"/>
          </a:p>
        </p:txBody>
      </p:sp>
    </p:spTree>
    <p:extLst>
      <p:ext uri="{BB962C8B-B14F-4D97-AF65-F5344CB8AC3E}">
        <p14:creationId xmlns:p14="http://schemas.microsoft.com/office/powerpoint/2010/main" val="3071546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Socio-cultural Level</a:t>
            </a:r>
          </a:p>
        </p:txBody>
      </p:sp>
      <p:sp>
        <p:nvSpPr>
          <p:cNvPr id="3" name="Content Placeholder 2"/>
          <p:cNvSpPr>
            <a:spLocks noGrp="1"/>
          </p:cNvSpPr>
          <p:nvPr>
            <p:ph idx="1"/>
          </p:nvPr>
        </p:nvSpPr>
        <p:spPr/>
        <p:txBody>
          <a:bodyPr>
            <a:normAutofit/>
          </a:bodyPr>
          <a:lstStyle/>
          <a:p>
            <a:pPr>
              <a:lnSpc>
                <a:spcPct val="200000"/>
              </a:lnSpc>
            </a:pPr>
            <a:r>
              <a:rPr lang="en-US" dirty="0"/>
              <a:t>Socio-cultural factors that may affect the risk of elder abuse include:</a:t>
            </a:r>
          </a:p>
          <a:p>
            <a:pPr lvl="3">
              <a:lnSpc>
                <a:spcPct val="200000"/>
              </a:lnSpc>
              <a:buFont typeface="Wingdings" panose="05000000000000000000" pitchFamily="2" charset="2"/>
              <a:buChar char="§"/>
            </a:pPr>
            <a:r>
              <a:rPr lang="en-US" sz="2800" dirty="0"/>
              <a:t>ageist stereotypes where older adults are depicted as frail, weak and dependent; </a:t>
            </a:r>
          </a:p>
          <a:p>
            <a:pPr lvl="3">
              <a:lnSpc>
                <a:spcPct val="150000"/>
              </a:lnSpc>
              <a:buFont typeface="Wingdings" panose="05000000000000000000" pitchFamily="2" charset="2"/>
              <a:buChar char="§"/>
            </a:pPr>
            <a:endParaRPr lang="en-US" sz="2800" dirty="0"/>
          </a:p>
          <a:p>
            <a:pPr lvl="3">
              <a:buFont typeface="Wingdings" panose="05000000000000000000" pitchFamily="2" charset="2"/>
              <a:buChar char="§"/>
            </a:pPr>
            <a:endParaRPr lang="en-US" sz="2800" dirty="0"/>
          </a:p>
          <a:p>
            <a:endParaRPr lang="en-US" dirty="0"/>
          </a:p>
        </p:txBody>
      </p:sp>
    </p:spTree>
    <p:extLst>
      <p:ext uri="{BB962C8B-B14F-4D97-AF65-F5344CB8AC3E}">
        <p14:creationId xmlns:p14="http://schemas.microsoft.com/office/powerpoint/2010/main" val="3119712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311" y="1565981"/>
            <a:ext cx="10515600" cy="6008864"/>
          </a:xfrm>
        </p:spPr>
        <p:txBody>
          <a:bodyPr>
            <a:normAutofit/>
          </a:bodyPr>
          <a:lstStyle/>
          <a:p>
            <a:pPr lvl="3">
              <a:lnSpc>
                <a:spcPct val="150000"/>
              </a:lnSpc>
              <a:buFont typeface="Wingdings" panose="05000000000000000000" pitchFamily="2" charset="2"/>
              <a:buChar char="§"/>
            </a:pPr>
            <a:r>
              <a:rPr lang="en-US" sz="2800" dirty="0"/>
              <a:t>erosion of the bonds between generations of a family;</a:t>
            </a:r>
          </a:p>
          <a:p>
            <a:pPr lvl="3">
              <a:lnSpc>
                <a:spcPct val="150000"/>
              </a:lnSpc>
              <a:buFont typeface="Wingdings" panose="05000000000000000000" pitchFamily="2" charset="2"/>
              <a:buChar char="§"/>
            </a:pPr>
            <a:endParaRPr lang="en-US" sz="2800" dirty="0"/>
          </a:p>
          <a:p>
            <a:pPr lvl="3">
              <a:lnSpc>
                <a:spcPct val="150000"/>
              </a:lnSpc>
              <a:buFont typeface="Wingdings" panose="05000000000000000000" pitchFamily="2" charset="2"/>
              <a:buChar char="§"/>
            </a:pPr>
            <a:r>
              <a:rPr lang="en-US" sz="2800" dirty="0"/>
              <a:t>systems of inheritance and land rights, affecting the distribution of power and material goods within families; </a:t>
            </a:r>
          </a:p>
          <a:p>
            <a:pPr lvl="3">
              <a:lnSpc>
                <a:spcPct val="150000"/>
              </a:lnSpc>
              <a:buFont typeface="Wingdings" panose="05000000000000000000" pitchFamily="2" charset="2"/>
              <a:buChar char="§"/>
            </a:pPr>
            <a:endParaRPr lang="en-US" sz="2800" dirty="0"/>
          </a:p>
          <a:p>
            <a:endParaRPr lang="en-US" dirty="0"/>
          </a:p>
        </p:txBody>
      </p:sp>
    </p:spTree>
    <p:extLst>
      <p:ext uri="{BB962C8B-B14F-4D97-AF65-F5344CB8AC3E}">
        <p14:creationId xmlns:p14="http://schemas.microsoft.com/office/powerpoint/2010/main" val="3265723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3">
              <a:lnSpc>
                <a:spcPct val="150000"/>
              </a:lnSpc>
              <a:buFont typeface="Wingdings" panose="05000000000000000000" pitchFamily="2" charset="2"/>
              <a:buChar char="§"/>
            </a:pPr>
            <a:r>
              <a:rPr lang="en-US" sz="2800" dirty="0"/>
              <a:t>migration of young couples, leaving older parents alone in societies where older people were traditionally cared for by their offspring; and</a:t>
            </a:r>
          </a:p>
          <a:p>
            <a:pPr lvl="3">
              <a:lnSpc>
                <a:spcPct val="150000"/>
              </a:lnSpc>
              <a:buFont typeface="Wingdings" panose="05000000000000000000" pitchFamily="2" charset="2"/>
              <a:buChar char="§"/>
            </a:pPr>
            <a:endParaRPr lang="en-US" sz="2800" dirty="0"/>
          </a:p>
          <a:p>
            <a:pPr lvl="3">
              <a:lnSpc>
                <a:spcPct val="150000"/>
              </a:lnSpc>
              <a:buFont typeface="Wingdings" panose="05000000000000000000" pitchFamily="2" charset="2"/>
              <a:buChar char="§"/>
            </a:pPr>
            <a:r>
              <a:rPr lang="en-US" sz="2800" dirty="0"/>
              <a:t>lack of funds to pay for care.</a:t>
            </a:r>
          </a:p>
          <a:p>
            <a:endParaRPr lang="en-US" dirty="0"/>
          </a:p>
        </p:txBody>
      </p:sp>
    </p:spTree>
    <p:extLst>
      <p:ext uri="{BB962C8B-B14F-4D97-AF65-F5344CB8AC3E}">
        <p14:creationId xmlns:p14="http://schemas.microsoft.com/office/powerpoint/2010/main" val="2734264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1162843"/>
            <a:ext cx="10515600" cy="1325563"/>
          </a:xfrm>
        </p:spPr>
        <p:txBody>
          <a:bodyPr>
            <a:noAutofit/>
          </a:bodyPr>
          <a:lstStyle/>
          <a:p>
            <a:pPr>
              <a:lnSpc>
                <a:spcPct val="150000"/>
              </a:lnSpc>
            </a:pPr>
            <a:r>
              <a:rPr lang="en-US" dirty="0"/>
              <a:t>Within institutions, abuse is more likely to occur where:</a:t>
            </a:r>
            <a:br>
              <a:rPr lang="en-US" dirty="0"/>
            </a:br>
            <a:endParaRPr lang="en-US" dirty="0"/>
          </a:p>
        </p:txBody>
      </p:sp>
      <p:sp>
        <p:nvSpPr>
          <p:cNvPr id="3" name="Content Placeholder 2"/>
          <p:cNvSpPr>
            <a:spLocks noGrp="1"/>
          </p:cNvSpPr>
          <p:nvPr>
            <p:ph idx="1"/>
          </p:nvPr>
        </p:nvSpPr>
        <p:spPr>
          <a:xfrm>
            <a:off x="905932" y="2326040"/>
            <a:ext cx="10515600" cy="4351338"/>
          </a:xfrm>
        </p:spPr>
        <p:txBody>
          <a:bodyPr>
            <a:normAutofit/>
          </a:bodyPr>
          <a:lstStyle/>
          <a:p>
            <a:endParaRPr lang="en-US" dirty="0"/>
          </a:p>
          <a:p>
            <a:pPr>
              <a:lnSpc>
                <a:spcPct val="150000"/>
              </a:lnSpc>
            </a:pPr>
            <a:r>
              <a:rPr lang="en-US" dirty="0"/>
              <a:t>standards for health care, welfare services, and care facilities for elder persons are low;</a:t>
            </a:r>
          </a:p>
          <a:p>
            <a:pPr>
              <a:lnSpc>
                <a:spcPct val="150000"/>
              </a:lnSpc>
            </a:pPr>
            <a:endParaRPr lang="en-US" dirty="0"/>
          </a:p>
          <a:p>
            <a:pPr>
              <a:lnSpc>
                <a:spcPct val="150000"/>
              </a:lnSpc>
            </a:pPr>
            <a:r>
              <a:rPr lang="en-US" dirty="0"/>
              <a:t>staff are poorly trained, remunerated, and overworked;</a:t>
            </a:r>
          </a:p>
          <a:p>
            <a:pPr>
              <a:lnSpc>
                <a:spcPct val="150000"/>
              </a:lnSpc>
            </a:pPr>
            <a:endParaRPr lang="en-US" dirty="0"/>
          </a:p>
          <a:p>
            <a:pPr>
              <a:lnSpc>
                <a:spcPct val="150000"/>
              </a:lnSpc>
            </a:pPr>
            <a:endParaRPr lang="en-US" dirty="0"/>
          </a:p>
        </p:txBody>
      </p:sp>
    </p:spTree>
    <p:extLst>
      <p:ext uri="{BB962C8B-B14F-4D97-AF65-F5344CB8AC3E}">
        <p14:creationId xmlns:p14="http://schemas.microsoft.com/office/powerpoint/2010/main" val="1616785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dirty="0"/>
              <a:t>the physical environment is deficient; and</a:t>
            </a:r>
          </a:p>
          <a:p>
            <a:pPr>
              <a:lnSpc>
                <a:spcPct val="150000"/>
              </a:lnSpc>
            </a:pPr>
            <a:endParaRPr lang="en-US" dirty="0"/>
          </a:p>
          <a:p>
            <a:pPr>
              <a:lnSpc>
                <a:spcPct val="150000"/>
              </a:lnSpc>
            </a:pPr>
            <a:r>
              <a:rPr lang="en-US" dirty="0"/>
              <a:t>policies operate in the interests of the institution rather than the residents.</a:t>
            </a:r>
          </a:p>
          <a:p>
            <a:endParaRPr lang="en-US" dirty="0"/>
          </a:p>
        </p:txBody>
      </p:sp>
    </p:spTree>
    <p:extLst>
      <p:ext uri="{BB962C8B-B14F-4D97-AF65-F5344CB8AC3E}">
        <p14:creationId xmlns:p14="http://schemas.microsoft.com/office/powerpoint/2010/main" val="214024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3927"/>
            <a:ext cx="10515600" cy="1325563"/>
          </a:xfrm>
        </p:spPr>
        <p:txBody>
          <a:bodyPr/>
          <a:lstStyle/>
          <a:p>
            <a:pPr algn="ctr"/>
            <a:r>
              <a:rPr lang="en-US" dirty="0"/>
              <a:t>Thank You</a:t>
            </a:r>
          </a:p>
        </p:txBody>
      </p:sp>
    </p:spTree>
    <p:extLst>
      <p:ext uri="{BB962C8B-B14F-4D97-AF65-F5344CB8AC3E}">
        <p14:creationId xmlns:p14="http://schemas.microsoft.com/office/powerpoint/2010/main" val="40428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p:txBody>
          <a:bodyPr/>
          <a:lstStyle/>
          <a:p>
            <a:pPr algn="just">
              <a:lnSpc>
                <a:spcPct val="150000"/>
              </a:lnSpc>
            </a:pPr>
            <a:r>
              <a:rPr lang="en-US" dirty="0"/>
              <a:t>Risk factors that may increase the potential for abuse of an older person can be identified at individual, relationship, community, and socio-cultural levels.</a:t>
            </a:r>
          </a:p>
          <a:p>
            <a:pPr>
              <a:lnSpc>
                <a:spcPct val="150000"/>
              </a:lnSpc>
            </a:pPr>
            <a:endParaRPr lang="en-US" dirty="0"/>
          </a:p>
        </p:txBody>
      </p:sp>
    </p:spTree>
    <p:extLst>
      <p:ext uri="{BB962C8B-B14F-4D97-AF65-F5344CB8AC3E}">
        <p14:creationId xmlns:p14="http://schemas.microsoft.com/office/powerpoint/2010/main" val="179573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Level</a:t>
            </a:r>
          </a:p>
        </p:txBody>
      </p:sp>
      <p:sp>
        <p:nvSpPr>
          <p:cNvPr id="3" name="Content Placeholder 2"/>
          <p:cNvSpPr>
            <a:spLocks noGrp="1"/>
          </p:cNvSpPr>
          <p:nvPr>
            <p:ph idx="1"/>
          </p:nvPr>
        </p:nvSpPr>
        <p:spPr/>
        <p:txBody>
          <a:bodyPr>
            <a:normAutofit/>
          </a:bodyPr>
          <a:lstStyle/>
          <a:p>
            <a:pPr>
              <a:lnSpc>
                <a:spcPct val="150000"/>
              </a:lnSpc>
            </a:pPr>
            <a:r>
              <a:rPr lang="en-US" dirty="0"/>
              <a:t>Risks at the individual level include;</a:t>
            </a:r>
          </a:p>
          <a:p>
            <a:pPr marL="2800350" lvl="5" indent="-514350">
              <a:lnSpc>
                <a:spcPct val="150000"/>
              </a:lnSpc>
              <a:buFont typeface="+mj-lt"/>
              <a:buAutoNum type="arabicPeriod"/>
            </a:pPr>
            <a:r>
              <a:rPr lang="en-US" sz="2800" dirty="0">
                <a:solidFill>
                  <a:srgbClr val="FF0000"/>
                </a:solidFill>
              </a:rPr>
              <a:t>Poor physical and mental health of the victim</a:t>
            </a:r>
          </a:p>
          <a:p>
            <a:pPr marL="2800350" lvl="5" indent="-514350">
              <a:lnSpc>
                <a:spcPct val="150000"/>
              </a:lnSpc>
              <a:buFont typeface="+mj-lt"/>
              <a:buAutoNum type="arabicPeriod"/>
            </a:pPr>
            <a:r>
              <a:rPr lang="en-US" sz="2800" dirty="0">
                <a:solidFill>
                  <a:srgbClr val="FF0000"/>
                </a:solidFill>
              </a:rPr>
              <a:t>Mental disorders and alcohol and substance abuse in the abuser. </a:t>
            </a:r>
          </a:p>
        </p:txBody>
      </p:sp>
    </p:spTree>
    <p:extLst>
      <p:ext uri="{BB962C8B-B14F-4D97-AF65-F5344CB8AC3E}">
        <p14:creationId xmlns:p14="http://schemas.microsoft.com/office/powerpoint/2010/main" val="92219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a:t>Other individual-level factors which may increase the risk of abuse include;</a:t>
            </a:r>
          </a:p>
          <a:p>
            <a:pPr lvl="6">
              <a:lnSpc>
                <a:spcPct val="150000"/>
              </a:lnSpc>
              <a:buFont typeface="Wingdings" panose="05000000000000000000" pitchFamily="2" charset="2"/>
              <a:buChar char="§"/>
            </a:pPr>
            <a:r>
              <a:rPr lang="en-US" sz="2800" dirty="0"/>
              <a:t>The gender of victim </a:t>
            </a:r>
          </a:p>
          <a:p>
            <a:pPr lvl="6">
              <a:lnSpc>
                <a:spcPct val="150000"/>
              </a:lnSpc>
              <a:buFont typeface="Wingdings" panose="05000000000000000000" pitchFamily="2" charset="2"/>
              <a:buChar char="§"/>
            </a:pPr>
            <a:r>
              <a:rPr lang="en-US" sz="2800" dirty="0"/>
              <a:t>Shared living situation.</a:t>
            </a:r>
          </a:p>
          <a:p>
            <a:endParaRPr lang="en-US" dirty="0"/>
          </a:p>
          <a:p>
            <a:endParaRPr lang="en-US" dirty="0"/>
          </a:p>
        </p:txBody>
      </p:sp>
    </p:spTree>
    <p:extLst>
      <p:ext uri="{BB962C8B-B14F-4D97-AF65-F5344CB8AC3E}">
        <p14:creationId xmlns:p14="http://schemas.microsoft.com/office/powerpoint/2010/main" val="404952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622" y="888645"/>
            <a:ext cx="10515600" cy="6652332"/>
          </a:xfrm>
        </p:spPr>
        <p:txBody>
          <a:bodyPr>
            <a:normAutofit/>
          </a:bodyPr>
          <a:lstStyle/>
          <a:p>
            <a:pPr algn="just">
              <a:lnSpc>
                <a:spcPct val="150000"/>
              </a:lnSpc>
            </a:pPr>
            <a:r>
              <a:rPr lang="en-US" dirty="0"/>
              <a:t>While older men have the same risk of abuse as women, in some cultures where women have inferior social status, elderly women are at higher risk of neglect and financial abuse (such as seizing their property) when they are widowed. </a:t>
            </a:r>
          </a:p>
          <a:p>
            <a:pPr algn="just">
              <a:lnSpc>
                <a:spcPct val="150000"/>
              </a:lnSpc>
            </a:pPr>
            <a:endParaRPr lang="en-US" dirty="0"/>
          </a:p>
          <a:p>
            <a:pPr algn="just">
              <a:lnSpc>
                <a:spcPct val="150000"/>
              </a:lnSpc>
            </a:pPr>
            <a:r>
              <a:rPr lang="en-US" dirty="0"/>
              <a:t>Women may also be at higher risk of more persistent and severe forms of abuse and injury.</a:t>
            </a:r>
          </a:p>
          <a:p>
            <a:endParaRPr lang="en-US" dirty="0"/>
          </a:p>
        </p:txBody>
      </p:sp>
    </p:spTree>
    <p:extLst>
      <p:ext uri="{BB962C8B-B14F-4D97-AF65-F5344CB8AC3E}">
        <p14:creationId xmlns:p14="http://schemas.microsoft.com/office/powerpoint/2010/main" val="216216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0950"/>
            <a:ext cx="10515600" cy="1325563"/>
          </a:xfrm>
        </p:spPr>
        <p:txBody>
          <a:bodyPr/>
          <a:lstStyle/>
          <a:p>
            <a:r>
              <a:rPr lang="en-US" dirty="0"/>
              <a:t>Relationship Level</a:t>
            </a:r>
          </a:p>
        </p:txBody>
      </p:sp>
      <p:sp>
        <p:nvSpPr>
          <p:cNvPr id="3" name="Content Placeholder 2"/>
          <p:cNvSpPr>
            <a:spLocks noGrp="1"/>
          </p:cNvSpPr>
          <p:nvPr>
            <p:ph idx="1"/>
          </p:nvPr>
        </p:nvSpPr>
        <p:spPr>
          <a:xfrm>
            <a:off x="838200" y="1837446"/>
            <a:ext cx="10515600" cy="4351338"/>
          </a:xfrm>
        </p:spPr>
        <p:txBody>
          <a:bodyPr>
            <a:normAutofit/>
          </a:bodyPr>
          <a:lstStyle/>
          <a:p>
            <a:pPr>
              <a:lnSpc>
                <a:spcPct val="150000"/>
              </a:lnSpc>
            </a:pPr>
            <a:r>
              <a:rPr lang="en-US" dirty="0"/>
              <a:t>A shared living situation is a risk factor for elder abuse. </a:t>
            </a:r>
          </a:p>
          <a:p>
            <a:pPr>
              <a:lnSpc>
                <a:spcPct val="150000"/>
              </a:lnSpc>
            </a:pPr>
            <a:endParaRPr lang="en-US" dirty="0"/>
          </a:p>
          <a:p>
            <a:pPr>
              <a:lnSpc>
                <a:spcPct val="150000"/>
              </a:lnSpc>
            </a:pPr>
            <a:r>
              <a:rPr lang="en-US" dirty="0"/>
              <a:t>It is not yet clear whether spouses or adult children of older people are more likely to perpetrate abuse. </a:t>
            </a:r>
          </a:p>
          <a:p>
            <a:pPr>
              <a:lnSpc>
                <a:spcPct val="150000"/>
              </a:lnSpc>
            </a:pPr>
            <a:endParaRPr lang="en-US" dirty="0"/>
          </a:p>
        </p:txBody>
      </p:sp>
    </p:spTree>
    <p:extLst>
      <p:ext uri="{BB962C8B-B14F-4D97-AF65-F5344CB8AC3E}">
        <p14:creationId xmlns:p14="http://schemas.microsoft.com/office/powerpoint/2010/main" val="162558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623" y="1057980"/>
            <a:ext cx="10515600" cy="6234642"/>
          </a:xfrm>
        </p:spPr>
        <p:txBody>
          <a:bodyPr>
            <a:normAutofit/>
          </a:bodyPr>
          <a:lstStyle/>
          <a:p>
            <a:pPr algn="just">
              <a:lnSpc>
                <a:spcPct val="150000"/>
              </a:lnSpc>
            </a:pPr>
            <a:r>
              <a:rPr lang="en-US" dirty="0"/>
              <a:t>An abuser's dependency on the older person (often financial) also increases the risk of abuse. </a:t>
            </a:r>
          </a:p>
          <a:p>
            <a:pPr algn="just">
              <a:lnSpc>
                <a:spcPct val="150000"/>
              </a:lnSpc>
            </a:pPr>
            <a:endParaRPr lang="en-US" dirty="0"/>
          </a:p>
          <a:p>
            <a:pPr algn="just">
              <a:lnSpc>
                <a:spcPct val="150000"/>
              </a:lnSpc>
            </a:pPr>
            <a:r>
              <a:rPr lang="en-US" dirty="0"/>
              <a:t>In some cases, a long history of poor family relationships may worsen as a result of stress when the older person becomes more care dependent. </a:t>
            </a:r>
          </a:p>
          <a:p>
            <a:pPr algn="just">
              <a:lnSpc>
                <a:spcPct val="150000"/>
              </a:lnSpc>
            </a:pPr>
            <a:endParaRPr lang="en-US" dirty="0"/>
          </a:p>
        </p:txBody>
      </p:sp>
    </p:spTree>
    <p:extLst>
      <p:ext uri="{BB962C8B-B14F-4D97-AF65-F5344CB8AC3E}">
        <p14:creationId xmlns:p14="http://schemas.microsoft.com/office/powerpoint/2010/main" val="377865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pPr>
            <a:r>
              <a:rPr lang="en-US" dirty="0"/>
              <a:t>Finally, as more women enter the workforce and have less spare time, caring for older relatives becomes a greater burden, increasing the risk of abuse.</a:t>
            </a:r>
          </a:p>
          <a:p>
            <a:endParaRPr lang="en-US" dirty="0"/>
          </a:p>
          <a:p>
            <a:endParaRPr lang="en-US" dirty="0"/>
          </a:p>
        </p:txBody>
      </p:sp>
    </p:spTree>
    <p:extLst>
      <p:ext uri="{BB962C8B-B14F-4D97-AF65-F5344CB8AC3E}">
        <p14:creationId xmlns:p14="http://schemas.microsoft.com/office/powerpoint/2010/main" val="160775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Level</a:t>
            </a:r>
          </a:p>
        </p:txBody>
      </p:sp>
      <p:sp>
        <p:nvSpPr>
          <p:cNvPr id="3" name="Content Placeholder 2"/>
          <p:cNvSpPr>
            <a:spLocks noGrp="1"/>
          </p:cNvSpPr>
          <p:nvPr>
            <p:ph idx="1"/>
          </p:nvPr>
        </p:nvSpPr>
        <p:spPr>
          <a:xfrm>
            <a:off x="838200" y="2017537"/>
            <a:ext cx="10515600" cy="4351338"/>
          </a:xfrm>
        </p:spPr>
        <p:txBody>
          <a:bodyPr>
            <a:normAutofit/>
          </a:bodyPr>
          <a:lstStyle/>
          <a:p>
            <a:pPr algn="just">
              <a:lnSpc>
                <a:spcPct val="150000"/>
              </a:lnSpc>
            </a:pPr>
            <a:r>
              <a:rPr lang="en-US" dirty="0"/>
              <a:t>Social isolation of caregivers and older persons, and the ensuing lack of social support, is a significant risk factor for elder abuse by caregivers. </a:t>
            </a:r>
          </a:p>
          <a:p>
            <a:pPr algn="just">
              <a:lnSpc>
                <a:spcPct val="150000"/>
              </a:lnSpc>
            </a:pPr>
            <a:endParaRPr lang="en-US" dirty="0"/>
          </a:p>
        </p:txBody>
      </p:sp>
    </p:spTree>
    <p:extLst>
      <p:ext uri="{BB962C8B-B14F-4D97-AF65-F5344CB8AC3E}">
        <p14:creationId xmlns:p14="http://schemas.microsoft.com/office/powerpoint/2010/main" val="1139299738"/>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docProps/app.xml><?xml version="1.0" encoding="utf-8"?>
<Properties xmlns="http://schemas.openxmlformats.org/officeDocument/2006/extended-properties" xmlns:vt="http://schemas.openxmlformats.org/officeDocument/2006/docPropsVTypes">
  <Template/>
  <TotalTime>27</TotalTime>
  <Words>468</Words>
  <Application>Microsoft Office PowerPoint</Application>
  <PresentationFormat>Widescreen</PresentationFormat>
  <Paragraphs>47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Black</vt:lpstr>
      <vt:lpstr>Wingdings</vt:lpstr>
      <vt:lpstr>Theme1</vt:lpstr>
      <vt:lpstr>CECG109 - Elderly at Risk of Abuse and Neglect </vt:lpstr>
      <vt:lpstr>Risk Factors</vt:lpstr>
      <vt:lpstr>Individual Level</vt:lpstr>
      <vt:lpstr>PowerPoint Presentation</vt:lpstr>
      <vt:lpstr>PowerPoint Presentation</vt:lpstr>
      <vt:lpstr>Relationship Level</vt:lpstr>
      <vt:lpstr>PowerPoint Presentation</vt:lpstr>
      <vt:lpstr>PowerPoint Presentation</vt:lpstr>
      <vt:lpstr>Community Level</vt:lpstr>
      <vt:lpstr>PowerPoint Presentation</vt:lpstr>
      <vt:lpstr>Socio-cultural Level</vt:lpstr>
      <vt:lpstr>PowerPoint Presentation</vt:lpstr>
      <vt:lpstr>PowerPoint Presentation</vt:lpstr>
      <vt:lpstr>Within institutions, abuse is more likely to occur where: </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8</dc:creator>
  <cp:lastModifiedBy>Sandaney Perera</cp:lastModifiedBy>
  <cp:revision>6</cp:revision>
  <dcterms:created xsi:type="dcterms:W3CDTF">2021-05-14T10:32:25Z</dcterms:created>
  <dcterms:modified xsi:type="dcterms:W3CDTF">2021-06-11T05:11:42Z</dcterms:modified>
</cp:coreProperties>
</file>