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9782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B78066-C41C-4625-899C-F67B9A44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793"/>
            <a:ext cx="10515600" cy="1325563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4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6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98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9782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B78066-C41C-4625-899C-F67B9A44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793"/>
            <a:ext cx="10515600" cy="1325563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2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5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8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2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1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6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1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7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2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C5BAE0-2569-47A3-89A5-F725A5AA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sz="4400" dirty="0"/>
              <a:t>Surgical Hand Washing</a:t>
            </a:r>
          </a:p>
        </p:txBody>
      </p:sp>
    </p:spTree>
    <p:extLst>
      <p:ext uri="{BB962C8B-B14F-4D97-AF65-F5344CB8AC3E}">
        <p14:creationId xmlns:p14="http://schemas.microsoft.com/office/powerpoint/2010/main" val="224569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8430" y="570884"/>
            <a:ext cx="7232650" cy="521297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AORN- Surgical Scrub</a:t>
            </a:r>
            <a:r>
              <a:rPr spc="-90" dirty="0"/>
              <a:t> </a:t>
            </a:r>
            <a:r>
              <a:rPr dirty="0"/>
              <a:t>Brush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4727" y="1826574"/>
            <a:ext cx="8060055" cy="320485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28320" indent="-342900">
              <a:lnSpc>
                <a:spcPct val="8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AORN </a:t>
            </a:r>
            <a:r>
              <a:rPr sz="2400" spc="-5" dirty="0">
                <a:latin typeface="Arial"/>
                <a:cs typeface="Arial"/>
              </a:rPr>
              <a:t>outlines </a:t>
            </a:r>
            <a:r>
              <a:rPr sz="2400" dirty="0">
                <a:latin typeface="Arial"/>
                <a:cs typeface="Arial"/>
              </a:rPr>
              <a:t>that the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use of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 brush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surgical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hand scrubs is not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necessary </a:t>
            </a:r>
            <a:r>
              <a:rPr sz="2400" spc="-5" dirty="0">
                <a:latin typeface="Arial"/>
                <a:cs typeface="Arial"/>
              </a:rPr>
              <a:t>and scrubbing with a  brush is associated with an increase in skin cell  shedding</a:t>
            </a:r>
            <a:r>
              <a:rPr spc="-5" dirty="0">
                <a:latin typeface="Arial"/>
                <a:cs typeface="Arial"/>
              </a:rPr>
              <a:t>.</a:t>
            </a:r>
            <a:endParaRPr lang="en-US" spc="-5" dirty="0">
              <a:latin typeface="Arial"/>
              <a:cs typeface="Arial"/>
            </a:endParaRPr>
          </a:p>
          <a:p>
            <a:pPr marL="355600" marR="528320" indent="-342900">
              <a:lnSpc>
                <a:spcPct val="8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endParaRPr sz="3000" dirty="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AORN </a:t>
            </a:r>
            <a:r>
              <a:rPr sz="2400" spc="-5" dirty="0">
                <a:latin typeface="Arial"/>
                <a:cs typeface="Arial"/>
              </a:rPr>
              <a:t>published an </a:t>
            </a:r>
            <a:r>
              <a:rPr sz="2400" dirty="0">
                <a:latin typeface="Arial"/>
                <a:cs typeface="Arial"/>
              </a:rPr>
              <a:t>article that states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brushless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scrubbing is believed to be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less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caustic and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abrasive 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the skin than </a:t>
            </a:r>
            <a:r>
              <a:rPr sz="2400" spc="-5" dirty="0">
                <a:latin typeface="Arial"/>
                <a:cs typeface="Arial"/>
              </a:rPr>
              <a:t>traditional </a:t>
            </a:r>
            <a:r>
              <a:rPr sz="2400" dirty="0">
                <a:latin typeface="Arial"/>
                <a:cs typeface="Arial"/>
              </a:rPr>
              <a:t>scrubbing and can aid in  </a:t>
            </a:r>
            <a:r>
              <a:rPr sz="2400" spc="-5" dirty="0">
                <a:latin typeface="Arial"/>
                <a:cs typeface="Arial"/>
              </a:rPr>
              <a:t>maintaining skin integrity, even </a:t>
            </a:r>
            <a:r>
              <a:rPr sz="2400" dirty="0">
                <a:latin typeface="Arial"/>
                <a:cs typeface="Arial"/>
              </a:rPr>
              <a:t>after repeated </a:t>
            </a:r>
            <a:r>
              <a:rPr sz="2400" spc="-5" dirty="0">
                <a:latin typeface="Arial"/>
                <a:cs typeface="Arial"/>
              </a:rPr>
              <a:t>use in </a:t>
            </a:r>
            <a:r>
              <a:rPr sz="2400" dirty="0">
                <a:latin typeface="Arial"/>
                <a:cs typeface="Arial"/>
              </a:rPr>
              <a:t>the  preoperative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setting</a:t>
            </a:r>
            <a:r>
              <a:rPr spc="-5" dirty="0">
                <a:latin typeface="Arial"/>
                <a:cs typeface="Arial"/>
              </a:rPr>
              <a:t>.”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1122" y="600983"/>
            <a:ext cx="6828790" cy="521297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CDC- Surgical Scrub</a:t>
            </a:r>
            <a:r>
              <a:rPr spc="-90" dirty="0"/>
              <a:t> </a:t>
            </a:r>
            <a:r>
              <a:rPr dirty="0"/>
              <a:t>Brush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0414" y="1564580"/>
            <a:ext cx="7990205" cy="37288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268605" indent="-342900">
              <a:lnSpc>
                <a:spcPct val="9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 CDC </a:t>
            </a:r>
            <a:r>
              <a:rPr sz="2800" dirty="0">
                <a:latin typeface="Arial"/>
                <a:cs typeface="Arial"/>
              </a:rPr>
              <a:t>states that use </a:t>
            </a:r>
            <a:r>
              <a:rPr sz="2800" spc="-5" dirty="0">
                <a:latin typeface="Arial"/>
                <a:cs typeface="Arial"/>
              </a:rPr>
              <a:t>of a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brush results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in  increased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shedding of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bacteria </a:t>
            </a:r>
            <a:r>
              <a:rPr sz="2800" dirty="0">
                <a:latin typeface="Arial"/>
                <a:cs typeface="Arial"/>
              </a:rPr>
              <a:t>from </a:t>
            </a:r>
            <a:r>
              <a:rPr sz="2800" spc="-5" dirty="0">
                <a:latin typeface="Arial"/>
                <a:cs typeface="Arial"/>
              </a:rPr>
              <a:t>the  </a:t>
            </a:r>
            <a:r>
              <a:rPr sz="2800" dirty="0">
                <a:latin typeface="Arial"/>
                <a:cs typeface="Arial"/>
              </a:rPr>
              <a:t>hands</a:t>
            </a:r>
            <a:r>
              <a:rPr dirty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pPr marL="355600" marR="268605" indent="-342900">
              <a:lnSpc>
                <a:spcPct val="9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endParaRPr sz="3750" dirty="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Neither a brush nor a sponge is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necessary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to  reduce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bacterial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counts </a:t>
            </a:r>
            <a:r>
              <a:rPr sz="2800" spc="-5" dirty="0">
                <a:latin typeface="Arial"/>
                <a:cs typeface="Arial"/>
              </a:rPr>
              <a:t>on the hands of  </a:t>
            </a:r>
            <a:r>
              <a:rPr sz="2800" dirty="0">
                <a:latin typeface="Arial"/>
                <a:cs typeface="Arial"/>
              </a:rPr>
              <a:t>surgical personnel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acceptable levels,  especially </a:t>
            </a:r>
            <a:r>
              <a:rPr sz="2800" spc="-5" dirty="0">
                <a:latin typeface="Arial"/>
                <a:cs typeface="Arial"/>
              </a:rPr>
              <a:t>when </a:t>
            </a:r>
            <a:r>
              <a:rPr sz="2800" dirty="0">
                <a:latin typeface="Arial"/>
                <a:cs typeface="Arial"/>
              </a:rPr>
              <a:t>alcohol-based products are  used</a:t>
            </a:r>
            <a:r>
              <a:rPr dirty="0">
                <a:latin typeface="Arial"/>
                <a:cs typeface="Arial"/>
              </a:rPr>
              <a:t>.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0173" y="211095"/>
            <a:ext cx="7988934" cy="124328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Step One: </a:t>
            </a:r>
            <a:r>
              <a:rPr sz="4000" spc="-5" dirty="0">
                <a:solidFill>
                  <a:srgbClr val="FF0000"/>
                </a:solidFill>
              </a:rPr>
              <a:t>Water based hand</a:t>
            </a:r>
            <a:r>
              <a:rPr sz="4000" spc="35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scrub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4407407" y="1511808"/>
            <a:ext cx="3221990" cy="2719070"/>
            <a:chOff x="2883407" y="1511808"/>
            <a:chExt cx="3221990" cy="2719070"/>
          </a:xfrm>
        </p:grpSpPr>
        <p:sp>
          <p:nvSpPr>
            <p:cNvPr id="4" name="object 4"/>
            <p:cNvSpPr/>
            <p:nvPr/>
          </p:nvSpPr>
          <p:spPr>
            <a:xfrm>
              <a:off x="3047999" y="1676400"/>
              <a:ext cx="2892552" cy="23896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65703" y="1594104"/>
              <a:ext cx="3057525" cy="2554605"/>
            </a:xfrm>
            <a:custGeom>
              <a:avLst/>
              <a:gdLst/>
              <a:ahLst/>
              <a:cxnLst/>
              <a:rect l="l" t="t" r="r" b="b"/>
              <a:pathLst>
                <a:path w="3057525" h="2554604">
                  <a:moveTo>
                    <a:pt x="0" y="2554224"/>
                  </a:moveTo>
                  <a:lnTo>
                    <a:pt x="3057144" y="2554224"/>
                  </a:lnTo>
                  <a:lnTo>
                    <a:pt x="3057144" y="0"/>
                  </a:lnTo>
                  <a:lnTo>
                    <a:pt x="0" y="0"/>
                  </a:lnTo>
                  <a:lnTo>
                    <a:pt x="0" y="2554224"/>
                  </a:lnTo>
                  <a:close/>
                </a:path>
              </a:pathLst>
            </a:custGeom>
            <a:ln w="1645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29000" y="4495800"/>
            <a:ext cx="5029200" cy="1513876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algn="ctr">
              <a:spcBef>
                <a:spcPts val="285"/>
              </a:spcBef>
            </a:pPr>
            <a:r>
              <a:rPr sz="2400" b="1" spc="-5" dirty="0">
                <a:latin typeface="Times New Roman"/>
                <a:cs typeface="Times New Roman"/>
              </a:rPr>
              <a:t>Step </a:t>
            </a:r>
            <a:r>
              <a:rPr sz="2400" b="1" dirty="0">
                <a:latin typeface="Times New Roman"/>
                <a:cs typeface="Times New Roman"/>
              </a:rPr>
              <a:t>One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75" dirty="0">
                <a:latin typeface="Times New Roman"/>
                <a:cs typeface="Times New Roman"/>
              </a:rPr>
              <a:t>Wet </a:t>
            </a:r>
            <a:r>
              <a:rPr sz="2400" dirty="0">
                <a:latin typeface="Times New Roman"/>
                <a:cs typeface="Times New Roman"/>
              </a:rPr>
              <a:t>hands and </a:t>
            </a:r>
            <a:r>
              <a:rPr sz="2400" spc="-5" dirty="0">
                <a:latin typeface="Times New Roman"/>
                <a:cs typeface="Times New Roman"/>
              </a:rPr>
              <a:t>arms </a:t>
            </a:r>
            <a:r>
              <a:rPr sz="2400" dirty="0">
                <a:latin typeface="Times New Roman"/>
                <a:cs typeface="Times New Roman"/>
              </a:rPr>
              <a:t>up to the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elbows.</a:t>
            </a:r>
            <a:endParaRPr sz="2400">
              <a:latin typeface="Times New Roman"/>
              <a:cs typeface="Times New Roman"/>
            </a:endParaRPr>
          </a:p>
          <a:p>
            <a:pPr marL="485140" marR="479425" algn="ctr"/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nail pick to clean nails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  running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water.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2002" y="211095"/>
            <a:ext cx="7987030" cy="124328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Step Two: </a:t>
            </a:r>
            <a:r>
              <a:rPr sz="4000" spc="-5" dirty="0">
                <a:solidFill>
                  <a:srgbClr val="FF0000"/>
                </a:solidFill>
              </a:rPr>
              <a:t>Water based hand</a:t>
            </a:r>
            <a:r>
              <a:rPr sz="4000" spc="25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scrub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743200" y="1435608"/>
            <a:ext cx="6705600" cy="4737100"/>
            <a:chOff x="1219200" y="1435608"/>
            <a:chExt cx="6705600" cy="4737100"/>
          </a:xfrm>
        </p:grpSpPr>
        <p:sp>
          <p:nvSpPr>
            <p:cNvPr id="4" name="object 4"/>
            <p:cNvSpPr/>
            <p:nvPr/>
          </p:nvSpPr>
          <p:spPr>
            <a:xfrm>
              <a:off x="3200400" y="1600200"/>
              <a:ext cx="2574036" cy="21366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18104" y="1517904"/>
              <a:ext cx="2738755" cy="2301240"/>
            </a:xfrm>
            <a:custGeom>
              <a:avLst/>
              <a:gdLst/>
              <a:ahLst/>
              <a:cxnLst/>
              <a:rect l="l" t="t" r="r" b="b"/>
              <a:pathLst>
                <a:path w="2738754" h="2301240">
                  <a:moveTo>
                    <a:pt x="0" y="2301240"/>
                  </a:moveTo>
                  <a:lnTo>
                    <a:pt x="2738627" y="2301240"/>
                  </a:lnTo>
                  <a:lnTo>
                    <a:pt x="2738627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1645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9200" y="3810000"/>
              <a:ext cx="6705600" cy="2362200"/>
            </a:xfrm>
            <a:custGeom>
              <a:avLst/>
              <a:gdLst/>
              <a:ahLst/>
              <a:cxnLst/>
              <a:rect l="l" t="t" r="r" b="b"/>
              <a:pathLst>
                <a:path w="6705600" h="2362200">
                  <a:moveTo>
                    <a:pt x="6705600" y="0"/>
                  </a:moveTo>
                  <a:lnTo>
                    <a:pt x="0" y="0"/>
                  </a:lnTo>
                  <a:lnTo>
                    <a:pt x="0" y="2362200"/>
                  </a:lnTo>
                  <a:lnTo>
                    <a:pt x="6705600" y="2362200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43200" y="3810001"/>
            <a:ext cx="6705600" cy="2251899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spcBef>
                <a:spcPts val="280"/>
              </a:spcBef>
            </a:pPr>
            <a:r>
              <a:rPr sz="2400" spc="-75" dirty="0">
                <a:latin typeface="Times New Roman"/>
                <a:cs typeface="Times New Roman"/>
              </a:rPr>
              <a:t>Wet </a:t>
            </a:r>
            <a:r>
              <a:rPr sz="2400" dirty="0">
                <a:latin typeface="Times New Roman"/>
                <a:cs typeface="Times New Roman"/>
              </a:rPr>
              <a:t>sponge and squeeze to </a:t>
            </a:r>
            <a:r>
              <a:rPr sz="2400" spc="-5" dirty="0">
                <a:latin typeface="Times New Roman"/>
                <a:cs typeface="Times New Roman"/>
              </a:rPr>
              <a:t>work </a:t>
            </a:r>
            <a:r>
              <a:rPr sz="2400" dirty="0">
                <a:latin typeface="Times New Roman"/>
                <a:cs typeface="Times New Roman"/>
              </a:rPr>
              <a:t>up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lather.</a:t>
            </a:r>
            <a:endParaRPr sz="2400">
              <a:latin typeface="Times New Roman"/>
              <a:cs typeface="Times New Roman"/>
            </a:endParaRPr>
          </a:p>
          <a:p>
            <a:pPr marL="110489" marR="103505" algn="ctr">
              <a:spcBef>
                <a:spcPts val="5"/>
              </a:spcBef>
            </a:pPr>
            <a:r>
              <a:rPr sz="2400" spc="-55" dirty="0">
                <a:latin typeface="Times New Roman"/>
                <a:cs typeface="Times New Roman"/>
              </a:rPr>
              <a:t>Wash </a:t>
            </a:r>
            <a:r>
              <a:rPr sz="2400" dirty="0">
                <a:latin typeface="Times New Roman"/>
                <a:cs typeface="Times New Roman"/>
              </a:rPr>
              <a:t>each </a:t>
            </a:r>
            <a:r>
              <a:rPr sz="2400" spc="-15" dirty="0">
                <a:latin typeface="Times New Roman"/>
                <a:cs typeface="Times New Roman"/>
              </a:rPr>
              <a:t>finger, </a:t>
            </a:r>
            <a:r>
              <a:rPr sz="2400" dirty="0">
                <a:latin typeface="Times New Roman"/>
                <a:cs typeface="Times New Roman"/>
              </a:rPr>
              <a:t>hand, and arm to two inches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above  the </a:t>
            </a:r>
            <a:r>
              <a:rPr sz="2400" spc="-5" dirty="0">
                <a:latin typeface="Times New Roman"/>
                <a:cs typeface="Times New Roman"/>
              </a:rPr>
              <a:t>elbows </a:t>
            </a:r>
            <a:r>
              <a:rPr sz="2400" dirty="0">
                <a:latin typeface="Times New Roman"/>
                <a:cs typeface="Times New Roman"/>
              </a:rPr>
              <a:t>using the non abrasive sponge for a total  scrub </a:t>
            </a:r>
            <a:r>
              <a:rPr sz="2400" spc="-5" dirty="0">
                <a:latin typeface="Times New Roman"/>
                <a:cs typeface="Times New Roman"/>
              </a:rPr>
              <a:t>time </a:t>
            </a:r>
            <a:r>
              <a:rPr sz="2400" dirty="0">
                <a:latin typeface="Times New Roman"/>
                <a:cs typeface="Times New Roman"/>
              </a:rPr>
              <a:t>of three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minutes.</a:t>
            </a:r>
            <a:endParaRPr sz="2400">
              <a:latin typeface="Times New Roman"/>
              <a:cs typeface="Times New Roman"/>
            </a:endParaRPr>
          </a:p>
          <a:p>
            <a:pPr marL="128270" marR="118110" algn="ctr">
              <a:tabLst>
                <a:tab pos="99250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Note:	Use brush side </a:t>
            </a:r>
            <a:r>
              <a:rPr sz="2400" b="1" dirty="0">
                <a:latin typeface="Times New Roman"/>
                <a:cs typeface="Times New Roman"/>
              </a:rPr>
              <a:t>only </a:t>
            </a:r>
            <a:r>
              <a:rPr sz="2400" b="1" spc="-5" dirty="0">
                <a:latin typeface="Times New Roman"/>
                <a:cs typeface="Times New Roman"/>
              </a:rPr>
              <a:t>on nails and </a:t>
            </a:r>
            <a:r>
              <a:rPr sz="2400" b="1" dirty="0">
                <a:latin typeface="Times New Roman"/>
                <a:cs typeface="Times New Roman"/>
              </a:rPr>
              <a:t>cuticles or  </a:t>
            </a:r>
            <a:r>
              <a:rPr sz="2400" b="1" spc="-5" dirty="0">
                <a:latin typeface="Times New Roman"/>
                <a:cs typeface="Times New Roman"/>
              </a:rPr>
              <a:t>on </a:t>
            </a:r>
            <a:r>
              <a:rPr sz="2400" b="1" spc="-15" dirty="0">
                <a:latin typeface="Times New Roman"/>
                <a:cs typeface="Times New Roman"/>
              </a:rPr>
              <a:t>areas </a:t>
            </a:r>
            <a:r>
              <a:rPr sz="2400" b="1" dirty="0">
                <a:latin typeface="Times New Roman"/>
                <a:cs typeface="Times New Roman"/>
              </a:rPr>
              <a:t>of visible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soil.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9494" y="210438"/>
            <a:ext cx="6972300" cy="12446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2865755" marR="5080" indent="-285369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Step Three: </a:t>
            </a:r>
            <a:r>
              <a:rPr sz="4000" spc="-5" dirty="0">
                <a:solidFill>
                  <a:srgbClr val="FF0000"/>
                </a:solidFill>
              </a:rPr>
              <a:t>Water based hand  scrub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3352800" y="1435608"/>
            <a:ext cx="5410200" cy="4737100"/>
            <a:chOff x="1828800" y="1435608"/>
            <a:chExt cx="5410200" cy="4737100"/>
          </a:xfrm>
        </p:grpSpPr>
        <p:sp>
          <p:nvSpPr>
            <p:cNvPr id="4" name="object 4"/>
            <p:cNvSpPr/>
            <p:nvPr/>
          </p:nvSpPr>
          <p:spPr>
            <a:xfrm>
              <a:off x="3505200" y="1600200"/>
              <a:ext cx="2127504" cy="3002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2903" y="1517904"/>
              <a:ext cx="2292350" cy="3167380"/>
            </a:xfrm>
            <a:custGeom>
              <a:avLst/>
              <a:gdLst/>
              <a:ahLst/>
              <a:cxnLst/>
              <a:rect l="l" t="t" r="r" b="b"/>
              <a:pathLst>
                <a:path w="2292350" h="3167379">
                  <a:moveTo>
                    <a:pt x="0" y="3166872"/>
                  </a:moveTo>
                  <a:lnTo>
                    <a:pt x="2292096" y="3166872"/>
                  </a:lnTo>
                  <a:lnTo>
                    <a:pt x="2292096" y="0"/>
                  </a:lnTo>
                  <a:lnTo>
                    <a:pt x="0" y="0"/>
                  </a:lnTo>
                  <a:lnTo>
                    <a:pt x="0" y="3166872"/>
                  </a:lnTo>
                  <a:close/>
                </a:path>
              </a:pathLst>
            </a:custGeom>
            <a:ln w="1645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8800" y="4724399"/>
              <a:ext cx="5410200" cy="1447800"/>
            </a:xfrm>
            <a:custGeom>
              <a:avLst/>
              <a:gdLst/>
              <a:ahLst/>
              <a:cxnLst/>
              <a:rect l="l" t="t" r="r" b="b"/>
              <a:pathLst>
                <a:path w="5410200" h="1447800">
                  <a:moveTo>
                    <a:pt x="54102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5410200" y="1447800"/>
                  </a:lnTo>
                  <a:lnTo>
                    <a:pt x="5410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52800" y="4724400"/>
            <a:ext cx="5410200" cy="132921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19075" rIns="0" bIns="0" rtlCol="0">
            <a:spAutoFit/>
          </a:bodyPr>
          <a:lstStyle/>
          <a:p>
            <a:pPr marL="108585" marR="102870" indent="-635" algn="ctr">
              <a:spcBef>
                <a:spcPts val="1725"/>
              </a:spcBef>
              <a:tabLst>
                <a:tab pos="1200785" algn="l"/>
              </a:tabLst>
            </a:pPr>
            <a:r>
              <a:rPr sz="2400" spc="-5" dirty="0">
                <a:latin typeface="Times New Roman"/>
                <a:cs typeface="Times New Roman"/>
              </a:rPr>
              <a:t>Rinse hands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arms </a:t>
            </a:r>
            <a:r>
              <a:rPr sz="2400" dirty="0">
                <a:latin typeface="Times New Roman"/>
                <a:cs typeface="Times New Roman"/>
              </a:rPr>
              <a:t>from finger tips to  </a:t>
            </a:r>
            <a:r>
              <a:rPr sz="2400" spc="-5" dirty="0">
                <a:latin typeface="Times New Roman"/>
                <a:cs typeface="Times New Roman"/>
              </a:rPr>
              <a:t>elbows.	Dry hands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arms </a:t>
            </a:r>
            <a:r>
              <a:rPr sz="2400" dirty="0">
                <a:latin typeface="Times New Roman"/>
                <a:cs typeface="Times New Roman"/>
              </a:rPr>
              <a:t>with 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sterile  towel.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767263"/>
            <a:ext cx="10515600" cy="521297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FF"/>
                </a:solidFill>
              </a:rPr>
              <a:t>Avagard</a:t>
            </a:r>
            <a:r>
              <a:rPr dirty="0"/>
              <a:t>: Pump</a:t>
            </a:r>
            <a:r>
              <a:rPr spc="-60" dirty="0"/>
              <a:t> </a:t>
            </a:r>
            <a:r>
              <a:rPr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0" y="1676401"/>
            <a:ext cx="4191000" cy="300787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F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marL="158115" marR="151130" algn="ctr">
              <a:tabLst>
                <a:tab pos="2955925" algn="l"/>
              </a:tabLst>
            </a:pPr>
            <a:r>
              <a:rPr sz="2400" spc="-5" dirty="0">
                <a:latin typeface="Times New Roman"/>
                <a:cs typeface="Times New Roman"/>
              </a:rPr>
              <a:t>Dispense </a:t>
            </a:r>
            <a:r>
              <a:rPr sz="2400" dirty="0">
                <a:latin typeface="Times New Roman"/>
                <a:cs typeface="Times New Roman"/>
              </a:rPr>
              <a:t>one </a:t>
            </a:r>
            <a:r>
              <a:rPr sz="2400" spc="-5" dirty="0">
                <a:latin typeface="Times New Roman"/>
                <a:cs typeface="Times New Roman"/>
              </a:rPr>
              <a:t>pump (2ml) </a:t>
            </a:r>
            <a:r>
              <a:rPr sz="2400" dirty="0">
                <a:latin typeface="Times New Roman"/>
                <a:cs typeface="Times New Roman"/>
              </a:rPr>
              <a:t>into  the palm 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one</a:t>
            </a:r>
            <a:r>
              <a:rPr sz="2400" dirty="0">
                <a:latin typeface="Times New Roman"/>
                <a:cs typeface="Times New Roman"/>
              </a:rPr>
              <a:t> hand.	</a:t>
            </a:r>
            <a:r>
              <a:rPr sz="2400" spc="-5" dirty="0">
                <a:latin typeface="Times New Roman"/>
                <a:cs typeface="Times New Roman"/>
              </a:rPr>
              <a:t>Dip  </a:t>
            </a:r>
            <a:r>
              <a:rPr sz="2400" dirty="0">
                <a:latin typeface="Times New Roman"/>
                <a:cs typeface="Times New Roman"/>
              </a:rPr>
              <a:t>fingertips of the opposite hand  into the hand prep and work  under fingernails. Spread  </a:t>
            </a:r>
            <a:r>
              <a:rPr sz="2400" spc="-5" dirty="0">
                <a:latin typeface="Times New Roman"/>
                <a:cs typeface="Times New Roman"/>
              </a:rPr>
              <a:t>remaining </a:t>
            </a:r>
            <a:r>
              <a:rPr sz="2400" dirty="0">
                <a:latin typeface="Times New Roman"/>
                <a:cs typeface="Times New Roman"/>
              </a:rPr>
              <a:t>hand prep </a:t>
            </a:r>
            <a:r>
              <a:rPr sz="2400" spc="-5" dirty="0">
                <a:latin typeface="Times New Roman"/>
                <a:cs typeface="Times New Roman"/>
              </a:rPr>
              <a:t>from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wrist  to 2” above 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elbow.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6208" y="1283208"/>
            <a:ext cx="2344420" cy="2171700"/>
            <a:chOff x="902208" y="1283208"/>
            <a:chExt cx="2344420" cy="2171700"/>
          </a:xfrm>
        </p:grpSpPr>
        <p:sp>
          <p:nvSpPr>
            <p:cNvPr id="5" name="object 5"/>
            <p:cNvSpPr/>
            <p:nvPr/>
          </p:nvSpPr>
          <p:spPr>
            <a:xfrm>
              <a:off x="1066800" y="1447800"/>
              <a:ext cx="2014727" cy="18425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4504" y="1365504"/>
              <a:ext cx="2179320" cy="2007235"/>
            </a:xfrm>
            <a:custGeom>
              <a:avLst/>
              <a:gdLst/>
              <a:ahLst/>
              <a:cxnLst/>
              <a:rect l="l" t="t" r="r" b="b"/>
              <a:pathLst>
                <a:path w="2179320" h="2007235">
                  <a:moveTo>
                    <a:pt x="0" y="2007108"/>
                  </a:moveTo>
                  <a:lnTo>
                    <a:pt x="2179320" y="2007108"/>
                  </a:lnTo>
                  <a:lnTo>
                    <a:pt x="2179320" y="0"/>
                  </a:lnTo>
                  <a:lnTo>
                    <a:pt x="0" y="0"/>
                  </a:lnTo>
                  <a:lnTo>
                    <a:pt x="0" y="2007108"/>
                  </a:lnTo>
                  <a:close/>
                </a:path>
              </a:pathLst>
            </a:custGeom>
            <a:ln w="1645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350009" y="3797809"/>
            <a:ext cx="2539365" cy="1975485"/>
            <a:chOff x="826008" y="3797808"/>
            <a:chExt cx="2539365" cy="1975485"/>
          </a:xfrm>
        </p:grpSpPr>
        <p:sp>
          <p:nvSpPr>
            <p:cNvPr id="8" name="object 8"/>
            <p:cNvSpPr/>
            <p:nvPr/>
          </p:nvSpPr>
          <p:spPr>
            <a:xfrm>
              <a:off x="990600" y="3962400"/>
              <a:ext cx="2209800" cy="1645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8304" y="3880104"/>
              <a:ext cx="2374900" cy="1811020"/>
            </a:xfrm>
            <a:custGeom>
              <a:avLst/>
              <a:gdLst/>
              <a:ahLst/>
              <a:cxnLst/>
              <a:rect l="l" t="t" r="r" b="b"/>
              <a:pathLst>
                <a:path w="2374900" h="1811020">
                  <a:moveTo>
                    <a:pt x="0" y="1810512"/>
                  </a:moveTo>
                  <a:lnTo>
                    <a:pt x="2374392" y="1810512"/>
                  </a:lnTo>
                  <a:lnTo>
                    <a:pt x="2374392" y="0"/>
                  </a:lnTo>
                  <a:lnTo>
                    <a:pt x="0" y="0"/>
                  </a:lnTo>
                  <a:lnTo>
                    <a:pt x="0" y="1810512"/>
                  </a:lnTo>
                  <a:close/>
                </a:path>
              </a:pathLst>
            </a:custGeom>
            <a:ln w="1645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767263"/>
            <a:ext cx="10515600" cy="521297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FF"/>
                </a:solidFill>
              </a:rPr>
              <a:t>Avagard</a:t>
            </a:r>
            <a:r>
              <a:rPr dirty="0"/>
              <a:t>: Pump</a:t>
            </a:r>
            <a:r>
              <a:rPr spc="-60" dirty="0"/>
              <a:t> </a:t>
            </a:r>
            <a:r>
              <a:rPr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0" y="1981201"/>
            <a:ext cx="2895600" cy="2574423"/>
          </a:xfrm>
          <a:prstGeom prst="rect">
            <a:avLst/>
          </a:prstGeom>
          <a:solidFill>
            <a:srgbClr val="FFFFFF"/>
          </a:solidFill>
          <a:ln w="9144">
            <a:solidFill>
              <a:srgbClr val="0000F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2700">
              <a:latin typeface="Times New Roman"/>
              <a:cs typeface="Times New Roman"/>
            </a:endParaRPr>
          </a:p>
          <a:p>
            <a:pPr marL="258445" marR="252095" indent="1905" algn="ctr">
              <a:lnSpc>
                <a:spcPct val="100099"/>
              </a:lnSpc>
            </a:pPr>
            <a:r>
              <a:rPr sz="2800" spc="-5" dirty="0">
                <a:latin typeface="Times New Roman"/>
                <a:cs typeface="Times New Roman"/>
              </a:rPr>
              <a:t>Dispense one  pump (2ml) and  repeat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procedure  with </a:t>
            </a:r>
            <a:r>
              <a:rPr sz="2800" dirty="0">
                <a:latin typeface="Times New Roman"/>
                <a:cs typeface="Times New Roman"/>
              </a:rPr>
              <a:t>opposite  </a:t>
            </a:r>
            <a:r>
              <a:rPr sz="2800" spc="-5" dirty="0">
                <a:latin typeface="Times New Roman"/>
                <a:cs typeface="Times New Roman"/>
              </a:rPr>
              <a:t>hand/arm.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001" y="1905001"/>
            <a:ext cx="2106295" cy="3383279"/>
            <a:chOff x="1524000" y="1905000"/>
            <a:chExt cx="2106295" cy="3383279"/>
          </a:xfrm>
        </p:grpSpPr>
        <p:sp>
          <p:nvSpPr>
            <p:cNvPr id="5" name="object 5"/>
            <p:cNvSpPr/>
            <p:nvPr/>
          </p:nvSpPr>
          <p:spPr>
            <a:xfrm>
              <a:off x="1676400" y="2057400"/>
              <a:ext cx="1801368" cy="30784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00200" y="1981200"/>
              <a:ext cx="1953895" cy="3230880"/>
            </a:xfrm>
            <a:custGeom>
              <a:avLst/>
              <a:gdLst/>
              <a:ahLst/>
              <a:cxnLst/>
              <a:rect l="l" t="t" r="r" b="b"/>
              <a:pathLst>
                <a:path w="1953895" h="3230879">
                  <a:moveTo>
                    <a:pt x="0" y="3230880"/>
                  </a:moveTo>
                  <a:lnTo>
                    <a:pt x="1953768" y="3230880"/>
                  </a:lnTo>
                  <a:lnTo>
                    <a:pt x="1953768" y="0"/>
                  </a:lnTo>
                  <a:lnTo>
                    <a:pt x="0" y="0"/>
                  </a:lnTo>
                  <a:lnTo>
                    <a:pt x="0" y="3230880"/>
                  </a:lnTo>
                  <a:close/>
                </a:path>
              </a:pathLst>
            </a:custGeom>
            <a:ln w="1524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767263"/>
            <a:ext cx="10515600" cy="521297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FF"/>
                </a:solidFill>
              </a:rPr>
              <a:t>Avagard</a:t>
            </a:r>
            <a:r>
              <a:rPr dirty="0"/>
              <a:t>: Pump</a:t>
            </a:r>
            <a:r>
              <a:rPr spc="-60" dirty="0"/>
              <a:t> </a:t>
            </a:r>
            <a:r>
              <a:rPr dirty="0"/>
              <a:t>3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69008" y="1892808"/>
            <a:ext cx="4363720" cy="3118485"/>
            <a:chOff x="445008" y="1892807"/>
            <a:chExt cx="4363720" cy="3118485"/>
          </a:xfrm>
        </p:grpSpPr>
        <p:sp>
          <p:nvSpPr>
            <p:cNvPr id="4" name="object 4"/>
            <p:cNvSpPr/>
            <p:nvPr/>
          </p:nvSpPr>
          <p:spPr>
            <a:xfrm>
              <a:off x="609600" y="2057399"/>
              <a:ext cx="4034028" cy="27889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7304" y="1975103"/>
              <a:ext cx="4198620" cy="2954020"/>
            </a:xfrm>
            <a:custGeom>
              <a:avLst/>
              <a:gdLst/>
              <a:ahLst/>
              <a:cxnLst/>
              <a:rect l="l" t="t" r="r" b="b"/>
              <a:pathLst>
                <a:path w="4198620" h="2954020">
                  <a:moveTo>
                    <a:pt x="0" y="2953512"/>
                  </a:moveTo>
                  <a:lnTo>
                    <a:pt x="4198620" y="2953512"/>
                  </a:lnTo>
                  <a:lnTo>
                    <a:pt x="4198620" y="0"/>
                  </a:lnTo>
                  <a:lnTo>
                    <a:pt x="0" y="0"/>
                  </a:lnTo>
                  <a:lnTo>
                    <a:pt x="0" y="2953512"/>
                  </a:lnTo>
                  <a:close/>
                </a:path>
              </a:pathLst>
            </a:custGeom>
            <a:ln w="1645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34200" y="1981200"/>
            <a:ext cx="3048000" cy="2805896"/>
          </a:xfrm>
          <a:prstGeom prst="rect">
            <a:avLst/>
          </a:prstGeom>
          <a:solidFill>
            <a:srgbClr val="FFFFFF"/>
          </a:solidFill>
          <a:ln w="9144">
            <a:solidFill>
              <a:srgbClr val="0000FF"/>
            </a:solidFill>
          </a:ln>
        </p:spPr>
        <p:txBody>
          <a:bodyPr vert="horz" wrap="square" lIns="0" tIns="218440" rIns="0" bIns="0" rtlCol="0">
            <a:spAutoFit/>
          </a:bodyPr>
          <a:lstStyle/>
          <a:p>
            <a:pPr marL="101600" marR="95250" indent="1905" algn="ctr">
              <a:spcBef>
                <a:spcPts val="1720"/>
              </a:spcBef>
              <a:tabLst>
                <a:tab pos="1041400" algn="l"/>
              </a:tabLst>
            </a:pPr>
            <a:r>
              <a:rPr sz="2400" spc="-5" dirty="0">
                <a:latin typeface="Times New Roman"/>
                <a:cs typeface="Times New Roman"/>
              </a:rPr>
              <a:t>Dispense </a:t>
            </a:r>
            <a:r>
              <a:rPr sz="2400" dirty="0">
                <a:latin typeface="Times New Roman"/>
                <a:cs typeface="Times New Roman"/>
              </a:rPr>
              <a:t>final </a:t>
            </a:r>
            <a:r>
              <a:rPr sz="2400" spc="-5" dirty="0">
                <a:latin typeface="Times New Roman"/>
                <a:cs typeface="Times New Roman"/>
              </a:rPr>
              <a:t>pump  (2ml) </a:t>
            </a:r>
            <a:r>
              <a:rPr sz="2400" dirty="0">
                <a:latin typeface="Times New Roman"/>
                <a:cs typeface="Times New Roman"/>
              </a:rPr>
              <a:t>of hand prep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  either hand and  reapply to all aspects  of both hands up to the  wrists.	</a:t>
            </a:r>
            <a:r>
              <a:rPr sz="2400" spc="-5" dirty="0">
                <a:latin typeface="Times New Roman"/>
                <a:cs typeface="Times New Roman"/>
              </a:rPr>
              <a:t>Allow </a:t>
            </a:r>
            <a:r>
              <a:rPr sz="2400" dirty="0">
                <a:latin typeface="Times New Roman"/>
                <a:cs typeface="Times New Roman"/>
              </a:rPr>
              <a:t>to dry-  </a:t>
            </a:r>
            <a:r>
              <a:rPr sz="2400" spc="-5" dirty="0">
                <a:latin typeface="Times New Roman"/>
                <a:cs typeface="Times New Roman"/>
              </a:rPr>
              <a:t>Do </a:t>
            </a:r>
            <a:r>
              <a:rPr sz="2400" dirty="0">
                <a:latin typeface="Times New Roman"/>
                <a:cs typeface="Times New Roman"/>
              </a:rPr>
              <a:t>not </a:t>
            </a:r>
            <a:r>
              <a:rPr sz="2400" spc="-5" dirty="0">
                <a:latin typeface="Times New Roman"/>
                <a:cs typeface="Times New Roman"/>
              </a:rPr>
              <a:t>use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towels!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1371600"/>
            <a:ext cx="2961691" cy="247439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Reference sheets for scrub</a:t>
            </a:r>
            <a:r>
              <a:rPr sz="4000" spc="45" dirty="0"/>
              <a:t> </a:t>
            </a:r>
            <a:r>
              <a:rPr sz="4000" spc="-5" dirty="0"/>
              <a:t>sinks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4724400" y="152400"/>
            <a:ext cx="63246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4882" y="211095"/>
            <a:ext cx="7620634" cy="124328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Summary of Hand Scrub</a:t>
            </a:r>
            <a:r>
              <a:rPr sz="4000" spc="20" dirty="0"/>
              <a:t> </a:t>
            </a:r>
            <a:r>
              <a:rPr sz="4000" spc="-5" dirty="0"/>
              <a:t>Updates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59941" y="1621663"/>
            <a:ext cx="7096759" cy="3040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Choice of Water based hand scrub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  Avagard</a:t>
            </a:r>
            <a:endParaRPr sz="3200">
              <a:latin typeface="Arial"/>
              <a:cs typeface="Arial"/>
            </a:endParaRPr>
          </a:p>
          <a:p>
            <a:pPr marL="355600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Water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based: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3 minute scrub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time</a:t>
            </a:r>
            <a:endParaRPr sz="2800">
              <a:latin typeface="Arial"/>
              <a:cs typeface="Arial"/>
            </a:endParaRPr>
          </a:p>
          <a:p>
            <a:pPr marL="756285" marR="113030" lvl="1" indent="-287020"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Use </a:t>
            </a:r>
            <a:r>
              <a:rPr sz="2800" dirty="0">
                <a:latin typeface="Arial"/>
                <a:cs typeface="Arial"/>
              </a:rPr>
              <a:t>brush only </a:t>
            </a:r>
            <a:r>
              <a:rPr sz="2800" spc="-5" dirty="0">
                <a:latin typeface="Arial"/>
                <a:cs typeface="Arial"/>
              </a:rPr>
              <a:t>on </a:t>
            </a:r>
            <a:r>
              <a:rPr sz="2800" dirty="0">
                <a:latin typeface="Arial"/>
                <a:cs typeface="Arial"/>
              </a:rPr>
              <a:t>nails and cuticles- </a:t>
            </a:r>
            <a:r>
              <a:rPr sz="2800" spc="-5" dirty="0">
                <a:latin typeface="Arial"/>
                <a:cs typeface="Arial"/>
              </a:rPr>
              <a:t>or  </a:t>
            </a:r>
            <a:r>
              <a:rPr sz="2800" dirty="0">
                <a:latin typeface="Arial"/>
                <a:cs typeface="Arial"/>
              </a:rPr>
              <a:t>visible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soil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6979" y="570884"/>
            <a:ext cx="2638425" cy="521297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Objecti</a:t>
            </a:r>
            <a:r>
              <a:rPr spc="10" dirty="0"/>
              <a:t>v</a:t>
            </a:r>
            <a:r>
              <a:rPr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24736"/>
            <a:ext cx="7793990" cy="33426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Review facts 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Pathogens</a:t>
            </a:r>
            <a:endParaRPr sz="3200">
              <a:latin typeface="Arial"/>
              <a:cs typeface="Arial"/>
            </a:endParaRPr>
          </a:p>
          <a:p>
            <a:pPr marL="355600" marR="495934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Review AORN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CDC </a:t>
            </a:r>
            <a:r>
              <a:rPr sz="3200" spc="-5" dirty="0">
                <a:latin typeface="Arial"/>
                <a:cs typeface="Arial"/>
              </a:rPr>
              <a:t>guidelines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for  </a:t>
            </a:r>
            <a:r>
              <a:rPr sz="3200" dirty="0">
                <a:latin typeface="Arial"/>
                <a:cs typeface="Arial"/>
              </a:rPr>
              <a:t>hand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scrubs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Review steps to </a:t>
            </a:r>
            <a:r>
              <a:rPr sz="3200" spc="-5" dirty="0">
                <a:latin typeface="Arial"/>
                <a:cs typeface="Arial"/>
              </a:rPr>
              <a:t>Water-based hand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scrub  </a:t>
            </a:r>
            <a:r>
              <a:rPr sz="3200" spc="-5" dirty="0">
                <a:latin typeface="Arial"/>
                <a:cs typeface="Arial"/>
              </a:rPr>
              <a:t>application</a:t>
            </a:r>
            <a:endParaRPr sz="3200">
              <a:latin typeface="Arial"/>
              <a:cs typeface="Arial"/>
            </a:endParaRPr>
          </a:p>
          <a:p>
            <a:pPr marL="355600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Review steps to </a:t>
            </a:r>
            <a:r>
              <a:rPr sz="3200" spc="-5" dirty="0">
                <a:latin typeface="Arial"/>
                <a:cs typeface="Arial"/>
              </a:rPr>
              <a:t>Avagard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application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3943" y="211095"/>
            <a:ext cx="7422515" cy="124328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Summary of Updates,</a:t>
            </a:r>
            <a:r>
              <a:rPr sz="4000" spc="20" dirty="0"/>
              <a:t> </a:t>
            </a:r>
            <a:r>
              <a:rPr sz="4000" spc="-5" dirty="0"/>
              <a:t>continued: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59941" y="1521072"/>
            <a:ext cx="7120255" cy="343344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spcBef>
                <a:spcPts val="894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Avagard:</a:t>
            </a:r>
            <a:endParaRPr sz="3200">
              <a:latin typeface="Arial"/>
              <a:cs typeface="Arial"/>
            </a:endParaRPr>
          </a:p>
          <a:p>
            <a:pPr marL="756285" marR="340995" lvl="1" indent="-287020"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Wash hands and </a:t>
            </a:r>
            <a:r>
              <a:rPr sz="2800" dirty="0">
                <a:latin typeface="Arial"/>
                <a:cs typeface="Arial"/>
              </a:rPr>
              <a:t>pick </a:t>
            </a:r>
            <a:r>
              <a:rPr sz="2800" spc="-5" dirty="0">
                <a:latin typeface="Arial"/>
                <a:cs typeface="Arial"/>
              </a:rPr>
              <a:t>nails </a:t>
            </a:r>
            <a:r>
              <a:rPr sz="2800" dirty="0">
                <a:latin typeface="Arial"/>
                <a:cs typeface="Arial"/>
              </a:rPr>
              <a:t>before first  application.</a:t>
            </a:r>
            <a:endParaRPr sz="2800">
              <a:latin typeface="Arial"/>
              <a:cs typeface="Arial"/>
            </a:endParaRPr>
          </a:p>
          <a:p>
            <a:pPr marL="756285" marR="5080" lvl="1" indent="-287020"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Wash and dry hands if </a:t>
            </a:r>
            <a:r>
              <a:rPr sz="2800" dirty="0">
                <a:latin typeface="Arial"/>
                <a:cs typeface="Arial"/>
              </a:rPr>
              <a:t>soiled before any  subsequent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applications.</a:t>
            </a:r>
            <a:endParaRPr sz="2800">
              <a:latin typeface="Arial"/>
              <a:cs typeface="Arial"/>
            </a:endParaRPr>
          </a:p>
          <a:p>
            <a:pPr marL="756285" marR="243204" lvl="1" indent="-287020"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Apply product following manufacturer’s  recommendations.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C86E-436F-4EAC-BB0B-1C481C31A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327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6823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5497" y="570884"/>
            <a:ext cx="4999990" cy="521297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Facts on</a:t>
            </a:r>
            <a:r>
              <a:rPr spc="-70" dirty="0"/>
              <a:t> </a:t>
            </a:r>
            <a:r>
              <a:rPr dirty="0"/>
              <a:t>Pathogens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24712"/>
            <a:ext cx="804862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contribution </a:t>
            </a:r>
            <a:r>
              <a:rPr sz="2800" spc="-5" dirty="0">
                <a:latin typeface="Arial"/>
                <a:cs typeface="Arial"/>
              </a:rPr>
              <a:t>of the </a:t>
            </a:r>
            <a:r>
              <a:rPr sz="2800" dirty="0">
                <a:latin typeface="Arial"/>
                <a:cs typeface="Arial"/>
              </a:rPr>
              <a:t>surgical scrub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critical </a:t>
            </a:r>
            <a:r>
              <a:rPr sz="2800" spc="-5" dirty="0">
                <a:latin typeface="Arial"/>
                <a:cs typeface="Arial"/>
              </a:rPr>
              <a:t>in  </a:t>
            </a:r>
            <a:r>
              <a:rPr sz="2800" dirty="0">
                <a:latin typeface="Arial"/>
                <a:cs typeface="Arial"/>
              </a:rPr>
              <a:t>reducing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incidence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operative </a:t>
            </a:r>
            <a:r>
              <a:rPr sz="2800" spc="-5" dirty="0">
                <a:latin typeface="Arial"/>
                <a:cs typeface="Arial"/>
              </a:rPr>
              <a:t>wound  </a:t>
            </a:r>
            <a:r>
              <a:rPr sz="2800" dirty="0">
                <a:latin typeface="Arial"/>
                <a:cs typeface="Arial"/>
              </a:rPr>
              <a:t>infections.</a:t>
            </a:r>
          </a:p>
          <a:p>
            <a:pPr marL="355600" marR="692785" indent="-342900"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It is known that the </a:t>
            </a:r>
            <a:r>
              <a:rPr sz="2800" dirty="0">
                <a:latin typeface="Arial"/>
                <a:cs typeface="Arial"/>
              </a:rPr>
              <a:t>individual person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the  primary source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nosocomial bacteria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the  operative setting.</a:t>
            </a:r>
          </a:p>
          <a:p>
            <a:pPr marL="355600" marR="80645" indent="-342900"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Handwashing results </a:t>
            </a:r>
            <a:r>
              <a:rPr sz="2800" spc="-5" dirty="0">
                <a:latin typeface="Arial"/>
                <a:cs typeface="Arial"/>
              </a:rPr>
              <a:t>in a </a:t>
            </a:r>
            <a:r>
              <a:rPr sz="2800" dirty="0">
                <a:latin typeface="Arial"/>
                <a:cs typeface="Arial"/>
              </a:rPr>
              <a:t>significant reduction </a:t>
            </a:r>
            <a:r>
              <a:rPr sz="2800" spc="-5" dirty="0">
                <a:latin typeface="Arial"/>
                <a:cs typeface="Arial"/>
              </a:rPr>
              <a:t>in  </a:t>
            </a:r>
            <a:r>
              <a:rPr sz="2800" dirty="0">
                <a:latin typeface="Arial"/>
                <a:cs typeface="Arial"/>
              </a:rPr>
              <a:t>pathogen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carriage</a:t>
            </a:r>
            <a:r>
              <a:rPr lang="en-US" sz="280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9670" y="570884"/>
            <a:ext cx="2232660" cy="521297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Products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2340" y="1697864"/>
            <a:ext cx="7093584" cy="3378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230504"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Ideally </a:t>
            </a:r>
            <a:r>
              <a:rPr sz="3200" dirty="0">
                <a:latin typeface="Arial"/>
                <a:cs typeface="Arial"/>
              </a:rPr>
              <a:t>the surgical hand scrub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product  should </a:t>
            </a:r>
            <a:r>
              <a:rPr sz="3200" spc="-5" dirty="0">
                <a:latin typeface="Arial"/>
                <a:cs typeface="Arial"/>
              </a:rPr>
              <a:t>have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following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properties</a:t>
            </a:r>
            <a:endParaRPr sz="3200">
              <a:latin typeface="Arial"/>
              <a:cs typeface="Arial"/>
            </a:endParaRPr>
          </a:p>
          <a:p>
            <a:pPr marL="355600" indent="-343535"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Broad </a:t>
            </a:r>
            <a:r>
              <a:rPr sz="3200" dirty="0">
                <a:latin typeface="Arial"/>
                <a:cs typeface="Arial"/>
              </a:rPr>
              <a:t>spectrum of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action</a:t>
            </a:r>
            <a:endParaRPr sz="3200">
              <a:latin typeface="Arial"/>
              <a:cs typeface="Arial"/>
            </a:endParaRPr>
          </a:p>
          <a:p>
            <a:pPr marL="355600" indent="-343535"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Fast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acting</a:t>
            </a:r>
            <a:endParaRPr sz="3200">
              <a:latin typeface="Arial"/>
              <a:cs typeface="Arial"/>
            </a:endParaRPr>
          </a:p>
          <a:p>
            <a:pPr marL="355600" indent="-343535"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Persistent</a:t>
            </a:r>
            <a:endParaRPr sz="3200">
              <a:latin typeface="Arial"/>
              <a:cs typeface="Arial"/>
            </a:endParaRPr>
          </a:p>
          <a:p>
            <a:pPr marL="355600" indent="-343535"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Non-irritating </a:t>
            </a:r>
            <a:r>
              <a:rPr sz="3200" dirty="0">
                <a:latin typeface="Arial"/>
                <a:cs typeface="Arial"/>
              </a:rPr>
              <a:t>to the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skin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7221" y="457200"/>
            <a:ext cx="8477911" cy="124328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Categories of </a:t>
            </a:r>
            <a:r>
              <a:rPr sz="4000" dirty="0"/>
              <a:t>antiseptics </a:t>
            </a:r>
            <a:r>
              <a:rPr sz="4000" spc="-5" dirty="0"/>
              <a:t>for</a:t>
            </a:r>
            <a:r>
              <a:rPr sz="4000" spc="25" dirty="0"/>
              <a:t> </a:t>
            </a:r>
            <a:r>
              <a:rPr sz="4000" spc="-5" dirty="0"/>
              <a:t>scrubs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583224" y="2057400"/>
            <a:ext cx="9440985" cy="3604192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93700" indent="-342900">
              <a:spcBef>
                <a:spcPts val="925"/>
              </a:spcBef>
              <a:buChar char="•"/>
              <a:tabLst>
                <a:tab pos="393065" algn="l"/>
                <a:tab pos="393700" algn="l"/>
              </a:tabLst>
            </a:pPr>
            <a:r>
              <a:rPr sz="3200" dirty="0">
                <a:latin typeface="Arial"/>
                <a:cs typeface="Arial"/>
              </a:rPr>
              <a:t>Alcohols</a:t>
            </a:r>
          </a:p>
          <a:p>
            <a:pPr marL="393700" marR="605790" indent="1270">
              <a:spcBef>
                <a:spcPts val="520"/>
              </a:spcBef>
            </a:pPr>
            <a:r>
              <a:rPr sz="2000" dirty="0">
                <a:latin typeface="Arial"/>
                <a:cs typeface="Arial"/>
              </a:rPr>
              <a:t>Alcohols are effective against most gram positive and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negative  bacteria, as well as most fungi and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viruses.</a:t>
            </a:r>
            <a:endParaRPr sz="1200"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1750" dirty="0">
              <a:latin typeface="Arial"/>
              <a:cs typeface="Arial"/>
            </a:endParaRPr>
          </a:p>
          <a:p>
            <a:pPr marL="393700" indent="-342900">
              <a:spcBef>
                <a:spcPts val="715"/>
              </a:spcBef>
              <a:buChar char="•"/>
              <a:tabLst>
                <a:tab pos="393065" algn="l"/>
                <a:tab pos="393700" algn="l"/>
              </a:tabLst>
            </a:pPr>
            <a:r>
              <a:rPr sz="3200" dirty="0" err="1">
                <a:latin typeface="Arial"/>
                <a:cs typeface="Arial"/>
              </a:rPr>
              <a:t>Cholorhexidine</a:t>
            </a:r>
            <a:r>
              <a:rPr sz="3200" dirty="0">
                <a:latin typeface="Arial"/>
                <a:cs typeface="Arial"/>
              </a:rPr>
              <a:t> Gluconate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(CHG)</a:t>
            </a:r>
          </a:p>
          <a:p>
            <a:pPr marL="355600" marR="43180">
              <a:spcBef>
                <a:spcPts val="1814"/>
              </a:spcBef>
            </a:pPr>
            <a:r>
              <a:rPr sz="2000" spc="5" dirty="0">
                <a:latin typeface="Arial"/>
                <a:cs typeface="Arial"/>
              </a:rPr>
              <a:t>CHG </a:t>
            </a:r>
            <a:r>
              <a:rPr sz="2000" dirty="0">
                <a:latin typeface="Arial"/>
                <a:cs typeface="Arial"/>
              </a:rPr>
              <a:t>is more </a:t>
            </a:r>
            <a:r>
              <a:rPr sz="2000" spc="-5" dirty="0">
                <a:latin typeface="Arial"/>
                <a:cs typeface="Arial"/>
              </a:rPr>
              <a:t>effective </a:t>
            </a:r>
            <a:r>
              <a:rPr sz="2000" dirty="0">
                <a:latin typeface="Arial"/>
                <a:cs typeface="Arial"/>
              </a:rPr>
              <a:t>against </a:t>
            </a:r>
            <a:r>
              <a:rPr sz="2000" spc="-5" dirty="0">
                <a:latin typeface="Arial"/>
                <a:cs typeface="Arial"/>
              </a:rPr>
              <a:t>gram-positive </a:t>
            </a:r>
            <a:r>
              <a:rPr sz="2000" dirty="0">
                <a:latin typeface="Arial"/>
                <a:cs typeface="Arial"/>
              </a:rPr>
              <a:t>than gram-negative  bacteria and also provides action against enveloped viruses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sz="2000" spc="5" dirty="0">
                <a:latin typeface="Arial"/>
                <a:cs typeface="Arial"/>
              </a:rPr>
              <a:t>CHG </a:t>
            </a:r>
            <a:r>
              <a:rPr sz="2000" dirty="0">
                <a:latin typeface="Arial"/>
                <a:cs typeface="Arial"/>
              </a:rPr>
              <a:t>is not as </a:t>
            </a:r>
            <a:r>
              <a:rPr sz="2000" spc="-5" dirty="0">
                <a:latin typeface="Arial"/>
                <a:cs typeface="Arial"/>
              </a:rPr>
              <a:t>effective </a:t>
            </a:r>
            <a:r>
              <a:rPr sz="2000" dirty="0">
                <a:latin typeface="Arial"/>
                <a:cs typeface="Arial"/>
              </a:rPr>
              <a:t>as other agents at immediately reducing  bacterial counts, but its action is more persistent than others,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lasting  at least 6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hours.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381000"/>
            <a:ext cx="7963534" cy="124328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Categories of </a:t>
            </a:r>
            <a:r>
              <a:rPr sz="4000" dirty="0"/>
              <a:t>antiseptics </a:t>
            </a:r>
            <a:r>
              <a:rPr sz="4000" spc="-5" dirty="0"/>
              <a:t>for</a:t>
            </a:r>
            <a:r>
              <a:rPr sz="4000" spc="25" dirty="0"/>
              <a:t> </a:t>
            </a:r>
            <a:r>
              <a:rPr sz="4000" spc="-5" dirty="0"/>
              <a:t>scrubs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600200" y="1981200"/>
            <a:ext cx="9601200" cy="43864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Iodophors</a:t>
            </a:r>
            <a:endParaRPr sz="3200" dirty="0">
              <a:latin typeface="Arial"/>
              <a:cs typeface="Arial"/>
            </a:endParaRPr>
          </a:p>
          <a:p>
            <a:pPr marL="355600" marR="327660" indent="38100">
              <a:spcBef>
                <a:spcPts val="500"/>
              </a:spcBef>
            </a:pPr>
            <a:r>
              <a:rPr sz="2400" dirty="0">
                <a:latin typeface="Arial"/>
                <a:cs typeface="Arial"/>
              </a:rPr>
              <a:t>Exhibit a rapid onset of antimicrobial </a:t>
            </a:r>
            <a:r>
              <a:rPr sz="2400" spc="-5" dirty="0">
                <a:latin typeface="Arial"/>
                <a:cs typeface="Arial"/>
              </a:rPr>
              <a:t>activity, </a:t>
            </a:r>
            <a:r>
              <a:rPr sz="2400" dirty="0">
                <a:latin typeface="Arial"/>
                <a:cs typeface="Arial"/>
              </a:rPr>
              <a:t>due to the action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 free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iodine.</a:t>
            </a:r>
          </a:p>
          <a:p>
            <a:pPr>
              <a:spcBef>
                <a:spcPts val="20"/>
              </a:spcBef>
            </a:pPr>
            <a:endParaRPr sz="2800" dirty="0">
              <a:latin typeface="Arial"/>
              <a:cs typeface="Arial"/>
            </a:endParaRPr>
          </a:p>
          <a:p>
            <a:pPr marL="355600" marR="252729" indent="5715"/>
            <a:r>
              <a:rPr sz="2400" dirty="0">
                <a:latin typeface="Arial"/>
                <a:cs typeface="Arial"/>
              </a:rPr>
              <a:t>They are effective against a broad range of microbes including  </a:t>
            </a:r>
            <a:r>
              <a:rPr sz="2400" spc="-5" dirty="0">
                <a:latin typeface="Arial"/>
                <a:cs typeface="Arial"/>
              </a:rPr>
              <a:t>gram-positive </a:t>
            </a:r>
            <a:r>
              <a:rPr sz="2400" dirty="0">
                <a:latin typeface="Arial"/>
                <a:cs typeface="Arial"/>
              </a:rPr>
              <a:t>and negative bacteria, some bacterial spores,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fungi  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viruses.</a:t>
            </a:r>
          </a:p>
          <a:p>
            <a:pPr>
              <a:spcBef>
                <a:spcPts val="5"/>
              </a:spcBef>
            </a:pPr>
            <a:endParaRPr sz="2800" dirty="0">
              <a:latin typeface="Arial"/>
              <a:cs typeface="Arial"/>
            </a:endParaRPr>
          </a:p>
          <a:p>
            <a:pPr marL="355600" marR="5080" indent="5715"/>
            <a:r>
              <a:rPr sz="2400" dirty="0">
                <a:latin typeface="Arial"/>
                <a:cs typeface="Arial"/>
              </a:rPr>
              <a:t>They have a </a:t>
            </a:r>
            <a:r>
              <a:rPr sz="2400" spc="-5" dirty="0">
                <a:latin typeface="Arial"/>
                <a:cs typeface="Arial"/>
              </a:rPr>
              <a:t>limited </a:t>
            </a:r>
            <a:r>
              <a:rPr sz="2400" dirty="0">
                <a:latin typeface="Arial"/>
                <a:cs typeface="Arial"/>
              </a:rPr>
              <a:t>duration of action due to neutralizing properties  of organic </a:t>
            </a:r>
            <a:r>
              <a:rPr sz="2400" spc="-5" dirty="0">
                <a:latin typeface="Arial"/>
                <a:cs typeface="Arial"/>
              </a:rPr>
              <a:t>matter</a:t>
            </a:r>
            <a:r>
              <a:rPr lang="en-US" sz="2400" spc="-5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and are also commonly associated with skin  irritation and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damage.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8876" y="570884"/>
            <a:ext cx="4253230" cy="521297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Current</a:t>
            </a:r>
            <a:r>
              <a:rPr spc="-70" dirty="0"/>
              <a:t> </a:t>
            </a:r>
            <a:r>
              <a:rPr dirty="0"/>
              <a:t>Products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2341" y="1340866"/>
            <a:ext cx="6943725" cy="3928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Cardinal Health Scrub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Care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12700" marR="83820"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"/>
                <a:cs typeface="Arial"/>
              </a:rPr>
              <a:t>(Chlorhexidine </a:t>
            </a:r>
            <a:r>
              <a:rPr sz="2400" dirty="0">
                <a:latin typeface="Arial"/>
                <a:cs typeface="Arial"/>
              </a:rPr>
              <a:t>Gluconate </a:t>
            </a:r>
            <a:r>
              <a:rPr sz="2400" spc="-5" dirty="0">
                <a:latin typeface="Arial"/>
                <a:cs typeface="Arial"/>
              </a:rPr>
              <a:t>Solution, 4%)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brush </a:t>
            </a:r>
            <a:r>
              <a:rPr sz="2400" dirty="0">
                <a:latin typeface="Arial"/>
                <a:cs typeface="Arial"/>
              </a:rPr>
              <a:t>&amp;  </a:t>
            </a:r>
            <a:r>
              <a:rPr sz="2400" spc="-5" dirty="0">
                <a:latin typeface="Arial"/>
                <a:cs typeface="Arial"/>
              </a:rPr>
              <a:t>sponge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120014" indent="-107950"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"/>
                <a:cs typeface="Arial"/>
              </a:rPr>
              <a:t>(15% Povidone-Iodine)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brush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sponge.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30"/>
              </a:spcBef>
              <a:buFont typeface="Arial"/>
              <a:buChar char="•"/>
            </a:pPr>
            <a:endParaRPr sz="2450">
              <a:latin typeface="Arial"/>
              <a:cs typeface="Arial"/>
            </a:endParaRPr>
          </a:p>
          <a:p>
            <a:pPr marL="12700"/>
            <a:r>
              <a:rPr sz="3200" b="1" spc="-10" dirty="0">
                <a:latin typeface="Arial"/>
                <a:cs typeface="Arial"/>
              </a:rPr>
              <a:t>3M</a:t>
            </a:r>
            <a:endParaRPr sz="3200">
              <a:latin typeface="Arial"/>
              <a:cs typeface="Arial"/>
            </a:endParaRPr>
          </a:p>
          <a:p>
            <a:pPr marL="12700" marR="5080">
              <a:spcBef>
                <a:spcPts val="35"/>
              </a:spcBef>
              <a:buSzPct val="95833"/>
              <a:buChar char="•"/>
              <a:tabLst>
                <a:tab pos="120650" algn="l"/>
              </a:tabLst>
            </a:pPr>
            <a:r>
              <a:rPr sz="2400" spc="-10" dirty="0">
                <a:latin typeface="Arial"/>
                <a:cs typeface="Arial"/>
              </a:rPr>
              <a:t>Avagard Waterless </a:t>
            </a:r>
            <a:r>
              <a:rPr sz="2400" spc="-5" dirty="0">
                <a:latin typeface="Arial"/>
                <a:cs typeface="Arial"/>
              </a:rPr>
              <a:t>Hand Antiseptic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(Chlorhexidine  Gluconate 1% Solution and </a:t>
            </a:r>
            <a:r>
              <a:rPr sz="2400" dirty="0">
                <a:latin typeface="Arial"/>
                <a:cs typeface="Arial"/>
              </a:rPr>
              <a:t>Ethyl </a:t>
            </a:r>
            <a:r>
              <a:rPr sz="2400" spc="-5" dirty="0">
                <a:latin typeface="Arial"/>
                <a:cs typeface="Arial"/>
              </a:rPr>
              <a:t>Alcohol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61%)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838200"/>
            <a:ext cx="10325100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 indent="268605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/>
              <a:t>AORN and CDC Recommendations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1811020" y="2016754"/>
            <a:ext cx="8989060" cy="282449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377190" indent="-342900">
              <a:lnSpc>
                <a:spcPts val="2590"/>
              </a:lnSpc>
              <a:spcBef>
                <a:spcPts val="42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AORN </a:t>
            </a:r>
            <a:r>
              <a:rPr sz="2400" spc="-5" dirty="0">
                <a:latin typeface="Arial"/>
                <a:cs typeface="Arial"/>
              </a:rPr>
              <a:t>recommends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facilities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standardize scrub  times and has </a:t>
            </a:r>
            <a:r>
              <a:rPr sz="2400" dirty="0">
                <a:latin typeface="Arial"/>
                <a:cs typeface="Arial"/>
              </a:rPr>
              <a:t>presented </a:t>
            </a:r>
            <a:r>
              <a:rPr sz="2400" spc="-5" dirty="0">
                <a:latin typeface="Arial"/>
                <a:cs typeface="Arial"/>
              </a:rPr>
              <a:t>studies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show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scrub  times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of three to four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minutes are as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effective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as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five- 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minutes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scrubs</a:t>
            </a:r>
            <a:r>
              <a:rPr dirty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pPr marL="355600" marR="377190" indent="-342900">
              <a:lnSpc>
                <a:spcPts val="2590"/>
              </a:lnSpc>
              <a:spcBef>
                <a:spcPts val="42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u="heavy" dirty="0">
              <a:solidFill>
                <a:srgbClr val="009999"/>
              </a:solidFill>
              <a:uFill>
                <a:solidFill>
                  <a:srgbClr val="009999"/>
                </a:solidFill>
              </a:uFill>
              <a:latin typeface="Arial"/>
              <a:cs typeface="Arial"/>
            </a:endParaRPr>
          </a:p>
          <a:p>
            <a:pPr marL="355600" marR="377190" indent="-342900">
              <a:lnSpc>
                <a:spcPts val="2590"/>
              </a:lnSpc>
              <a:spcBef>
                <a:spcPts val="42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CDC </a:t>
            </a:r>
            <a:r>
              <a:rPr sz="2400" spc="-5" dirty="0">
                <a:latin typeface="Arial"/>
                <a:cs typeface="Arial"/>
              </a:rPr>
              <a:t>has </a:t>
            </a:r>
            <a:r>
              <a:rPr sz="2400" dirty="0">
                <a:latin typeface="Arial"/>
                <a:cs typeface="Arial"/>
              </a:rPr>
              <a:t>stated that former </a:t>
            </a:r>
            <a:r>
              <a:rPr sz="2400" spc="-5" dirty="0">
                <a:latin typeface="Arial"/>
                <a:cs typeface="Arial"/>
              </a:rPr>
              <a:t>traditional 10 minute  </a:t>
            </a:r>
            <a:r>
              <a:rPr sz="2400" dirty="0">
                <a:latin typeface="Arial"/>
                <a:cs typeface="Arial"/>
              </a:rPr>
              <a:t>scrubs are not </a:t>
            </a:r>
            <a:r>
              <a:rPr sz="2400" spc="-5" dirty="0">
                <a:latin typeface="Arial"/>
                <a:cs typeface="Arial"/>
              </a:rPr>
              <a:t>necessary and </a:t>
            </a:r>
            <a:r>
              <a:rPr sz="2400" dirty="0">
                <a:latin typeface="Arial"/>
                <a:cs typeface="Arial"/>
              </a:rPr>
              <a:t>frequently </a:t>
            </a:r>
            <a:r>
              <a:rPr sz="2400" spc="-5" dirty="0">
                <a:latin typeface="Arial"/>
                <a:cs typeface="Arial"/>
              </a:rPr>
              <a:t>leads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skin  damage, and </a:t>
            </a:r>
            <a:r>
              <a:rPr sz="2400" dirty="0">
                <a:latin typeface="Arial"/>
                <a:cs typeface="Arial"/>
              </a:rPr>
              <a:t>sites </a:t>
            </a:r>
            <a:r>
              <a:rPr sz="2400" spc="-5" dirty="0">
                <a:latin typeface="Arial"/>
                <a:cs typeface="Arial"/>
              </a:rPr>
              <a:t>studies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scrubbing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2 or 3 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minutes reduced bacterial counts to acceptable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levels</a:t>
            </a:r>
            <a:r>
              <a:rPr spc="-10" dirty="0">
                <a:latin typeface="Arial"/>
                <a:cs typeface="Arial"/>
              </a:rPr>
              <a:t>.</a:t>
            </a:r>
            <a:endParaRPr sz="2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1187" y="472351"/>
            <a:ext cx="3349625" cy="521297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New</a:t>
            </a:r>
            <a:r>
              <a:rPr spc="-55" dirty="0"/>
              <a:t> </a:t>
            </a:r>
            <a:r>
              <a:rPr spc="-5" dirty="0"/>
              <a:t>Protocol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81200" y="1295400"/>
            <a:ext cx="8229600" cy="4831080"/>
            <a:chOff x="457200" y="1295400"/>
            <a:chExt cx="8229600" cy="4831080"/>
          </a:xfrm>
        </p:grpSpPr>
        <p:sp>
          <p:nvSpPr>
            <p:cNvPr id="4" name="object 4"/>
            <p:cNvSpPr/>
            <p:nvPr/>
          </p:nvSpPr>
          <p:spPr>
            <a:xfrm>
              <a:off x="457200" y="1295400"/>
              <a:ext cx="8229600" cy="4831080"/>
            </a:xfrm>
            <a:custGeom>
              <a:avLst/>
              <a:gdLst/>
              <a:ahLst/>
              <a:cxnLst/>
              <a:rect l="l" t="t" r="r" b="b"/>
              <a:pathLst>
                <a:path w="8229600" h="4831080">
                  <a:moveTo>
                    <a:pt x="8229600" y="0"/>
                  </a:moveTo>
                  <a:lnTo>
                    <a:pt x="0" y="0"/>
                  </a:lnTo>
                  <a:lnTo>
                    <a:pt x="0" y="4831080"/>
                  </a:lnTo>
                  <a:lnTo>
                    <a:pt x="8229600" y="48310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45376" y="2184780"/>
              <a:ext cx="750570" cy="431800"/>
            </a:xfrm>
            <a:custGeom>
              <a:avLst/>
              <a:gdLst/>
              <a:ahLst/>
              <a:cxnLst/>
              <a:rect l="l" t="t" r="r" b="b"/>
              <a:pathLst>
                <a:path w="750570" h="431800">
                  <a:moveTo>
                    <a:pt x="55118" y="0"/>
                  </a:moveTo>
                  <a:lnTo>
                    <a:pt x="0" y="116205"/>
                  </a:lnTo>
                  <a:lnTo>
                    <a:pt x="541908" y="373761"/>
                  </a:lnTo>
                  <a:lnTo>
                    <a:pt x="514350" y="431800"/>
                  </a:lnTo>
                  <a:lnTo>
                    <a:pt x="750189" y="401447"/>
                  </a:lnTo>
                  <a:lnTo>
                    <a:pt x="624713" y="199517"/>
                  </a:lnTo>
                  <a:lnTo>
                    <a:pt x="597153" y="257556"/>
                  </a:lnTo>
                  <a:lnTo>
                    <a:pt x="5511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45376" y="2184780"/>
              <a:ext cx="750570" cy="431800"/>
            </a:xfrm>
            <a:custGeom>
              <a:avLst/>
              <a:gdLst/>
              <a:ahLst/>
              <a:cxnLst/>
              <a:rect l="l" t="t" r="r" b="b"/>
              <a:pathLst>
                <a:path w="750570" h="431800">
                  <a:moveTo>
                    <a:pt x="750189" y="401447"/>
                  </a:moveTo>
                  <a:lnTo>
                    <a:pt x="514350" y="431800"/>
                  </a:lnTo>
                  <a:lnTo>
                    <a:pt x="541908" y="373761"/>
                  </a:lnTo>
                  <a:lnTo>
                    <a:pt x="0" y="116205"/>
                  </a:lnTo>
                  <a:lnTo>
                    <a:pt x="55118" y="0"/>
                  </a:lnTo>
                  <a:lnTo>
                    <a:pt x="597153" y="257556"/>
                  </a:lnTo>
                  <a:lnTo>
                    <a:pt x="624713" y="199517"/>
                  </a:lnTo>
                  <a:lnTo>
                    <a:pt x="750189" y="40144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6499" y="2203069"/>
              <a:ext cx="764540" cy="407034"/>
            </a:xfrm>
            <a:custGeom>
              <a:avLst/>
              <a:gdLst/>
              <a:ahLst/>
              <a:cxnLst/>
              <a:rect l="l" t="t" r="r" b="b"/>
              <a:pathLst>
                <a:path w="764539" h="407035">
                  <a:moveTo>
                    <a:pt x="715518" y="0"/>
                  </a:moveTo>
                  <a:lnTo>
                    <a:pt x="160527" y="228091"/>
                  </a:lnTo>
                  <a:lnTo>
                    <a:pt x="136017" y="168655"/>
                  </a:lnTo>
                  <a:lnTo>
                    <a:pt x="0" y="363600"/>
                  </a:lnTo>
                  <a:lnTo>
                    <a:pt x="233806" y="406526"/>
                  </a:lnTo>
                  <a:lnTo>
                    <a:pt x="209423" y="347090"/>
                  </a:lnTo>
                  <a:lnTo>
                    <a:pt x="764413" y="118871"/>
                  </a:lnTo>
                  <a:lnTo>
                    <a:pt x="7155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06499" y="2203069"/>
              <a:ext cx="764540" cy="407034"/>
            </a:xfrm>
            <a:custGeom>
              <a:avLst/>
              <a:gdLst/>
              <a:ahLst/>
              <a:cxnLst/>
              <a:rect l="l" t="t" r="r" b="b"/>
              <a:pathLst>
                <a:path w="764539" h="407035">
                  <a:moveTo>
                    <a:pt x="0" y="363600"/>
                  </a:moveTo>
                  <a:lnTo>
                    <a:pt x="136017" y="168655"/>
                  </a:lnTo>
                  <a:lnTo>
                    <a:pt x="160527" y="228091"/>
                  </a:lnTo>
                  <a:lnTo>
                    <a:pt x="715518" y="0"/>
                  </a:lnTo>
                  <a:lnTo>
                    <a:pt x="764413" y="118871"/>
                  </a:lnTo>
                  <a:lnTo>
                    <a:pt x="209423" y="347090"/>
                  </a:lnTo>
                  <a:lnTo>
                    <a:pt x="233806" y="406526"/>
                  </a:lnTo>
                  <a:lnTo>
                    <a:pt x="0" y="36360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0200" y="3962400"/>
              <a:ext cx="1946148" cy="18318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22252"/>
              </p:ext>
            </p:extLst>
          </p:nvPr>
        </p:nvGraphicFramePr>
        <p:xfrm>
          <a:off x="1752600" y="1295400"/>
          <a:ext cx="9220199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2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Choose </a:t>
                      </a:r>
                      <a:r>
                        <a:rPr sz="2800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/>
                          <a:cs typeface="Arial"/>
                        </a:rPr>
                        <a:t>one</a:t>
                      </a:r>
                      <a:r>
                        <a:rPr sz="2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of these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hand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scrub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methods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apply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4290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following new</a:t>
                      </a:r>
                      <a:r>
                        <a:rPr sz="2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guidelines: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Water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Based Hand</a:t>
                      </a:r>
                      <a:r>
                        <a:rPr sz="20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Scrub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Three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Minute</a:t>
                      </a:r>
                      <a:r>
                        <a:rPr sz="2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Scrub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Either-Or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90805" algn="ctr">
                        <a:lnSpc>
                          <a:spcPct val="100000"/>
                        </a:lnSpc>
                        <a:spcBef>
                          <a:spcPts val="280"/>
                        </a:spcBef>
                        <a:tabLst>
                          <a:tab pos="1416685" algn="l"/>
                          <a:tab pos="1644014" algn="l"/>
                        </a:tabLst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Alcohol Based 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(Avagard)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Apply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2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clean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dry hands  and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nails.	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first use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of each 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day,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wash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hands  and clean under nails with  a nail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stick.	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Note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: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Whenever debris is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present,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wash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&amp; dry hands before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application.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9525">
                      <a:solidFill>
                        <a:srgbClr val="0000FF"/>
                      </a:solidFill>
                      <a:prstDash val="solid"/>
                    </a:lnL>
                    <a:lnR w="9525">
                      <a:solidFill>
                        <a:srgbClr val="0000FF"/>
                      </a:solidFill>
                      <a:prstDash val="solid"/>
                    </a:lnR>
                    <a:lnT w="9525">
                      <a:solidFill>
                        <a:srgbClr val="0000FF"/>
                      </a:solidFill>
                      <a:prstDash val="solid"/>
                    </a:lnT>
                    <a:lnB w="9525">
                      <a:solidFill>
                        <a:srgbClr val="0000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IHS">
      <a:dk1>
        <a:sysClr val="windowText" lastClr="000000"/>
      </a:dk1>
      <a:lt1>
        <a:srgbClr val="FFFFFF"/>
      </a:lt1>
      <a:dk2>
        <a:srgbClr val="3F3F3F"/>
      </a:dk2>
      <a:lt2>
        <a:srgbClr val="A5A5A5"/>
      </a:lt2>
      <a:accent1>
        <a:srgbClr val="000000"/>
      </a:accent1>
      <a:accent2>
        <a:srgbClr val="3F3F3F"/>
      </a:accent2>
      <a:accent3>
        <a:srgbClr val="7F7F7F"/>
      </a:accent3>
      <a:accent4>
        <a:srgbClr val="A5A5A5"/>
      </a:accent4>
      <a:accent5>
        <a:srgbClr val="BFBFBF"/>
      </a:accent5>
      <a:accent6>
        <a:srgbClr val="FFFFFF"/>
      </a:accent6>
      <a:hlink>
        <a:srgbClr val="0563C1"/>
      </a:hlink>
      <a:folHlink>
        <a:srgbClr val="0563C1"/>
      </a:folHlink>
    </a:clrScheme>
    <a:fontScheme name="IIH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C47ADF4-1ED5-41D8-9D39-65237B040ABF}" vid="{6153368A-C867-4791-AF15-AAD5BF75C5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</TotalTime>
  <Words>849</Words>
  <Application>Microsoft Office PowerPoint</Application>
  <PresentationFormat>Widescreen</PresentationFormat>
  <Paragraphs>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Times New Roman</vt:lpstr>
      <vt:lpstr>Theme1</vt:lpstr>
      <vt:lpstr>Surgical Hand Washing</vt:lpstr>
      <vt:lpstr>Objectives</vt:lpstr>
      <vt:lpstr>Facts on Pathogens</vt:lpstr>
      <vt:lpstr>Products</vt:lpstr>
      <vt:lpstr>Categories of antiseptics for scrubs</vt:lpstr>
      <vt:lpstr>Categories of antiseptics for scrubs</vt:lpstr>
      <vt:lpstr>Current Products</vt:lpstr>
      <vt:lpstr>AORN and CDC Recommendations</vt:lpstr>
      <vt:lpstr>New Protocol</vt:lpstr>
      <vt:lpstr>AORN- Surgical Scrub Brush</vt:lpstr>
      <vt:lpstr>CDC- Surgical Scrub Brush</vt:lpstr>
      <vt:lpstr>Step One: Water based hand scrub</vt:lpstr>
      <vt:lpstr>Step Two: Water based hand scrub</vt:lpstr>
      <vt:lpstr>Step Three: Water based hand  scrub</vt:lpstr>
      <vt:lpstr>Avagard: Pump 1</vt:lpstr>
      <vt:lpstr>Avagard: Pump 2</vt:lpstr>
      <vt:lpstr>Avagard: Pump 3</vt:lpstr>
      <vt:lpstr>Reference sheets for scrub sinks</vt:lpstr>
      <vt:lpstr>Summary of Hand Scrub Updates</vt:lpstr>
      <vt:lpstr>Summary of Updates, continued: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Hand Scrub Updates</dc:title>
  <dc:creator>garciac2</dc:creator>
  <cp:lastModifiedBy>Shamiddi Peiris</cp:lastModifiedBy>
  <cp:revision>4</cp:revision>
  <dcterms:created xsi:type="dcterms:W3CDTF">2022-03-12T05:41:04Z</dcterms:created>
  <dcterms:modified xsi:type="dcterms:W3CDTF">2022-03-12T05:50:48Z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2022-03-12T00:00:00Z</vt:filetime>
  </property>
</Properties>
</file>