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8" r:id="rId11"/>
    <p:sldId id="264" r:id="rId12"/>
    <p:sldId id="265" r:id="rId13"/>
    <p:sldId id="266"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712" autoAdjust="0"/>
  </p:normalViewPr>
  <p:slideViewPr>
    <p:cSldViewPr snapToGrid="0">
      <p:cViewPr varScale="1">
        <p:scale>
          <a:sx n="68" d="100"/>
          <a:sy n="68" d="100"/>
        </p:scale>
        <p:origin x="738" y="72"/>
      </p:cViewPr>
      <p:guideLst/>
    </p:cSldViewPr>
  </p:slideViewPr>
  <p:outlineViewPr>
    <p:cViewPr>
      <p:scale>
        <a:sx n="33" d="100"/>
        <a:sy n="33" d="100"/>
      </p:scale>
      <p:origin x="0" y="-7278"/>
    </p:cViewPr>
  </p:outlineViewPr>
  <p:notesTextViewPr>
    <p:cViewPr>
      <p:scale>
        <a:sx n="1" d="1"/>
        <a:sy n="1" d="1"/>
      </p:scale>
      <p:origin x="0" y="0"/>
    </p:cViewPr>
  </p:notesTextViewPr>
  <p:sorterViewPr>
    <p:cViewPr>
      <p:scale>
        <a:sx n="100" d="100"/>
        <a:sy n="100" d="100"/>
      </p:scale>
      <p:origin x="0" y="-3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403156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30100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3962935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81058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281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370897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170181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189497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362287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291124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660784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DA4047C5-D2D6-4780-80B8-618B89F80834}"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6B841D7-E780-491A-A7E4-08E0126AC130}" type="slidenum">
              <a:rPr lang="en-US" smtClean="0"/>
              <a:t>‹#›</a:t>
            </a:fld>
            <a:endParaRPr lang="en-US"/>
          </a:p>
        </p:txBody>
      </p:sp>
    </p:spTree>
    <p:extLst>
      <p:ext uri="{BB962C8B-B14F-4D97-AF65-F5344CB8AC3E}">
        <p14:creationId xmlns:p14="http://schemas.microsoft.com/office/powerpoint/2010/main" val="187892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7388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16527"/>
            <a:ext cx="9144000" cy="978275"/>
          </a:xfrm>
        </p:spPr>
        <p:txBody>
          <a:bodyPr/>
          <a:lstStyle/>
          <a:p>
            <a:r>
              <a:rPr lang="en-US" b="1" dirty="0"/>
              <a:t>Role of WHO (World Health Organization) in Elderly Care</a:t>
            </a:r>
          </a:p>
        </p:txBody>
      </p:sp>
      <p:sp>
        <p:nvSpPr>
          <p:cNvPr id="2" name="Title 1"/>
          <p:cNvSpPr>
            <a:spLocks noGrp="1"/>
          </p:cNvSpPr>
          <p:nvPr>
            <p:ph type="title"/>
          </p:nvPr>
        </p:nvSpPr>
        <p:spPr/>
        <p:txBody>
          <a:bodyPr/>
          <a:lstStyle/>
          <a:p>
            <a:r>
              <a:rPr lang="en-US" dirty="0"/>
              <a:t>CECG109 - Elderly at Risk of Abuse and Neglect </a:t>
            </a:r>
          </a:p>
        </p:txBody>
      </p:sp>
    </p:spTree>
    <p:extLst>
      <p:ext uri="{BB962C8B-B14F-4D97-AF65-F5344CB8AC3E}">
        <p14:creationId xmlns:p14="http://schemas.microsoft.com/office/powerpoint/2010/main" val="81470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idx="1"/>
          </p:nvPr>
        </p:nvSpPr>
        <p:spPr/>
        <p:txBody>
          <a:bodyPr/>
          <a:lstStyle/>
          <a:p>
            <a:pPr lvl="2" algn="just">
              <a:lnSpc>
                <a:spcPct val="160000"/>
              </a:lnSpc>
              <a:buFont typeface="Wingdings" panose="05000000000000000000" pitchFamily="2" charset="2"/>
              <a:buChar char="Ø"/>
            </a:pPr>
            <a:r>
              <a:rPr lang="en-US" sz="2800" dirty="0"/>
              <a:t>over- and under-medicating and withholding medication from patients; </a:t>
            </a:r>
          </a:p>
          <a:p>
            <a:pPr lvl="2" algn="just">
              <a:lnSpc>
                <a:spcPct val="160000"/>
              </a:lnSpc>
              <a:buFont typeface="Wingdings" panose="05000000000000000000" pitchFamily="2" charset="2"/>
              <a:buChar char="Ø"/>
            </a:pPr>
            <a:r>
              <a:rPr lang="en-US" sz="2800" dirty="0"/>
              <a:t>and emotional neglect and abuse.</a:t>
            </a:r>
          </a:p>
          <a:p>
            <a:pPr algn="just"/>
            <a:endParaRPr lang="en-US" dirty="0"/>
          </a:p>
        </p:txBody>
      </p:sp>
    </p:spTree>
    <p:extLst>
      <p:ext uri="{BB962C8B-B14F-4D97-AF65-F5344CB8AC3E}">
        <p14:creationId xmlns:p14="http://schemas.microsoft.com/office/powerpoint/2010/main" val="383458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Response</a:t>
            </a:r>
            <a:br>
              <a:rPr lang="en-US" dirty="0"/>
            </a:br>
            <a:endParaRPr lang="en-US" dirty="0"/>
          </a:p>
        </p:txBody>
      </p:sp>
      <p:sp>
        <p:nvSpPr>
          <p:cNvPr id="3" name="Content Placeholder 2"/>
          <p:cNvSpPr>
            <a:spLocks noGrp="1"/>
          </p:cNvSpPr>
          <p:nvPr>
            <p:ph idx="1"/>
          </p:nvPr>
        </p:nvSpPr>
        <p:spPr/>
        <p:txBody>
          <a:bodyPr/>
          <a:lstStyle/>
          <a:p>
            <a:pPr algn="just">
              <a:lnSpc>
                <a:spcPct val="150000"/>
              </a:lnSpc>
            </a:pPr>
            <a:r>
              <a:rPr lang="en-US" dirty="0"/>
              <a:t>In May 2016 the World Health Assembly adopted a Global strategy and action plan on ageing and health that provides guidance for coordinated action in countries on elder abuse that aligns with the Sustainable Development Goals.</a:t>
            </a:r>
          </a:p>
          <a:p>
            <a:pPr algn="just">
              <a:lnSpc>
                <a:spcPct val="150000"/>
              </a:lnSpc>
            </a:pPr>
            <a:endParaRPr lang="en-US" dirty="0"/>
          </a:p>
        </p:txBody>
      </p:sp>
    </p:spTree>
    <p:extLst>
      <p:ext uri="{BB962C8B-B14F-4D97-AF65-F5344CB8AC3E}">
        <p14:creationId xmlns:p14="http://schemas.microsoft.com/office/powerpoint/2010/main" val="242981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just"/>
            <a:endParaRPr lang="en-US"/>
          </a:p>
        </p:txBody>
      </p:sp>
      <p:sp>
        <p:nvSpPr>
          <p:cNvPr id="3" name="Content Placeholder 2"/>
          <p:cNvSpPr>
            <a:spLocks noGrp="1"/>
          </p:cNvSpPr>
          <p:nvPr>
            <p:ph idx="1"/>
          </p:nvPr>
        </p:nvSpPr>
        <p:spPr>
          <a:xfrm>
            <a:off x="838200" y="1325563"/>
            <a:ext cx="10515600" cy="4351338"/>
          </a:xfrm>
        </p:spPr>
        <p:txBody>
          <a:bodyPr/>
          <a:lstStyle/>
          <a:p>
            <a:pPr algn="just"/>
            <a:r>
              <a:rPr lang="en-US" dirty="0"/>
              <a:t>In line with the Global strategy WHO and partners collaborate to prevent elder abuse through initiatives that help to identify, quantify, and respond to the problem, including:</a:t>
            </a:r>
          </a:p>
          <a:p>
            <a:pPr algn="just"/>
            <a:endParaRPr lang="en-US" dirty="0"/>
          </a:p>
          <a:p>
            <a:pPr algn="just"/>
            <a:r>
              <a:rPr lang="en-US" dirty="0"/>
              <a:t>building evidence on the scope and types of elder abuse in different settings (to understand the magnitude and nature of the problem at the global level), particularly in low- and middle-income countries from Southeast Asia, the Middle East, and Africa, for which there is little data;</a:t>
            </a:r>
            <a:br>
              <a:rPr lang="en-US" dirty="0"/>
            </a:br>
            <a:endParaRPr lang="en-US" dirty="0"/>
          </a:p>
        </p:txBody>
      </p:sp>
    </p:spTree>
    <p:extLst>
      <p:ext uri="{BB962C8B-B14F-4D97-AF65-F5344CB8AC3E}">
        <p14:creationId xmlns:p14="http://schemas.microsoft.com/office/powerpoint/2010/main" val="38755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dirty="0"/>
          </a:p>
        </p:txBody>
      </p:sp>
      <p:sp>
        <p:nvSpPr>
          <p:cNvPr id="3" name="Content Placeholder 2"/>
          <p:cNvSpPr>
            <a:spLocks noGrp="1"/>
          </p:cNvSpPr>
          <p:nvPr>
            <p:ph idx="1"/>
          </p:nvPr>
        </p:nvSpPr>
        <p:spPr/>
        <p:txBody>
          <a:bodyPr>
            <a:normAutofit/>
          </a:bodyPr>
          <a:lstStyle/>
          <a:p>
            <a:pPr algn="just"/>
            <a:r>
              <a:rPr lang="en-US" dirty="0"/>
              <a:t>collecting evidence and developing guidance for Member States and all relevant sectors to prevent elder abuse and strengthen their responses to it;</a:t>
            </a:r>
          </a:p>
          <a:p>
            <a:pPr algn="just"/>
            <a:endParaRPr lang="en-US" dirty="0"/>
          </a:p>
          <a:p>
            <a:pPr algn="just"/>
            <a:r>
              <a:rPr lang="en-US" dirty="0"/>
              <a:t>disseminating information to countries and supporting national efforts to prevent elder abuse; and</a:t>
            </a:r>
          </a:p>
          <a:p>
            <a:pPr algn="just"/>
            <a:endParaRPr lang="en-US" dirty="0"/>
          </a:p>
          <a:p>
            <a:pPr algn="just"/>
            <a:r>
              <a:rPr lang="en-US" dirty="0"/>
              <a:t>collaborating with international agencies and organizations to deter the problem globally.</a:t>
            </a:r>
          </a:p>
        </p:txBody>
      </p:sp>
    </p:spTree>
    <p:extLst>
      <p:ext uri="{BB962C8B-B14F-4D97-AF65-F5344CB8AC3E}">
        <p14:creationId xmlns:p14="http://schemas.microsoft.com/office/powerpoint/2010/main" val="354930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10105"/>
            <a:ext cx="10515600" cy="1325563"/>
          </a:xfrm>
        </p:spPr>
        <p:txBody>
          <a:bodyPr/>
          <a:lstStyle/>
          <a:p>
            <a:pPr algn="ctr"/>
            <a:r>
              <a:rPr lang="en-US" dirty="0"/>
              <a:t>Thank You</a:t>
            </a:r>
          </a:p>
        </p:txBody>
      </p:sp>
    </p:spTree>
    <p:extLst>
      <p:ext uri="{BB962C8B-B14F-4D97-AF65-F5344CB8AC3E}">
        <p14:creationId xmlns:p14="http://schemas.microsoft.com/office/powerpoint/2010/main" val="388987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 Abuse</a:t>
            </a:r>
          </a:p>
        </p:txBody>
      </p:sp>
      <p:sp>
        <p:nvSpPr>
          <p:cNvPr id="3" name="Content Placeholder 2"/>
          <p:cNvSpPr>
            <a:spLocks noGrp="1"/>
          </p:cNvSpPr>
          <p:nvPr>
            <p:ph idx="1"/>
          </p:nvPr>
        </p:nvSpPr>
        <p:spPr/>
        <p:txBody>
          <a:bodyPr/>
          <a:lstStyle/>
          <a:p>
            <a:pPr algn="just"/>
            <a:r>
              <a:rPr lang="en-US" dirty="0"/>
              <a:t>Elder abuse is a single or repeated act, or lack of appropriate action, occurring within any relationship where there is an expectation of trust, which causes harm or distress to an older person. </a:t>
            </a:r>
          </a:p>
          <a:p>
            <a:pPr algn="just"/>
            <a:endParaRPr lang="en-US" dirty="0"/>
          </a:p>
          <a:p>
            <a:pPr algn="just"/>
            <a:r>
              <a:rPr lang="en-US" dirty="0"/>
              <a:t>This type of violence constitutes a violation of human rights and includes physical, sexual, psychological, and emotional abuse; financial and material abuse; abandonment; neglect; and serious loss of dignity and respect.</a:t>
            </a:r>
          </a:p>
        </p:txBody>
      </p:sp>
    </p:spTree>
    <p:extLst>
      <p:ext uri="{BB962C8B-B14F-4D97-AF65-F5344CB8AC3E}">
        <p14:creationId xmlns:p14="http://schemas.microsoft.com/office/powerpoint/2010/main" val="56120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the problem</a:t>
            </a:r>
            <a:br>
              <a:rPr lang="en-US" dirty="0"/>
            </a:br>
            <a:endParaRPr lang="en-US" dirty="0"/>
          </a:p>
        </p:txBody>
      </p:sp>
      <p:sp>
        <p:nvSpPr>
          <p:cNvPr id="3" name="Content Placeholder 2"/>
          <p:cNvSpPr>
            <a:spLocks noGrp="1"/>
          </p:cNvSpPr>
          <p:nvPr>
            <p:ph idx="1"/>
          </p:nvPr>
        </p:nvSpPr>
        <p:spPr/>
        <p:txBody>
          <a:bodyPr/>
          <a:lstStyle/>
          <a:p>
            <a:pPr algn="just"/>
            <a:r>
              <a:rPr lang="en-US" dirty="0"/>
              <a:t>Elder abuse is an important public health problem. A 2017 study based on the best available evidence from 52 studies in 28 countries from diverse regions, including 12 low- and middle-income countries, estimated that, over the past year, 15.7% of people aged 60 years and older were subjected to some form of abuse.</a:t>
            </a:r>
          </a:p>
          <a:p>
            <a:pPr algn="just"/>
            <a:endParaRPr lang="en-US" dirty="0"/>
          </a:p>
        </p:txBody>
      </p:sp>
    </p:spTree>
    <p:extLst>
      <p:ext uri="{BB962C8B-B14F-4D97-AF65-F5344CB8AC3E}">
        <p14:creationId xmlns:p14="http://schemas.microsoft.com/office/powerpoint/2010/main" val="259230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dirty="0"/>
          </a:p>
        </p:txBody>
      </p:sp>
      <p:sp>
        <p:nvSpPr>
          <p:cNvPr id="3" name="Content Placeholder 2"/>
          <p:cNvSpPr>
            <a:spLocks noGrp="1"/>
          </p:cNvSpPr>
          <p:nvPr>
            <p:ph idx="1"/>
          </p:nvPr>
        </p:nvSpPr>
        <p:spPr/>
        <p:txBody>
          <a:bodyPr/>
          <a:lstStyle/>
          <a:p>
            <a:pPr algn="just"/>
            <a:r>
              <a:rPr lang="en-US" dirty="0"/>
              <a:t>This is likely to be an underestimation, as only 1 in 24 cases of elder abuse is reported, in part because older people are often afraid to report cases of abuse to family, friends, or to the authorities. </a:t>
            </a:r>
          </a:p>
          <a:p>
            <a:pPr algn="just"/>
            <a:endParaRPr lang="en-US" dirty="0"/>
          </a:p>
          <a:p>
            <a:pPr algn="just"/>
            <a:r>
              <a:rPr lang="en-US" dirty="0"/>
              <a:t>Consequently, any prevalence rates are likely to be underestimated. Although rigorous data are limited, the study provides prevalence estimates, drawing on all available studies, of the number of older people affected by different types of abuse.</a:t>
            </a:r>
          </a:p>
        </p:txBody>
      </p:sp>
    </p:spTree>
    <p:extLst>
      <p:ext uri="{BB962C8B-B14F-4D97-AF65-F5344CB8AC3E}">
        <p14:creationId xmlns:p14="http://schemas.microsoft.com/office/powerpoint/2010/main" val="38481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dirty="0"/>
          </a:p>
        </p:txBody>
      </p:sp>
      <p:sp>
        <p:nvSpPr>
          <p:cNvPr id="3" name="Content Placeholder 2"/>
          <p:cNvSpPr>
            <a:spLocks noGrp="1"/>
          </p:cNvSpPr>
          <p:nvPr>
            <p:ph idx="1"/>
          </p:nvPr>
        </p:nvSpPr>
        <p:spPr/>
        <p:txBody>
          <a:bodyPr/>
          <a:lstStyle/>
          <a:p>
            <a:pPr algn="just"/>
            <a:r>
              <a:rPr lang="en-US" dirty="0"/>
              <a:t>Data on the extent of the problem in institutions such as hospitals, nursing homes, and other long-term care facilities are scarce. </a:t>
            </a:r>
          </a:p>
          <a:p>
            <a:pPr algn="just"/>
            <a:endParaRPr lang="en-US" dirty="0"/>
          </a:p>
          <a:p>
            <a:pPr algn="just"/>
            <a:r>
              <a:rPr lang="en-US" dirty="0"/>
              <a:t>However, systematic reviews and meta-analyses of recent studies on elder abuse in both institutional and community settings based on self-report by older adults suggests that the rates of abuse are much higher in institutions than in community settings.</a:t>
            </a:r>
          </a:p>
        </p:txBody>
      </p:sp>
    </p:spTree>
    <p:extLst>
      <p:ext uri="{BB962C8B-B14F-4D97-AF65-F5344CB8AC3E}">
        <p14:creationId xmlns:p14="http://schemas.microsoft.com/office/powerpoint/2010/main" val="310095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idx="1"/>
          </p:nvPr>
        </p:nvSpPr>
        <p:spPr/>
        <p:txBody>
          <a:bodyPr>
            <a:normAutofit/>
          </a:bodyPr>
          <a:lstStyle/>
          <a:p>
            <a:pPr algn="just"/>
            <a:r>
              <a:rPr lang="en-US" dirty="0"/>
              <a:t>Estimates of elder abuse and its subtypes in the institutions were calculated from all studies that collected data from staff as well as older adults and their proxies.  </a:t>
            </a:r>
          </a:p>
          <a:p>
            <a:pPr algn="just"/>
            <a:endParaRPr lang="en-US" dirty="0"/>
          </a:p>
          <a:p>
            <a:pPr algn="just"/>
            <a:r>
              <a:rPr lang="en-US" dirty="0"/>
              <a:t>A total of 9 studies in 6 countries based on staff self-reports on perpetrating abuse were analyzed together. </a:t>
            </a:r>
          </a:p>
          <a:p>
            <a:pPr algn="just"/>
            <a:endParaRPr lang="en-US" dirty="0"/>
          </a:p>
        </p:txBody>
      </p:sp>
    </p:spTree>
    <p:extLst>
      <p:ext uri="{BB962C8B-B14F-4D97-AF65-F5344CB8AC3E}">
        <p14:creationId xmlns:p14="http://schemas.microsoft.com/office/powerpoint/2010/main" val="326352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idx="1"/>
          </p:nvPr>
        </p:nvSpPr>
        <p:spPr/>
        <p:txBody>
          <a:bodyPr/>
          <a:lstStyle/>
          <a:p>
            <a:pPr algn="just"/>
            <a:r>
              <a:rPr lang="en-US" dirty="0"/>
              <a:t>The finding indicates that 64.2% of staff perpetrated some form of abuse in the past year. </a:t>
            </a:r>
          </a:p>
          <a:p>
            <a:pPr algn="just"/>
            <a:endParaRPr lang="en-US" dirty="0"/>
          </a:p>
          <a:p>
            <a:pPr algn="just"/>
            <a:r>
              <a:rPr lang="en-US" dirty="0"/>
              <a:t>The self-reported estimates of elder abuse subtypes by staff and older residents suggest similarities in the magnitudes of the problem.</a:t>
            </a:r>
          </a:p>
          <a:p>
            <a:pPr algn="just"/>
            <a:endParaRPr lang="en-US" dirty="0"/>
          </a:p>
        </p:txBody>
      </p:sp>
    </p:spTree>
    <p:extLst>
      <p:ext uri="{BB962C8B-B14F-4D97-AF65-F5344CB8AC3E}">
        <p14:creationId xmlns:p14="http://schemas.microsoft.com/office/powerpoint/2010/main" val="264415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3985909"/>
              </p:ext>
            </p:extLst>
          </p:nvPr>
        </p:nvGraphicFramePr>
        <p:xfrm>
          <a:off x="756356" y="1251885"/>
          <a:ext cx="11029245" cy="4768382"/>
        </p:xfrm>
        <a:graphic>
          <a:graphicData uri="http://schemas.openxmlformats.org/drawingml/2006/table">
            <a:tbl>
              <a:tblPr/>
              <a:tblGrid>
                <a:gridCol w="4131646">
                  <a:extLst>
                    <a:ext uri="{9D8B030D-6E8A-4147-A177-3AD203B41FA5}">
                      <a16:colId xmlns:a16="http://schemas.microsoft.com/office/drawing/2014/main" val="20000"/>
                    </a:ext>
                  </a:extLst>
                </a:gridCol>
                <a:gridCol w="1970742">
                  <a:extLst>
                    <a:ext uri="{9D8B030D-6E8A-4147-A177-3AD203B41FA5}">
                      <a16:colId xmlns:a16="http://schemas.microsoft.com/office/drawing/2014/main" val="20001"/>
                    </a:ext>
                  </a:extLst>
                </a:gridCol>
                <a:gridCol w="2472072">
                  <a:extLst>
                    <a:ext uri="{9D8B030D-6E8A-4147-A177-3AD203B41FA5}">
                      <a16:colId xmlns:a16="http://schemas.microsoft.com/office/drawing/2014/main" val="20002"/>
                    </a:ext>
                  </a:extLst>
                </a:gridCol>
                <a:gridCol w="2454785">
                  <a:extLst>
                    <a:ext uri="{9D8B030D-6E8A-4147-A177-3AD203B41FA5}">
                      <a16:colId xmlns:a16="http://schemas.microsoft.com/office/drawing/2014/main" val="20003"/>
                    </a:ext>
                  </a:extLst>
                </a:gridCol>
              </a:tblGrid>
              <a:tr h="1183061">
                <a:tc>
                  <a:txBody>
                    <a:bodyPr/>
                    <a:lstStyle/>
                    <a:p>
                      <a:r>
                        <a:rPr lang="en-US" sz="2000" dirty="0">
                          <a:effectLst/>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Elder abuse in community settings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r>
                        <a:rPr lang="en-US" sz="2000" dirty="0">
                          <a:effectLst/>
                        </a:rPr>
                        <a:t>Elder abuse in institutional settings (2)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US"/>
                    </a:p>
                  </a:txBody>
                  <a:tcPr/>
                </a:tc>
                <a:extLst>
                  <a:ext uri="{0D108BD9-81ED-4DB2-BD59-A6C34878D82A}">
                    <a16:rowId xmlns:a16="http://schemas.microsoft.com/office/drawing/2014/main" val="10000"/>
                  </a:ext>
                </a:extLst>
              </a:tr>
              <a:tr h="1183061">
                <a:tc>
                  <a:txBody>
                    <a:bodyPr/>
                    <a:lstStyle/>
                    <a:p>
                      <a:r>
                        <a:rPr lang="en-US" sz="2000" dirty="0">
                          <a:effectLst/>
                        </a:rPr>
                        <a:t>Type of abuse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Reported by older adults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dirty="0">
                          <a:effectLst/>
                        </a:rPr>
                        <a:t>Reported by older adults and their proxies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Reported by staff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591530">
                <a:tc>
                  <a:txBody>
                    <a:bodyPr/>
                    <a:lstStyle/>
                    <a:p>
                      <a:r>
                        <a:rPr lang="en-US" sz="2000" b="1">
                          <a:effectLst/>
                        </a:rPr>
                        <a:t>Overall Prevalence</a:t>
                      </a:r>
                      <a:endParaRPr lang="en-US" sz="200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effectLst/>
                        </a:rPr>
                        <a:t>15.7%</a:t>
                      </a:r>
                      <a:endParaRPr lang="en-US" sz="2000"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b="1" dirty="0">
                          <a:effectLst/>
                        </a:rPr>
                        <a:t>Not enough data</a:t>
                      </a:r>
                      <a:endParaRPr lang="en-US" sz="2000"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b="1" dirty="0">
                          <a:effectLst/>
                        </a:rPr>
                        <a:t>64.2% or 2 in 3 staff </a:t>
                      </a:r>
                      <a:endParaRPr lang="en-US" sz="2000"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298333">
                <a:tc>
                  <a:txBody>
                    <a:bodyPr/>
                    <a:lstStyle/>
                    <a:p>
                      <a:r>
                        <a:rPr lang="en-US" sz="2000">
                          <a:effectLst/>
                        </a:rPr>
                        <a:t>Psychological abuse: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11.6%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dirty="0">
                          <a:effectLst/>
                        </a:rPr>
                        <a:t>33.4%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32.5%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298333">
                <a:tc>
                  <a:txBody>
                    <a:bodyPr/>
                    <a:lstStyle/>
                    <a:p>
                      <a:r>
                        <a:rPr lang="en-US" sz="2000">
                          <a:effectLst/>
                        </a:rPr>
                        <a:t>Physical abuse: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2.6%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dirty="0">
                          <a:effectLst/>
                        </a:rPr>
                        <a:t>14.1%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9.3%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591530">
                <a:tc>
                  <a:txBody>
                    <a:bodyPr/>
                    <a:lstStyle/>
                    <a:p>
                      <a:r>
                        <a:rPr lang="en-US" sz="2000">
                          <a:effectLst/>
                        </a:rPr>
                        <a:t>Financial abuse: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6.8%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dirty="0">
                          <a:effectLst/>
                        </a:rPr>
                        <a:t>13.8%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Not enough data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98333">
                <a:tc>
                  <a:txBody>
                    <a:bodyPr/>
                    <a:lstStyle/>
                    <a:p>
                      <a:r>
                        <a:rPr lang="en-US" sz="2000">
                          <a:effectLst/>
                        </a:rPr>
                        <a:t>Neglect: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4.2%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a:effectLst/>
                        </a:rPr>
                        <a:t>11.6%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12.0%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298333">
                <a:tc>
                  <a:txBody>
                    <a:bodyPr/>
                    <a:lstStyle/>
                    <a:p>
                      <a:r>
                        <a:rPr lang="en-US" sz="2000">
                          <a:effectLst/>
                        </a:rPr>
                        <a:t>Sexual abuse: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effectLst/>
                        </a:rPr>
                        <a:t>0.9%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000">
                          <a:effectLst/>
                        </a:rPr>
                        <a:t>1.9%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2000" dirty="0">
                          <a:effectLst/>
                        </a:rPr>
                        <a:t>0.7%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46756" y="328347"/>
            <a:ext cx="1005467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mj-lt"/>
              </a:rPr>
              <a:t>Systematic reviews and meta-analyses</a:t>
            </a:r>
            <a:br>
              <a:rPr kumimoji="0" lang="en-US" altLang="en-US" sz="3600" b="0" i="0" u="none" strike="noStrike" cap="none" normalizeH="0" baseline="0" dirty="0">
                <a:ln>
                  <a:noFill/>
                </a:ln>
                <a:solidFill>
                  <a:schemeClr val="tx1"/>
                </a:solidFill>
                <a:effectLst/>
                <a:latin typeface="+mj-lt"/>
              </a:rPr>
            </a:br>
            <a:endParaRPr kumimoji="0" lang="en-US" altLang="en-US" sz="36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68505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378" y="583847"/>
            <a:ext cx="10515600" cy="4351338"/>
          </a:xfrm>
        </p:spPr>
        <p:txBody>
          <a:bodyPr>
            <a:noAutofit/>
          </a:bodyPr>
          <a:lstStyle/>
          <a:p>
            <a:pPr algn="just"/>
            <a:r>
              <a:rPr lang="en-US" dirty="0"/>
              <a:t>Abusive acts in institutions may include</a:t>
            </a:r>
          </a:p>
          <a:p>
            <a:pPr marL="0" indent="0" algn="just">
              <a:buNone/>
            </a:pPr>
            <a:r>
              <a:rPr lang="en-US" dirty="0"/>
              <a:t> </a:t>
            </a:r>
          </a:p>
          <a:p>
            <a:pPr lvl="2" algn="just">
              <a:lnSpc>
                <a:spcPct val="160000"/>
              </a:lnSpc>
              <a:buFont typeface="Wingdings" panose="05000000000000000000" pitchFamily="2" charset="2"/>
              <a:buChar char="Ø"/>
            </a:pPr>
            <a:r>
              <a:rPr lang="en-US" sz="2800" dirty="0"/>
              <a:t>physically restraining patients, </a:t>
            </a:r>
          </a:p>
          <a:p>
            <a:pPr lvl="2" algn="just">
              <a:lnSpc>
                <a:spcPct val="160000"/>
              </a:lnSpc>
              <a:buFont typeface="Wingdings" panose="05000000000000000000" pitchFamily="2" charset="2"/>
              <a:buChar char="Ø"/>
            </a:pPr>
            <a:r>
              <a:rPr lang="en-US" sz="2800" dirty="0"/>
              <a:t>depriving them of dignity (for instance, by leaving them in soiled clothes) and choice over daily affairs; </a:t>
            </a:r>
          </a:p>
          <a:p>
            <a:pPr lvl="2" algn="just">
              <a:lnSpc>
                <a:spcPct val="160000"/>
              </a:lnSpc>
              <a:buFont typeface="Wingdings" panose="05000000000000000000" pitchFamily="2" charset="2"/>
              <a:buChar char="Ø"/>
            </a:pPr>
            <a:r>
              <a:rPr lang="en-US" sz="2800" dirty="0"/>
              <a:t>intentionally providing insufficient care (such as allowing them to develop pressure sores); </a:t>
            </a:r>
          </a:p>
        </p:txBody>
      </p:sp>
    </p:spTree>
    <p:extLst>
      <p:ext uri="{BB962C8B-B14F-4D97-AF65-F5344CB8AC3E}">
        <p14:creationId xmlns:p14="http://schemas.microsoft.com/office/powerpoint/2010/main" val="1745208518"/>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docProps/app.xml><?xml version="1.0" encoding="utf-8"?>
<Properties xmlns="http://schemas.openxmlformats.org/officeDocument/2006/extended-properties" xmlns:vt="http://schemas.openxmlformats.org/officeDocument/2006/docPropsVTypes">
  <Template>Theme1</Template>
  <TotalTime>20</TotalTime>
  <Words>733</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Wingdings</vt:lpstr>
      <vt:lpstr>Theme1</vt:lpstr>
      <vt:lpstr>CECG109 - Elderly at Risk of Abuse and Neglect </vt:lpstr>
      <vt:lpstr>Elder Abuse</vt:lpstr>
      <vt:lpstr>Scope of the problem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Response </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CECG109 - Elderly at Risk of Abuse and Neglect</dc:title>
  <dc:creator>Win 8</dc:creator>
  <cp:lastModifiedBy>Sandaney Perera</cp:lastModifiedBy>
  <cp:revision>6</cp:revision>
  <dcterms:created xsi:type="dcterms:W3CDTF">2021-05-19T05:38:39Z</dcterms:created>
  <dcterms:modified xsi:type="dcterms:W3CDTF">2021-06-11T05:29:38Z</dcterms:modified>
</cp:coreProperties>
</file>