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72" r:id="rId15"/>
    <p:sldId id="273" r:id="rId16"/>
    <p:sldId id="274" r:id="rId17"/>
    <p:sldId id="275" r:id="rId18"/>
    <p:sldId id="268" r:id="rId19"/>
    <p:sldId id="289" r:id="rId20"/>
    <p:sldId id="290"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31036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93883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67909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3863346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F7E984FE-89A0-49D0-A9F4-61EAC28D1EC0}" type="datetime1">
              <a:rPr lang="en-AU"/>
              <a:pPr>
                <a:defRPr/>
              </a:pPr>
              <a:t>16/03/2022</a:t>
            </a:fld>
            <a:endParaRPr lang="en-US"/>
          </a:p>
        </p:txBody>
      </p:sp>
      <p:sp>
        <p:nvSpPr>
          <p:cNvPr id="7" name="Rectangle 5"/>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7E52A95-AC05-4C90-B8A5-7210C928684C}" type="slidenum">
              <a:rPr lang="en-US"/>
              <a:pPr>
                <a:defRPr/>
              </a:pPr>
              <a:t>‹#›</a:t>
            </a:fld>
            <a:endParaRPr lang="en-US"/>
          </a:p>
        </p:txBody>
      </p:sp>
    </p:spTree>
    <p:extLst>
      <p:ext uri="{BB962C8B-B14F-4D97-AF65-F5344CB8AC3E}">
        <p14:creationId xmlns:p14="http://schemas.microsoft.com/office/powerpoint/2010/main" val="34075214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E10DD50C-57CD-4FAD-AF0F-3784143AE1CB}" type="datetime1">
              <a:rPr lang="en-AU"/>
              <a:pPr>
                <a:defRPr/>
              </a:pPr>
              <a:t>16/03/2022</a:t>
            </a:fld>
            <a:endParaRPr lang="en-US"/>
          </a:p>
        </p:txBody>
      </p:sp>
      <p:sp>
        <p:nvSpPr>
          <p:cNvPr id="6" name="Footer Placeholder 5"/>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78E58F5D-9B89-4E0C-A087-9512411382C3}" type="slidenum">
              <a:rPr lang="en-US"/>
              <a:pPr>
                <a:defRPr/>
              </a:pPr>
              <a:t>‹#›</a:t>
            </a:fld>
            <a:endParaRPr lang="en-US"/>
          </a:p>
        </p:txBody>
      </p:sp>
    </p:spTree>
    <p:extLst>
      <p:ext uri="{BB962C8B-B14F-4D97-AF65-F5344CB8AC3E}">
        <p14:creationId xmlns:p14="http://schemas.microsoft.com/office/powerpoint/2010/main" val="3238273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577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1283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84908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385667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370968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08983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78964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69816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11770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ams.act.gov.au/__data/assets/image/0019/16561/mrfdropoffarea.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hyperlink" Target="http://images.google.com/imgres?imgurl=http://img.alibaba.com/photo/101151167/28_Gallon_106_Liter_Yellow_Reusable_Chemotherapy_Medical_Waste_Container.jpg&amp;imgrefurl=http://www.alibaba.com/product-tp/101151167/28_Gallon_106_Liter_Yellow_Reusable.html&amp;usg=__QKWDw6TjxlBr-im_i29s1nGD3-I=&amp;h=448&amp;w=298&amp;sz=28&amp;hl=en&amp;start=2&amp;tbnid=pHPsb6rw9FIXvM:&amp;tbnh=127&amp;tbnw=84&amp;prev=/images?q%3Dmedical%2Bwaste%2Bcontainers%26gbv%3D2%26hl%3Den"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images.google.com/imgres?imgurl=http://lh5.ggpht.com/_0K9Fo2_ClnE/RqJugU1BC6I/AAAAAAAAAd4/5PSuFCO20NM/DSCF1210.JPG&amp;imgrefurl=http://picasaweb.google.com/lh/photo/ePsglDIHw4JS4eVbEbeVaQ&amp;usg=__XZ70vIxS2s6TE9f04gm82DSd9Cc=&amp;h=1600&amp;w=1200&amp;sz=10&amp;hl=en&amp;start=36&amp;tbnid=0zYnltoisxechM:&amp;tbnh=150&amp;tbnw=113&amp;prev=/images?q%3Dmedical%2Bwaste%2Bcontainers%26start%3D18%26gbv%3D2%26ndsp%3D18%26hl%3Den%26sa%3D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au/imgres?imgurl=http://www.sharpscontainers.com.au/images/containers/accessories/entire_range.jpg&amp;imgrefurl=http://www.sharpscontainers.com.au/about_us.htm&amp;h=333&amp;w=400&amp;sz=41&amp;hl=en&amp;start=8&amp;tbnid=okGXW_5dKWnjLM:&amp;tbnh=103&amp;tbnw=124&amp;prev=/images?q%3Dpurple%2Bsharps%2Bcontainer%26gbv%3D2%26hl%3Den%26sa%3DG"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8" y="2341312"/>
            <a:ext cx="10515600" cy="1325563"/>
          </a:xfrm>
        </p:spPr>
        <p:txBody>
          <a:bodyPr/>
          <a:lstStyle/>
          <a:p>
            <a:r>
              <a:rPr lang="en-US" dirty="0"/>
              <a:t>Segregation and Disposal of All Hospital Waste </a:t>
            </a:r>
          </a:p>
        </p:txBody>
      </p:sp>
    </p:spTree>
    <p:extLst>
      <p:ext uri="{BB962C8B-B14F-4D97-AF65-F5344CB8AC3E}">
        <p14:creationId xmlns:p14="http://schemas.microsoft.com/office/powerpoint/2010/main" val="25934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96384" y="286280"/>
            <a:ext cx="8229600" cy="1371600"/>
          </a:xfrm>
        </p:spPr>
        <p:txBody>
          <a:bodyPr/>
          <a:lstStyle/>
          <a:p>
            <a:r>
              <a:rPr lang="en-US" altLang="en-US" sz="4000" b="1" dirty="0"/>
              <a:t>Sharps</a:t>
            </a:r>
            <a:br>
              <a:rPr lang="en-US" altLang="en-US" sz="4000" b="1" dirty="0"/>
            </a:br>
            <a:endParaRPr lang="en-US" altLang="en-US" sz="4000" b="1" dirty="0"/>
          </a:p>
        </p:txBody>
      </p:sp>
      <p:sp>
        <p:nvSpPr>
          <p:cNvPr id="35843" name="Rectangle 3"/>
          <p:cNvSpPr>
            <a:spLocks noGrp="1" noChangeArrowheads="1"/>
          </p:cNvSpPr>
          <p:nvPr>
            <p:ph type="body" sz="half" idx="1"/>
          </p:nvPr>
        </p:nvSpPr>
        <p:spPr>
          <a:xfrm>
            <a:off x="1027467" y="1270351"/>
            <a:ext cx="6310311" cy="5299781"/>
          </a:xfrm>
        </p:spPr>
        <p:txBody>
          <a:bodyPr/>
          <a:lstStyle/>
          <a:p>
            <a:pPr algn="just"/>
            <a:r>
              <a:rPr lang="en-US" altLang="en-US" dirty="0"/>
              <a:t>Placed in hard walled sharps container (purple) or yellow sharps container with cytotoxic label attached. </a:t>
            </a:r>
          </a:p>
          <a:p>
            <a:pPr algn="just"/>
            <a:r>
              <a:rPr lang="en-US" altLang="en-US" dirty="0"/>
              <a:t>Containers taped down and placed in purple cytotoxic waste bag, taped closed, identified with cytotoxic waste label and collected by environmental services staff.</a:t>
            </a:r>
          </a:p>
          <a:p>
            <a:pPr algn="just"/>
            <a:endParaRPr lang="en-US" altLang="en-US" dirty="0"/>
          </a:p>
        </p:txBody>
      </p:sp>
      <p:pic>
        <p:nvPicPr>
          <p:cNvPr id="35844" name="Picture 14" descr="MCj033921600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7764815" y="1175987"/>
            <a:ext cx="3779836" cy="3779836"/>
          </a:xfrm>
          <a:noFill/>
        </p:spPr>
      </p:pic>
      <p:sp>
        <p:nvSpPr>
          <p:cNvPr id="3584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7F4A98-9B38-4DF5-B8C0-C21280707AF0}" type="slidenum">
              <a:rPr lang="en-US" altLang="en-US" sz="1200">
                <a:solidFill>
                  <a:srgbClr val="898989"/>
                </a:solidFill>
                <a:latin typeface="Tahoma" panose="020B0604030504040204" pitchFamily="34" charset="0"/>
              </a:rPr>
              <a:pPr>
                <a:lnSpc>
                  <a:spcPct val="100000"/>
                </a:lnSpc>
                <a:spcBef>
                  <a:spcPct val="0"/>
                </a:spcBef>
                <a:buFontTx/>
                <a:buNone/>
              </a:pPr>
              <a:t>10</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6220413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09800" y="176214"/>
            <a:ext cx="7772400" cy="1597025"/>
          </a:xfrm>
        </p:spPr>
        <p:txBody>
          <a:bodyPr/>
          <a:lstStyle/>
          <a:p>
            <a:r>
              <a:rPr lang="en-US" altLang="en-US" b="1"/>
              <a:t>Linen</a:t>
            </a:r>
          </a:p>
        </p:txBody>
      </p:sp>
      <p:sp>
        <p:nvSpPr>
          <p:cNvPr id="26627" name="Rectangle 3"/>
          <p:cNvSpPr>
            <a:spLocks noGrp="1" noChangeArrowheads="1"/>
          </p:cNvSpPr>
          <p:nvPr>
            <p:ph idx="1"/>
          </p:nvPr>
        </p:nvSpPr>
        <p:spPr>
          <a:xfrm>
            <a:off x="1612988" y="1290990"/>
            <a:ext cx="8966023" cy="4782431"/>
          </a:xfrm>
        </p:spPr>
        <p:txBody>
          <a:bodyPr rtlCol="0">
            <a:normAutofit/>
          </a:bodyPr>
          <a:lstStyle/>
          <a:p>
            <a:pPr>
              <a:defRPr/>
            </a:pPr>
            <a:endParaRPr lang="en-US" altLang="en-US" sz="2400" dirty="0"/>
          </a:p>
          <a:p>
            <a:pPr algn="just">
              <a:lnSpc>
                <a:spcPct val="110000"/>
              </a:lnSpc>
              <a:defRPr/>
            </a:pPr>
            <a:r>
              <a:rPr lang="en-US" altLang="en-US" dirty="0"/>
              <a:t>Non contaminated linen is treated as normal linen.</a:t>
            </a:r>
          </a:p>
          <a:p>
            <a:pPr marL="0" indent="0" algn="just">
              <a:lnSpc>
                <a:spcPct val="110000"/>
              </a:lnSpc>
              <a:buNone/>
              <a:defRPr/>
            </a:pPr>
            <a:endParaRPr lang="en-US" altLang="en-US" dirty="0"/>
          </a:p>
          <a:p>
            <a:pPr algn="just">
              <a:lnSpc>
                <a:spcPct val="110000"/>
              </a:lnSpc>
              <a:defRPr/>
            </a:pPr>
            <a:r>
              <a:rPr lang="en-US" altLang="en-US" dirty="0"/>
              <a:t>Contaminated linen is double bagged into alginate bag and then into yellow linen bag, not placed with general linen, stored separately for collection and staff advised that it is contaminated cytotoxic linen.</a:t>
            </a:r>
          </a:p>
          <a:p>
            <a:pPr>
              <a:lnSpc>
                <a:spcPct val="110000"/>
              </a:lnSpc>
              <a:defRPr/>
            </a:pPr>
            <a:endParaRPr lang="en-US" altLang="en-US" sz="3200" dirty="0"/>
          </a:p>
        </p:txBody>
      </p:sp>
      <p:sp>
        <p:nvSpPr>
          <p:cNvPr id="36868" name="Slide Number Placeholder 5"/>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A024F6C-6029-41FE-9341-5F8277C8D217}" type="slidenum">
              <a:rPr lang="en-US" altLang="en-US" sz="1200">
                <a:solidFill>
                  <a:srgbClr val="898989"/>
                </a:solidFill>
                <a:latin typeface="Tahoma" panose="020B0604030504040204" pitchFamily="34" charset="0"/>
              </a:rPr>
              <a:pPr>
                <a:lnSpc>
                  <a:spcPct val="100000"/>
                </a:lnSpc>
                <a:spcBef>
                  <a:spcPct val="0"/>
                </a:spcBef>
                <a:buFontTx/>
                <a:buNone/>
              </a:pPr>
              <a:t>11</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18141617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2153003" y="1391180"/>
            <a:ext cx="7773988" cy="3424237"/>
          </a:xfrm>
        </p:spPr>
        <p:txBody>
          <a:bodyPr/>
          <a:lstStyle/>
          <a:p>
            <a:pPr algn="just"/>
            <a:r>
              <a:rPr lang="en-US" altLang="en-US" dirty="0"/>
              <a:t>Leakage from cytotoxic waste is identified and cleaned up using the correct protocol immediately. </a:t>
            </a:r>
          </a:p>
          <a:p>
            <a:pPr algn="just"/>
            <a:endParaRPr lang="en-US" altLang="en-US" dirty="0"/>
          </a:p>
          <a:p>
            <a:pPr algn="just"/>
            <a:r>
              <a:rPr lang="en-US" altLang="en-US" dirty="0"/>
              <a:t>A spillage kit must be on the ward before administration of chemotherapy.</a:t>
            </a:r>
          </a:p>
        </p:txBody>
      </p:sp>
      <p:sp>
        <p:nvSpPr>
          <p:cNvPr id="37891" name="Slide Number Placeholder 5"/>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9B403EA-D611-402B-9E53-EC435ACD5DCC}" type="slidenum">
              <a:rPr lang="en-US" altLang="en-US" sz="1200">
                <a:solidFill>
                  <a:srgbClr val="898989"/>
                </a:solidFill>
                <a:latin typeface="Tahoma" panose="020B0604030504040204" pitchFamily="34" charset="0"/>
              </a:rPr>
              <a:pPr>
                <a:lnSpc>
                  <a:spcPct val="100000"/>
                </a:lnSpc>
                <a:spcBef>
                  <a:spcPct val="0"/>
                </a:spcBef>
                <a:buFontTx/>
                <a:buNone/>
              </a:pPr>
              <a:t>12</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2678285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6752" y="176740"/>
            <a:ext cx="8229600" cy="2184400"/>
          </a:xfrm>
        </p:spPr>
        <p:txBody>
          <a:bodyPr>
            <a:normAutofit fontScale="90000"/>
          </a:bodyPr>
          <a:lstStyle/>
          <a:p>
            <a:r>
              <a:rPr lang="en-US" altLang="en-US" sz="4000" b="1" dirty="0"/>
              <a:t>If you are contaminated with cytotoxic waste / chemical / drug</a:t>
            </a:r>
            <a:br>
              <a:rPr lang="en-US" altLang="en-US" sz="4000" dirty="0"/>
            </a:br>
            <a:endParaRPr lang="en-US" altLang="en-US" sz="4000" dirty="0"/>
          </a:p>
        </p:txBody>
      </p:sp>
      <p:sp>
        <p:nvSpPr>
          <p:cNvPr id="38915" name="Rectangle 3"/>
          <p:cNvSpPr>
            <a:spLocks noGrp="1" noChangeArrowheads="1"/>
          </p:cNvSpPr>
          <p:nvPr>
            <p:ph type="body" sz="half" idx="1"/>
          </p:nvPr>
        </p:nvSpPr>
        <p:spPr>
          <a:xfrm>
            <a:off x="773290" y="2102556"/>
            <a:ext cx="6130925" cy="3243263"/>
          </a:xfrm>
        </p:spPr>
        <p:txBody>
          <a:bodyPr/>
          <a:lstStyle/>
          <a:p>
            <a:r>
              <a:rPr lang="en-US" altLang="en-US" dirty="0"/>
              <a:t>Follow the correct hospital policy and procedure</a:t>
            </a:r>
          </a:p>
          <a:p>
            <a:r>
              <a:rPr lang="en-US" altLang="en-US" dirty="0"/>
              <a:t>Wash / shower immediately</a:t>
            </a:r>
          </a:p>
          <a:p>
            <a:r>
              <a:rPr lang="en-US" altLang="en-US" dirty="0"/>
              <a:t>Contact supervisor</a:t>
            </a:r>
          </a:p>
          <a:p>
            <a:r>
              <a:rPr lang="en-US" altLang="en-US" dirty="0"/>
              <a:t>Change contaminated clothing</a:t>
            </a:r>
          </a:p>
          <a:p>
            <a:r>
              <a:rPr lang="en-US" altLang="en-US" dirty="0"/>
              <a:t>Complete incident form</a:t>
            </a:r>
          </a:p>
          <a:p>
            <a:endParaRPr lang="en-US" altLang="en-US" dirty="0"/>
          </a:p>
        </p:txBody>
      </p:sp>
      <p:pic>
        <p:nvPicPr>
          <p:cNvPr id="38916" name="Picture 4" descr="MCj033030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8287103" y="798247"/>
            <a:ext cx="2200275" cy="5254665"/>
          </a:xfrm>
          <a:noFill/>
        </p:spPr>
      </p:pic>
      <p:sp>
        <p:nvSpPr>
          <p:cNvPr id="3891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B6FCB79-ECD8-4617-86F6-D8CED57FB0E0}" type="slidenum">
              <a:rPr lang="en-US" altLang="en-US" sz="1200">
                <a:solidFill>
                  <a:srgbClr val="898989"/>
                </a:solidFill>
                <a:latin typeface="Tahoma" panose="020B0604030504040204" pitchFamily="34" charset="0"/>
              </a:rPr>
              <a:pPr>
                <a:lnSpc>
                  <a:spcPct val="100000"/>
                </a:lnSpc>
                <a:spcBef>
                  <a:spcPct val="0"/>
                </a:spcBef>
                <a:buFontTx/>
                <a:buNone/>
              </a:pPr>
              <a:t>13</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8613215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75356" y="0"/>
            <a:ext cx="10515600" cy="1325563"/>
          </a:xfrm>
        </p:spPr>
        <p:txBody>
          <a:bodyPr/>
          <a:lstStyle/>
          <a:p>
            <a:r>
              <a:rPr lang="en-US" altLang="en-US" b="1" dirty="0"/>
              <a:t>Clinical and Related Wastes</a:t>
            </a:r>
          </a:p>
        </p:txBody>
      </p:sp>
      <p:sp>
        <p:nvSpPr>
          <p:cNvPr id="14339" name="Rectangle 3"/>
          <p:cNvSpPr>
            <a:spLocks noGrp="1" noRot="1" noChangeArrowheads="1"/>
          </p:cNvSpPr>
          <p:nvPr>
            <p:ph idx="1"/>
          </p:nvPr>
        </p:nvSpPr>
        <p:spPr>
          <a:xfrm>
            <a:off x="375356" y="974549"/>
            <a:ext cx="5641622" cy="5267325"/>
          </a:xfrm>
        </p:spPr>
        <p:txBody>
          <a:bodyPr>
            <a:normAutofit lnSpcReduction="10000"/>
          </a:bodyPr>
          <a:lstStyle/>
          <a:p>
            <a:endParaRPr lang="en-US" altLang="en-US" sz="2400" dirty="0"/>
          </a:p>
          <a:p>
            <a:pPr algn="just"/>
            <a:r>
              <a:rPr lang="en-US" altLang="en-US" sz="2600" dirty="0"/>
              <a:t>Management must conform to relevant State/Territory regulations.</a:t>
            </a:r>
          </a:p>
          <a:p>
            <a:pPr algn="just"/>
            <a:endParaRPr lang="en-US" altLang="en-US" sz="2600" dirty="0"/>
          </a:p>
          <a:p>
            <a:pPr algn="just"/>
            <a:r>
              <a:rPr lang="en-US" altLang="en-US" sz="2600" dirty="0"/>
              <a:t>Waste should be segregated at the point of generation, using appropriately </a:t>
            </a:r>
            <a:r>
              <a:rPr lang="en-US" altLang="en-US" sz="2600" dirty="0" err="1"/>
              <a:t>colour</a:t>
            </a:r>
            <a:r>
              <a:rPr lang="en-US" altLang="en-US" sz="2600" dirty="0"/>
              <a:t>-coded and labeled containers. </a:t>
            </a:r>
          </a:p>
          <a:p>
            <a:pPr algn="just"/>
            <a:endParaRPr lang="en-US" altLang="en-US" sz="2600" dirty="0"/>
          </a:p>
          <a:p>
            <a:pPr algn="just"/>
            <a:r>
              <a:rPr lang="en-US" altLang="en-US" sz="2600" dirty="0"/>
              <a:t>HCW’s must wear gloves and protective clothing when handling clinical and related waste bags and containers.</a:t>
            </a:r>
          </a:p>
        </p:txBody>
      </p:sp>
      <p:pic>
        <p:nvPicPr>
          <p:cNvPr id="14340"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795" y="974549"/>
            <a:ext cx="3967161" cy="256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http://www.legaljuice.com/syringes%20used%20pile%20lots%20medical%20was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795" y="3962399"/>
            <a:ext cx="3967161" cy="229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61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Rot="1" noChangeArrowheads="1"/>
          </p:cNvSpPr>
          <p:nvPr>
            <p:ph idx="1"/>
          </p:nvPr>
        </p:nvSpPr>
        <p:spPr>
          <a:xfrm>
            <a:off x="1080558" y="259645"/>
            <a:ext cx="10592153" cy="5489575"/>
          </a:xfrm>
        </p:spPr>
        <p:txBody>
          <a:bodyPr>
            <a:normAutofit lnSpcReduction="10000"/>
          </a:bodyPr>
          <a:lstStyle/>
          <a:p>
            <a:pPr>
              <a:buFont typeface="Arial" panose="020B0604020202020204" pitchFamily="34" charset="0"/>
              <a:buNone/>
            </a:pPr>
            <a:r>
              <a:rPr lang="en-US" altLang="en-US" b="1" dirty="0"/>
              <a:t>Clinical waste includes : </a:t>
            </a:r>
            <a:endParaRPr lang="en-US" altLang="en-US" dirty="0"/>
          </a:p>
          <a:p>
            <a:r>
              <a:rPr lang="en-US" altLang="en-US" dirty="0"/>
              <a:t>Discarded sharps </a:t>
            </a:r>
          </a:p>
          <a:p>
            <a:r>
              <a:rPr lang="en-US" altLang="en-US" dirty="0"/>
              <a:t>Laboratory and associated waste directly associated with specimen processing Human tissues, including material or solutions, blood and animal tissue or carcasses used in research.</a:t>
            </a:r>
          </a:p>
          <a:p>
            <a:endParaRPr lang="en-US" altLang="en-US" dirty="0"/>
          </a:p>
          <a:p>
            <a:pPr>
              <a:buFont typeface="Arial" panose="020B0604020202020204" pitchFamily="34" charset="0"/>
              <a:buNone/>
            </a:pPr>
            <a:r>
              <a:rPr lang="en-US" altLang="en-US" b="1" dirty="0"/>
              <a:t>Related waste includes: </a:t>
            </a:r>
            <a:endParaRPr lang="en-US" altLang="en-US" dirty="0"/>
          </a:p>
          <a:p>
            <a:r>
              <a:rPr lang="en-US" altLang="en-US" dirty="0"/>
              <a:t>Cytotoxic waste </a:t>
            </a:r>
          </a:p>
          <a:p>
            <a:r>
              <a:rPr lang="en-US" altLang="en-US" dirty="0"/>
              <a:t>Pharmaceutical waste </a:t>
            </a:r>
          </a:p>
          <a:p>
            <a:r>
              <a:rPr lang="en-US" altLang="en-US" dirty="0"/>
              <a:t>Chemical waste </a:t>
            </a:r>
          </a:p>
          <a:p>
            <a:r>
              <a:rPr lang="en-US" altLang="en-US" dirty="0"/>
              <a:t>Radioactive waste</a:t>
            </a:r>
          </a:p>
        </p:txBody>
      </p:sp>
    </p:spTree>
    <p:extLst>
      <p:ext uri="{BB962C8B-B14F-4D97-AF65-F5344CB8AC3E}">
        <p14:creationId xmlns:p14="http://schemas.microsoft.com/office/powerpoint/2010/main" val="244365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Rot="1" noChangeArrowheads="1"/>
          </p:cNvSpPr>
          <p:nvPr>
            <p:ph idx="1"/>
          </p:nvPr>
        </p:nvSpPr>
        <p:spPr>
          <a:xfrm>
            <a:off x="1159581" y="587023"/>
            <a:ext cx="9587441" cy="5489575"/>
          </a:xfrm>
        </p:spPr>
        <p:txBody>
          <a:bodyPr/>
          <a:lstStyle/>
          <a:p>
            <a:pPr algn="just"/>
            <a:r>
              <a:rPr lang="en-US" altLang="en-US" dirty="0"/>
              <a:t>Clinical waste must be placed in yellow containers bearing the international black biohazard symbol and clearly marked as ‘clinical waste’.</a:t>
            </a:r>
          </a:p>
          <a:p>
            <a:pPr marL="0" indent="0" algn="just">
              <a:buNone/>
            </a:pPr>
            <a:r>
              <a:rPr lang="en-US" altLang="en-US" dirty="0"/>
              <a:t> </a:t>
            </a:r>
          </a:p>
          <a:p>
            <a:pPr algn="just"/>
            <a:r>
              <a:rPr lang="en-US" altLang="en-US" dirty="0"/>
              <a:t>Cytotoxic waste must be placed in purple containers and marked as ‘cytotoxic waste’. </a:t>
            </a:r>
          </a:p>
          <a:p>
            <a:pPr marL="0" indent="0" algn="just">
              <a:buNone/>
            </a:pPr>
            <a:endParaRPr lang="en-US" altLang="en-US" dirty="0"/>
          </a:p>
          <a:p>
            <a:pPr algn="just"/>
            <a:r>
              <a:rPr lang="en-US" altLang="en-US" dirty="0"/>
              <a:t>Radioactive waste must be placed in red containers with the black international radiation symbol and marked as ‘radioactive waste’.</a:t>
            </a:r>
          </a:p>
        </p:txBody>
      </p:sp>
    </p:spTree>
    <p:extLst>
      <p:ext uri="{BB962C8B-B14F-4D97-AF65-F5344CB8AC3E}">
        <p14:creationId xmlns:p14="http://schemas.microsoft.com/office/powerpoint/2010/main" val="289430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28_Gallon_106_Liter_Yellow_Reusable_Chemotherapy_Medical_Waste_Contain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33" y="110065"/>
            <a:ext cx="1981200" cy="299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9" descr="DSCF121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900" y="3105264"/>
            <a:ext cx="2078701" cy="276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http://www.gpsupplies.com/images/Products/L_Sharpak-yellow-lar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7377" y="2556932"/>
            <a:ext cx="3443112" cy="386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http://common2.csnimages.com/lf/1/hash/5326/1843681/1/Sharps+Containers,+5+Quarts,+Freestanding+%26+Wall+Mountab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0" y="3381432"/>
            <a:ext cx="2485968" cy="248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http://image.made-in-china.com/2f0j00rBvtUoihvPqE/Sharps-Containers-DE23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1" y="304800"/>
            <a:ext cx="34782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29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6506" y="289631"/>
            <a:ext cx="7772400" cy="1595438"/>
          </a:xfrm>
        </p:spPr>
        <p:txBody>
          <a:bodyPr>
            <a:normAutofit fontScale="90000"/>
          </a:bodyPr>
          <a:lstStyle/>
          <a:p>
            <a:r>
              <a:rPr lang="en-US" altLang="en-US" sz="4000" b="1" dirty="0"/>
              <a:t>Hazard management for cytotoxic drugs and related waste</a:t>
            </a:r>
          </a:p>
        </p:txBody>
      </p:sp>
      <p:sp>
        <p:nvSpPr>
          <p:cNvPr id="30723" name="Rectangle 3"/>
          <p:cNvSpPr>
            <a:spLocks noGrp="1" noChangeArrowheads="1"/>
          </p:cNvSpPr>
          <p:nvPr>
            <p:ph idx="1"/>
          </p:nvPr>
        </p:nvSpPr>
        <p:spPr>
          <a:xfrm>
            <a:off x="931156" y="2032704"/>
            <a:ext cx="9917465" cy="4957763"/>
          </a:xfrm>
        </p:spPr>
        <p:txBody>
          <a:bodyPr rtlCol="0">
            <a:normAutofit/>
          </a:bodyPr>
          <a:lstStyle/>
          <a:p>
            <a:pPr>
              <a:lnSpc>
                <a:spcPct val="80000"/>
              </a:lnSpc>
              <a:defRPr/>
            </a:pPr>
            <a:endParaRPr lang="en-US" altLang="en-US" dirty="0"/>
          </a:p>
          <a:p>
            <a:pPr>
              <a:lnSpc>
                <a:spcPct val="80000"/>
              </a:lnSpc>
              <a:defRPr/>
            </a:pPr>
            <a:r>
              <a:rPr lang="en-US" altLang="en-US" dirty="0"/>
              <a:t>Follow policy and procedure</a:t>
            </a:r>
          </a:p>
          <a:p>
            <a:pPr>
              <a:lnSpc>
                <a:spcPct val="80000"/>
              </a:lnSpc>
              <a:defRPr/>
            </a:pPr>
            <a:r>
              <a:rPr lang="en-US" altLang="en-US" dirty="0"/>
              <a:t>Education and training</a:t>
            </a:r>
          </a:p>
          <a:p>
            <a:pPr>
              <a:lnSpc>
                <a:spcPct val="80000"/>
              </a:lnSpc>
              <a:defRPr/>
            </a:pPr>
            <a:r>
              <a:rPr lang="en-US" altLang="en-US" dirty="0"/>
              <a:t>Correct use of equipment</a:t>
            </a:r>
          </a:p>
          <a:p>
            <a:pPr>
              <a:lnSpc>
                <a:spcPct val="80000"/>
              </a:lnSpc>
              <a:defRPr/>
            </a:pPr>
            <a:r>
              <a:rPr lang="en-US" altLang="en-US" dirty="0"/>
              <a:t>Report and record any exposure – accident investigation</a:t>
            </a:r>
          </a:p>
          <a:p>
            <a:pPr>
              <a:lnSpc>
                <a:spcPct val="80000"/>
              </a:lnSpc>
              <a:defRPr/>
            </a:pPr>
            <a:r>
              <a:rPr lang="en-US" altLang="en-US" dirty="0"/>
              <a:t>Maintain standard precautions</a:t>
            </a:r>
          </a:p>
          <a:p>
            <a:pPr>
              <a:lnSpc>
                <a:spcPct val="80000"/>
              </a:lnSpc>
              <a:defRPr/>
            </a:pPr>
            <a:endParaRPr lang="en-US" altLang="en-US" sz="3600" dirty="0"/>
          </a:p>
        </p:txBody>
      </p:sp>
      <p:sp>
        <p:nvSpPr>
          <p:cNvPr id="39940" name="Slide Number Placeholder 5"/>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92D3129-AD9A-4E84-AEBC-47298436F0D7}" type="slidenum">
              <a:rPr lang="en-US" altLang="en-US" sz="1200">
                <a:solidFill>
                  <a:srgbClr val="898989"/>
                </a:solidFill>
                <a:latin typeface="Tahoma" panose="020B0604030504040204" pitchFamily="34" charset="0"/>
              </a:rPr>
              <a:pPr>
                <a:lnSpc>
                  <a:spcPct val="100000"/>
                </a:lnSpc>
                <a:spcBef>
                  <a:spcPct val="0"/>
                </a:spcBef>
                <a:buFontTx/>
                <a:buNone/>
              </a:pPr>
              <a:t>18</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106411787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Update new technologies or medications</a:t>
            </a:r>
          </a:p>
          <a:p>
            <a:r>
              <a:rPr lang="en-US" dirty="0"/>
              <a:t>Long sleeve gown (impervious), gloves, goggles for IV admin</a:t>
            </a:r>
          </a:p>
          <a:p>
            <a:r>
              <a:rPr lang="en-US" dirty="0"/>
              <a:t>Appropriate administration by a Registered Nurse</a:t>
            </a:r>
          </a:p>
          <a:p>
            <a:r>
              <a:rPr lang="en-US" dirty="0"/>
              <a:t>Extravasation and spill kits plus instructions kept on site</a:t>
            </a:r>
          </a:p>
          <a:p>
            <a:r>
              <a:rPr lang="en-US" dirty="0"/>
              <a:t>Unused drugs to be returned to pharmacy</a:t>
            </a:r>
          </a:p>
          <a:p>
            <a:r>
              <a:rPr lang="en-US" dirty="0"/>
              <a:t>No touch techniques</a:t>
            </a:r>
          </a:p>
          <a:p>
            <a:r>
              <a:rPr lang="en-US" dirty="0"/>
              <a:t>Appropriate use of PPE</a:t>
            </a:r>
          </a:p>
          <a:p>
            <a:endParaRPr lang="en-US" dirty="0"/>
          </a:p>
        </p:txBody>
      </p:sp>
    </p:spTree>
    <p:extLst>
      <p:ext uri="{BB962C8B-B14F-4D97-AF65-F5344CB8AC3E}">
        <p14:creationId xmlns:p14="http://schemas.microsoft.com/office/powerpoint/2010/main" val="85730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158044"/>
            <a:ext cx="10515600" cy="1325563"/>
          </a:xfrm>
        </p:spPr>
        <p:txBody>
          <a:bodyPr/>
          <a:lstStyle/>
          <a:p>
            <a:r>
              <a:rPr lang="en-US" dirty="0"/>
              <a:t>Waste handling and disposal </a:t>
            </a:r>
          </a:p>
        </p:txBody>
      </p:sp>
      <p:sp>
        <p:nvSpPr>
          <p:cNvPr id="3" name="Content Placeholder 2"/>
          <p:cNvSpPr>
            <a:spLocks noGrp="1"/>
          </p:cNvSpPr>
          <p:nvPr>
            <p:ph idx="1"/>
          </p:nvPr>
        </p:nvSpPr>
        <p:spPr>
          <a:xfrm>
            <a:off x="951089" y="854780"/>
            <a:ext cx="10515600" cy="5433131"/>
          </a:xfrm>
        </p:spPr>
        <p:txBody>
          <a:bodyPr>
            <a:normAutofit/>
          </a:bodyPr>
          <a:lstStyle/>
          <a:p>
            <a:pPr marL="0" indent="0" algn="just">
              <a:lnSpc>
                <a:spcPct val="100000"/>
              </a:lnSpc>
              <a:buNone/>
            </a:pPr>
            <a:r>
              <a:rPr lang="en-US" dirty="0"/>
              <a:t>• Manual handling of waste should be avoided </a:t>
            </a:r>
          </a:p>
          <a:p>
            <a:pPr marL="0" indent="0" algn="just">
              <a:lnSpc>
                <a:spcPct val="100000"/>
              </a:lnSpc>
              <a:buNone/>
            </a:pPr>
            <a:r>
              <a:rPr lang="en-US" dirty="0"/>
              <a:t>• Apply standard precautions to protect against exposure to blood and body fluids during handling of waste; wash hands following procedure</a:t>
            </a:r>
          </a:p>
          <a:p>
            <a:pPr marL="0" indent="0" algn="just">
              <a:lnSpc>
                <a:spcPct val="100000"/>
              </a:lnSpc>
              <a:buNone/>
            </a:pPr>
            <a:r>
              <a:rPr lang="en-US" dirty="0"/>
              <a:t>• Clinical waste must be contained in leak-proof bags or containers. These must not be over-filled or compacted by hand </a:t>
            </a:r>
          </a:p>
          <a:p>
            <a:pPr marL="0" indent="0" algn="just">
              <a:lnSpc>
                <a:spcPct val="100000"/>
              </a:lnSpc>
              <a:buNone/>
            </a:pPr>
            <a:r>
              <a:rPr lang="en-US" dirty="0"/>
              <a:t>• Waste should be contained in the appropriate receptacle (identified by </a:t>
            </a:r>
            <a:r>
              <a:rPr lang="en-US" dirty="0" err="1"/>
              <a:t>colour</a:t>
            </a:r>
            <a:r>
              <a:rPr lang="en-US" dirty="0"/>
              <a:t> and label) and disposed of according to the facility waste management plan </a:t>
            </a:r>
          </a:p>
          <a:p>
            <a:pPr marL="0" indent="0" algn="just">
              <a:lnSpc>
                <a:spcPct val="100000"/>
              </a:lnSpc>
              <a:buNone/>
            </a:pPr>
            <a:r>
              <a:rPr lang="en-US" dirty="0"/>
              <a:t>• Waste handlers should be trained in how to manage spills of clinical waste. </a:t>
            </a:r>
          </a:p>
        </p:txBody>
      </p:sp>
    </p:spTree>
    <p:extLst>
      <p:ext uri="{BB962C8B-B14F-4D97-AF65-F5344CB8AC3E}">
        <p14:creationId xmlns:p14="http://schemas.microsoft.com/office/powerpoint/2010/main" val="136417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973"/>
            <a:ext cx="10515600" cy="1325563"/>
          </a:xfrm>
        </p:spPr>
        <p:txBody>
          <a:bodyPr/>
          <a:lstStyle/>
          <a:p>
            <a:r>
              <a:rPr lang="en-US" dirty="0"/>
              <a:t>Sustainable Practices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7740487"/>
              </p:ext>
            </p:extLst>
          </p:nvPr>
        </p:nvGraphicFramePr>
        <p:xfrm>
          <a:off x="838200" y="1283759"/>
          <a:ext cx="10515600" cy="5303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US" sz="2400" dirty="0"/>
                        <a:t>Option</a:t>
                      </a:r>
                    </a:p>
                  </a:txBody>
                  <a:tcPr/>
                </a:tc>
                <a:tc>
                  <a:txBody>
                    <a:bodyPr/>
                    <a:lstStyle/>
                    <a:p>
                      <a:r>
                        <a:rPr lang="en-US" sz="2400" dirty="0"/>
                        <a:t>Example</a:t>
                      </a:r>
                    </a:p>
                  </a:txBody>
                  <a:tcPr/>
                </a:tc>
                <a:extLst>
                  <a:ext uri="{0D108BD9-81ED-4DB2-BD59-A6C34878D82A}">
                    <a16:rowId xmlns:a16="http://schemas.microsoft.com/office/drawing/2014/main" val="10000"/>
                  </a:ext>
                </a:extLst>
              </a:tr>
              <a:tr h="370840">
                <a:tc>
                  <a:txBody>
                    <a:bodyPr/>
                    <a:lstStyle/>
                    <a:p>
                      <a:pPr marL="2585021" marR="588838" lvl="0" indent="-2516403" algn="l" defTabSz="914400" rtl="0" eaLnBrk="1" fontAlgn="auto" latinLnBrk="0" hangingPunct="1">
                        <a:lnSpc>
                          <a:spcPct val="100041"/>
                        </a:lnSpc>
                        <a:spcBef>
                          <a:spcPts val="65"/>
                        </a:spcBef>
                        <a:spcAft>
                          <a:spcPts val="0"/>
                        </a:spcAft>
                        <a:buClrTx/>
                        <a:buSzTx/>
                        <a:buFontTx/>
                        <a:buNone/>
                        <a:tabLst/>
                        <a:defRPr/>
                      </a:pPr>
                      <a:r>
                        <a:rPr kumimoji="0" lang="en-US" sz="2400" b="1" i="0" u="none" strike="noStrike" kern="1200" cap="none" spc="-109" normalizeH="0" baseline="0" noProof="0" dirty="0">
                          <a:ln>
                            <a:noFill/>
                          </a:ln>
                          <a:solidFill>
                            <a:prstClr val="black"/>
                          </a:solidFill>
                          <a:effectLst/>
                          <a:uLnTx/>
                          <a:uFillTx/>
                          <a:latin typeface="+mn-lt"/>
                          <a:ea typeface="+mn-ea"/>
                          <a:cs typeface="Arial"/>
                        </a:rPr>
                        <a:t>A</a:t>
                      </a:r>
                      <a:r>
                        <a:rPr kumimoji="0" lang="en-US" sz="2400" b="1" i="0" u="none" strike="noStrike" kern="1200" cap="none" spc="-14" normalizeH="0" baseline="0" noProof="0" dirty="0">
                          <a:ln>
                            <a:noFill/>
                          </a:ln>
                          <a:solidFill>
                            <a:prstClr val="black"/>
                          </a:solidFill>
                          <a:effectLst/>
                          <a:uLnTx/>
                          <a:uFillTx/>
                          <a:latin typeface="+mn-lt"/>
                          <a:ea typeface="+mn-ea"/>
                          <a:cs typeface="Arial"/>
                        </a:rPr>
                        <a:t>v</a:t>
                      </a:r>
                      <a:r>
                        <a:rPr kumimoji="0" lang="en-US" sz="2400" b="1" i="0" u="none" strike="noStrike" kern="1200" cap="none" spc="0" normalizeH="0" baseline="0" noProof="0" dirty="0">
                          <a:ln>
                            <a:noFill/>
                          </a:ln>
                          <a:solidFill>
                            <a:prstClr val="black"/>
                          </a:solidFill>
                          <a:effectLst/>
                          <a:uLnTx/>
                          <a:uFillTx/>
                          <a:latin typeface="+mn-lt"/>
                          <a:ea typeface="+mn-ea"/>
                          <a:cs typeface="Arial"/>
                        </a:rPr>
                        <a:t>o</a:t>
                      </a:r>
                      <a:r>
                        <a:rPr kumimoji="0" lang="en-US" sz="2400" b="1" i="0" u="none" strike="noStrike" kern="1200" cap="none" spc="4" normalizeH="0" baseline="0" noProof="0" dirty="0">
                          <a:ln>
                            <a:noFill/>
                          </a:ln>
                          <a:solidFill>
                            <a:prstClr val="black"/>
                          </a:solidFill>
                          <a:effectLst/>
                          <a:uLnTx/>
                          <a:uFillTx/>
                          <a:latin typeface="+mn-lt"/>
                          <a:ea typeface="+mn-ea"/>
                          <a:cs typeface="Arial"/>
                        </a:rPr>
                        <a:t>i</a:t>
                      </a:r>
                      <a:r>
                        <a:rPr kumimoji="0" lang="en-US" sz="2400" b="1" i="0" u="none" strike="noStrike" kern="1200" cap="none" spc="0" normalizeH="0" baseline="0" noProof="0" dirty="0">
                          <a:ln>
                            <a:noFill/>
                          </a:ln>
                          <a:solidFill>
                            <a:prstClr val="black"/>
                          </a:solidFill>
                          <a:effectLst/>
                          <a:uLnTx/>
                          <a:uFillTx/>
                          <a:latin typeface="+mn-lt"/>
                          <a:ea typeface="+mn-ea"/>
                          <a:cs typeface="Arial"/>
                        </a:rPr>
                        <a:t>d</a:t>
                      </a:r>
                      <a:r>
                        <a:rPr kumimoji="0" lang="en-US" sz="2400" b="1" i="0" u="none" strike="noStrike" kern="1200" cap="none" spc="54" normalizeH="0" baseline="0" noProof="0" dirty="0">
                          <a:ln>
                            <a:noFill/>
                          </a:ln>
                          <a:solidFill>
                            <a:prstClr val="black"/>
                          </a:solidFill>
                          <a:effectLst/>
                          <a:uLnTx/>
                          <a:uFillTx/>
                          <a:latin typeface="+mn-lt"/>
                          <a:ea typeface="+mn-ea"/>
                          <a:cs typeface="Arial"/>
                        </a:rPr>
                        <a:t> </a:t>
                      </a:r>
                      <a:r>
                        <a:rPr kumimoji="0" lang="en-US" sz="2400" b="1" i="0" u="none" strike="noStrike" kern="1200" cap="none" spc="0" normalizeH="0" baseline="0" noProof="0" dirty="0">
                          <a:ln>
                            <a:noFill/>
                          </a:ln>
                          <a:solidFill>
                            <a:prstClr val="black"/>
                          </a:solidFill>
                          <a:effectLst/>
                          <a:uLnTx/>
                          <a:uFillTx/>
                          <a:latin typeface="+mn-lt"/>
                          <a:ea typeface="+mn-ea"/>
                          <a:cs typeface="Arial"/>
                        </a:rPr>
                        <a:t>c</a:t>
                      </a:r>
                      <a:r>
                        <a:rPr kumimoji="0" lang="en-US" sz="2400" b="1" i="0" u="none" strike="noStrike" kern="1200" cap="none" spc="-9" normalizeH="0" baseline="0" noProof="0" dirty="0">
                          <a:ln>
                            <a:noFill/>
                          </a:ln>
                          <a:solidFill>
                            <a:prstClr val="black"/>
                          </a:solidFill>
                          <a:effectLst/>
                          <a:uLnTx/>
                          <a:uFillTx/>
                          <a:latin typeface="+mn-lt"/>
                          <a:ea typeface="+mn-ea"/>
                          <a:cs typeface="Arial"/>
                        </a:rPr>
                        <a:t>r</a:t>
                      </a:r>
                      <a:r>
                        <a:rPr kumimoji="0" lang="en-US" sz="2400" b="1" i="0" u="none" strike="noStrike" kern="1200" cap="none" spc="0" normalizeH="0" baseline="0" noProof="0" dirty="0">
                          <a:ln>
                            <a:noFill/>
                          </a:ln>
                          <a:solidFill>
                            <a:prstClr val="black"/>
                          </a:solidFill>
                          <a:effectLst/>
                          <a:uLnTx/>
                          <a:uFillTx/>
                          <a:latin typeface="+mn-lt"/>
                          <a:ea typeface="+mn-ea"/>
                          <a:cs typeface="Arial"/>
                        </a:rPr>
                        <a:t>e</a:t>
                      </a:r>
                      <a:r>
                        <a:rPr kumimoji="0" lang="en-US" sz="2400" b="1" i="0" u="none" strike="noStrike" kern="1200" cap="none" spc="-9" normalizeH="0" baseline="0" noProof="0" dirty="0">
                          <a:ln>
                            <a:noFill/>
                          </a:ln>
                          <a:solidFill>
                            <a:prstClr val="black"/>
                          </a:solidFill>
                          <a:effectLst/>
                          <a:uLnTx/>
                          <a:uFillTx/>
                          <a:latin typeface="+mn-lt"/>
                          <a:ea typeface="+mn-ea"/>
                          <a:cs typeface="Arial"/>
                        </a:rPr>
                        <a:t>a</a:t>
                      </a:r>
                      <a:r>
                        <a:rPr kumimoji="0" lang="en-US" sz="2400" b="1" i="0" u="none" strike="noStrike" kern="1200" cap="none" spc="0" normalizeH="0" baseline="0" noProof="0" dirty="0">
                          <a:ln>
                            <a:noFill/>
                          </a:ln>
                          <a:solidFill>
                            <a:prstClr val="black"/>
                          </a:solidFill>
                          <a:effectLst/>
                          <a:uLnTx/>
                          <a:uFillTx/>
                          <a:latin typeface="+mn-lt"/>
                          <a:ea typeface="+mn-ea"/>
                          <a:cs typeface="Arial"/>
                        </a:rPr>
                        <a:t>ti</a:t>
                      </a:r>
                      <a:r>
                        <a:rPr kumimoji="0" lang="en-US" sz="2400" b="1" i="0" u="none" strike="noStrike" kern="1200" cap="none" spc="4" normalizeH="0" baseline="0" noProof="0" dirty="0">
                          <a:ln>
                            <a:noFill/>
                          </a:ln>
                          <a:solidFill>
                            <a:prstClr val="black"/>
                          </a:solidFill>
                          <a:effectLst/>
                          <a:uLnTx/>
                          <a:uFillTx/>
                          <a:latin typeface="+mn-lt"/>
                          <a:ea typeface="+mn-ea"/>
                          <a:cs typeface="Arial"/>
                        </a:rPr>
                        <a:t>n</a:t>
                      </a:r>
                      <a:r>
                        <a:rPr kumimoji="0" lang="en-US" sz="2400" b="1" i="0" u="none" strike="noStrike" kern="1200" cap="none" spc="0" normalizeH="0" baseline="0" noProof="0" dirty="0">
                          <a:ln>
                            <a:noFill/>
                          </a:ln>
                          <a:solidFill>
                            <a:prstClr val="black"/>
                          </a:solidFill>
                          <a:effectLst/>
                          <a:uLnTx/>
                          <a:uFillTx/>
                          <a:latin typeface="+mn-lt"/>
                          <a:ea typeface="+mn-ea"/>
                          <a:cs typeface="Arial"/>
                        </a:rPr>
                        <a:t>g </a:t>
                      </a:r>
                      <a:r>
                        <a:rPr kumimoji="0" lang="en-US" sz="2400" b="1" i="0" u="none" strike="noStrike" kern="1200" cap="none" spc="34" normalizeH="0" baseline="0" noProof="0" dirty="0">
                          <a:ln>
                            <a:noFill/>
                          </a:ln>
                          <a:solidFill>
                            <a:prstClr val="black"/>
                          </a:solidFill>
                          <a:effectLst/>
                          <a:uLnTx/>
                          <a:uFillTx/>
                          <a:latin typeface="+mn-lt"/>
                          <a:ea typeface="+mn-ea"/>
                          <a:cs typeface="Arial"/>
                        </a:rPr>
                        <a:t>w</a:t>
                      </a:r>
                      <a:r>
                        <a:rPr kumimoji="0" lang="en-US" sz="2400" b="1" i="0" u="none" strike="noStrike" kern="1200" cap="none" spc="0" normalizeH="0" baseline="0" noProof="0" dirty="0">
                          <a:ln>
                            <a:noFill/>
                          </a:ln>
                          <a:solidFill>
                            <a:prstClr val="black"/>
                          </a:solidFill>
                          <a:effectLst/>
                          <a:uLnTx/>
                          <a:uFillTx/>
                          <a:latin typeface="+mn-lt"/>
                          <a:ea typeface="+mn-ea"/>
                          <a:cs typeface="Arial"/>
                        </a:rPr>
                        <a:t>a</a:t>
                      </a:r>
                      <a:r>
                        <a:rPr kumimoji="0" lang="en-US" sz="2400" b="1" i="0" u="none" strike="noStrike" kern="1200" cap="none" spc="-9" normalizeH="0" baseline="0" noProof="0" dirty="0">
                          <a:ln>
                            <a:noFill/>
                          </a:ln>
                          <a:solidFill>
                            <a:prstClr val="black"/>
                          </a:solidFill>
                          <a:effectLst/>
                          <a:uLnTx/>
                          <a:uFillTx/>
                          <a:latin typeface="+mn-lt"/>
                          <a:ea typeface="+mn-ea"/>
                          <a:cs typeface="Arial"/>
                        </a:rPr>
                        <a:t>s</a:t>
                      </a:r>
                      <a:r>
                        <a:rPr kumimoji="0" lang="en-US" sz="2400" b="1" i="0" u="none" strike="noStrike" kern="1200" cap="none" spc="0" normalizeH="0" baseline="0" noProof="0" dirty="0">
                          <a:ln>
                            <a:noFill/>
                          </a:ln>
                          <a:solidFill>
                            <a:prstClr val="black"/>
                          </a:solidFill>
                          <a:effectLst/>
                          <a:uLnTx/>
                          <a:uFillTx/>
                          <a:latin typeface="+mn-lt"/>
                          <a:ea typeface="+mn-ea"/>
                          <a:cs typeface="Arial"/>
                        </a:rPr>
                        <a:t>te</a:t>
                      </a:r>
                      <a:endParaRPr lang="en-US" sz="2400" dirty="0"/>
                    </a:p>
                  </a:txBody>
                  <a:tcPr/>
                </a:tc>
                <a:tc>
                  <a:txBody>
                    <a:bodyPr/>
                    <a:lstStyle/>
                    <a:p>
                      <a:r>
                        <a:rPr lang="en-US" sz="2400" dirty="0"/>
                        <a:t>Ask suppliers not to package the goods they provide, where appropriate</a:t>
                      </a:r>
                    </a:p>
                  </a:txBody>
                  <a:tcPr/>
                </a:tc>
                <a:extLst>
                  <a:ext uri="{0D108BD9-81ED-4DB2-BD59-A6C34878D82A}">
                    <a16:rowId xmlns:a16="http://schemas.microsoft.com/office/drawing/2014/main" val="10001"/>
                  </a:ext>
                </a:extLst>
              </a:tr>
              <a:tr h="370840">
                <a:tc>
                  <a:txBody>
                    <a:bodyPr/>
                    <a:lstStyle/>
                    <a:p>
                      <a:pPr marL="68618" marR="0" lvl="0" indent="0" algn="l" defTabSz="914400" rtl="0" eaLnBrk="1" fontAlgn="auto" latinLnBrk="0" hangingPunct="1">
                        <a:lnSpc>
                          <a:spcPct val="95825"/>
                        </a:lnSpc>
                        <a:spcBef>
                          <a:spcPts val="70"/>
                        </a:spcBef>
                        <a:spcAft>
                          <a:spcPts val="0"/>
                        </a:spcAft>
                        <a:buClrTx/>
                        <a:buSzTx/>
                        <a:buFontTx/>
                        <a:buNone/>
                        <a:tabLst/>
                        <a:defRPr/>
                      </a:pPr>
                      <a:r>
                        <a:rPr kumimoji="0" lang="en-US" sz="2400" b="1" i="0" u="none" strike="noStrike" kern="1200" cap="none" spc="-4" normalizeH="0" baseline="0" noProof="0" dirty="0">
                          <a:ln>
                            <a:noFill/>
                          </a:ln>
                          <a:solidFill>
                            <a:prstClr val="black"/>
                          </a:solidFill>
                          <a:effectLst/>
                          <a:uLnTx/>
                          <a:uFillTx/>
                          <a:latin typeface="+mn-lt"/>
                          <a:ea typeface="+mn-ea"/>
                          <a:cs typeface="Arial"/>
                        </a:rPr>
                        <a:t>Re</a:t>
                      </a:r>
                      <a:r>
                        <a:rPr kumimoji="0" lang="en-US" sz="2400" b="1" i="0" u="none" strike="noStrike" kern="1200" cap="none" spc="0" normalizeH="0" baseline="0" noProof="0" dirty="0">
                          <a:ln>
                            <a:noFill/>
                          </a:ln>
                          <a:solidFill>
                            <a:prstClr val="black"/>
                          </a:solidFill>
                          <a:effectLst/>
                          <a:uLnTx/>
                          <a:uFillTx/>
                          <a:latin typeface="+mn-lt"/>
                          <a:ea typeface="+mn-ea"/>
                          <a:cs typeface="Arial"/>
                        </a:rPr>
                        <a:t>-use </a:t>
                      </a:r>
                      <a:r>
                        <a:rPr kumimoji="0" lang="en-US" sz="2400" b="1" i="0" u="none" strike="noStrike" kern="1200" cap="none" spc="39" normalizeH="0" baseline="0" noProof="0" dirty="0">
                          <a:ln>
                            <a:noFill/>
                          </a:ln>
                          <a:solidFill>
                            <a:prstClr val="black"/>
                          </a:solidFill>
                          <a:effectLst/>
                          <a:uLnTx/>
                          <a:uFillTx/>
                          <a:latin typeface="+mn-lt"/>
                          <a:ea typeface="+mn-ea"/>
                          <a:cs typeface="Arial"/>
                        </a:rPr>
                        <a:t>w</a:t>
                      </a:r>
                      <a:r>
                        <a:rPr kumimoji="0" lang="en-US" sz="2400" b="1" i="0" u="none" strike="noStrike" kern="1200" cap="none" spc="0" normalizeH="0" baseline="0" noProof="0" dirty="0">
                          <a:ln>
                            <a:noFill/>
                          </a:ln>
                          <a:solidFill>
                            <a:prstClr val="black"/>
                          </a:solidFill>
                          <a:effectLst/>
                          <a:uLnTx/>
                          <a:uFillTx/>
                          <a:latin typeface="+mn-lt"/>
                          <a:ea typeface="+mn-ea"/>
                          <a:cs typeface="Arial"/>
                        </a:rPr>
                        <a:t>a</a:t>
                      </a:r>
                      <a:r>
                        <a:rPr kumimoji="0" lang="en-US" sz="2400" b="1" i="0" u="none" strike="noStrike" kern="1200" cap="none" spc="-9" normalizeH="0" baseline="0" noProof="0" dirty="0">
                          <a:ln>
                            <a:noFill/>
                          </a:ln>
                          <a:solidFill>
                            <a:prstClr val="black"/>
                          </a:solidFill>
                          <a:effectLst/>
                          <a:uLnTx/>
                          <a:uFillTx/>
                          <a:latin typeface="+mn-lt"/>
                          <a:ea typeface="+mn-ea"/>
                          <a:cs typeface="Arial"/>
                        </a:rPr>
                        <a:t>s</a:t>
                      </a:r>
                      <a:r>
                        <a:rPr kumimoji="0" lang="en-US" sz="2400" b="1" i="0" u="none" strike="noStrike" kern="1200" cap="none" spc="0" normalizeH="0" baseline="0" noProof="0" dirty="0">
                          <a:ln>
                            <a:noFill/>
                          </a:ln>
                          <a:solidFill>
                            <a:prstClr val="black"/>
                          </a:solidFill>
                          <a:effectLst/>
                          <a:uLnTx/>
                          <a:uFillTx/>
                          <a:latin typeface="+mn-lt"/>
                          <a:ea typeface="+mn-ea"/>
                          <a:cs typeface="Arial"/>
                        </a:rPr>
                        <a:t>te</a:t>
                      </a:r>
                      <a:endParaRPr lang="en-US" sz="2400" dirty="0"/>
                    </a:p>
                  </a:txBody>
                  <a:tcPr/>
                </a:tc>
                <a:tc>
                  <a:txBody>
                    <a:bodyPr/>
                    <a:lstStyle/>
                    <a:p>
                      <a:r>
                        <a:rPr lang="en-US" sz="2400" dirty="0"/>
                        <a:t>If goods have to be packaged, ask the supplier to take</a:t>
                      </a:r>
                      <a:r>
                        <a:rPr lang="en-US" sz="2400" baseline="0" dirty="0"/>
                        <a:t> </a:t>
                      </a:r>
                      <a:r>
                        <a:rPr lang="en-US" sz="2400" dirty="0"/>
                        <a:t>back the packaging</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cs typeface="Arial"/>
                        </a:rPr>
                        <a:t>R</a:t>
                      </a:r>
                      <a:r>
                        <a:rPr lang="en-US" sz="2400" b="1" spc="-9" dirty="0">
                          <a:latin typeface="+mn-lt"/>
                          <a:cs typeface="Arial"/>
                        </a:rPr>
                        <a:t>e</a:t>
                      </a:r>
                      <a:r>
                        <a:rPr lang="en-US" sz="2400" b="1" dirty="0">
                          <a:latin typeface="+mn-lt"/>
                          <a:cs typeface="Arial"/>
                        </a:rPr>
                        <a:t>c</a:t>
                      </a:r>
                      <a:r>
                        <a:rPr lang="en-US" sz="2400" b="1" spc="-19" dirty="0">
                          <a:latin typeface="+mn-lt"/>
                          <a:cs typeface="Arial"/>
                        </a:rPr>
                        <a:t>y</a:t>
                      </a:r>
                      <a:r>
                        <a:rPr lang="en-US" sz="2400" b="1" dirty="0">
                          <a:latin typeface="+mn-lt"/>
                          <a:cs typeface="Arial"/>
                        </a:rPr>
                        <a:t>cle</a:t>
                      </a:r>
                      <a:r>
                        <a:rPr lang="en-US" sz="2400" b="1" spc="9" dirty="0">
                          <a:latin typeface="+mn-lt"/>
                          <a:cs typeface="Arial"/>
                        </a:rPr>
                        <a:t> </a:t>
                      </a:r>
                      <a:r>
                        <a:rPr lang="en-US" sz="2400" b="1" spc="50" dirty="0">
                          <a:latin typeface="+mn-lt"/>
                          <a:cs typeface="Arial"/>
                        </a:rPr>
                        <a:t>w</a:t>
                      </a:r>
                      <a:r>
                        <a:rPr lang="en-US" sz="2400" b="1" dirty="0">
                          <a:latin typeface="+mn-lt"/>
                          <a:cs typeface="Arial"/>
                        </a:rPr>
                        <a:t>a</a:t>
                      </a:r>
                      <a:r>
                        <a:rPr lang="en-US" sz="2400" b="1" spc="-9" dirty="0">
                          <a:latin typeface="+mn-lt"/>
                          <a:cs typeface="Arial"/>
                        </a:rPr>
                        <a:t>s</a:t>
                      </a:r>
                      <a:r>
                        <a:rPr lang="en-US" sz="2400" b="1" dirty="0">
                          <a:latin typeface="+mn-lt"/>
                          <a:cs typeface="Arial"/>
                        </a:rPr>
                        <a:t>te</a:t>
                      </a:r>
                      <a:endParaRPr lang="en-US" sz="2400" dirty="0"/>
                    </a:p>
                  </a:txBody>
                  <a:tcPr/>
                </a:tc>
                <a:tc>
                  <a:txBody>
                    <a:bodyPr/>
                    <a:lstStyle/>
                    <a:p>
                      <a:r>
                        <a:rPr lang="en-US" sz="2400" dirty="0"/>
                        <a:t>Use packaging for storage</a:t>
                      </a:r>
                    </a:p>
                  </a:txBody>
                  <a:tcPr/>
                </a:tc>
                <a:extLst>
                  <a:ext uri="{0D108BD9-81ED-4DB2-BD59-A6C34878D82A}">
                    <a16:rowId xmlns:a16="http://schemas.microsoft.com/office/drawing/2014/main" val="10003"/>
                  </a:ext>
                </a:extLst>
              </a:tr>
              <a:tr h="370840">
                <a:tc>
                  <a:txBody>
                    <a:bodyPr/>
                    <a:lstStyle/>
                    <a:p>
                      <a:pPr marL="68618">
                        <a:lnSpc>
                          <a:spcPct val="95825"/>
                        </a:lnSpc>
                        <a:spcBef>
                          <a:spcPts val="75"/>
                        </a:spcBef>
                      </a:pPr>
                      <a:r>
                        <a:rPr lang="en-US" sz="2400" b="1" dirty="0">
                          <a:latin typeface="+mn-lt"/>
                          <a:cs typeface="Arial"/>
                        </a:rPr>
                        <a:t>R</a:t>
                      </a:r>
                      <a:r>
                        <a:rPr lang="en-US" sz="2400" b="1" spc="-9" dirty="0">
                          <a:latin typeface="+mn-lt"/>
                          <a:cs typeface="Arial"/>
                        </a:rPr>
                        <a:t>e</a:t>
                      </a:r>
                      <a:r>
                        <a:rPr lang="en-US" sz="2400" b="1" spc="-4" dirty="0">
                          <a:latin typeface="+mn-lt"/>
                          <a:cs typeface="Arial"/>
                        </a:rPr>
                        <a:t>c</a:t>
                      </a:r>
                      <a:r>
                        <a:rPr lang="en-US" sz="2400" b="1" dirty="0">
                          <a:latin typeface="+mn-lt"/>
                          <a:cs typeface="Arial"/>
                        </a:rPr>
                        <a:t>o</a:t>
                      </a:r>
                      <a:r>
                        <a:rPr lang="en-US" sz="2400" b="1" spc="-39" dirty="0">
                          <a:latin typeface="+mn-lt"/>
                          <a:cs typeface="Arial"/>
                        </a:rPr>
                        <a:t>v</a:t>
                      </a:r>
                      <a:r>
                        <a:rPr lang="en-US" sz="2400" b="1" spc="-4" dirty="0">
                          <a:latin typeface="+mn-lt"/>
                          <a:cs typeface="Arial"/>
                        </a:rPr>
                        <a:t>e</a:t>
                      </a:r>
                      <a:r>
                        <a:rPr lang="en-US" sz="2400" b="1" dirty="0">
                          <a:latin typeface="+mn-lt"/>
                          <a:cs typeface="Arial"/>
                        </a:rPr>
                        <a:t>r</a:t>
                      </a:r>
                      <a:r>
                        <a:rPr lang="en-US" sz="2400" b="1" spc="44" dirty="0">
                          <a:latin typeface="+mn-lt"/>
                          <a:cs typeface="Arial"/>
                        </a:rPr>
                        <a:t> </a:t>
                      </a:r>
                      <a:r>
                        <a:rPr lang="en-US" sz="2400" b="1" spc="-4" dirty="0">
                          <a:latin typeface="+mn-lt"/>
                          <a:cs typeface="Arial"/>
                        </a:rPr>
                        <a:t>e</a:t>
                      </a:r>
                      <a:r>
                        <a:rPr lang="en-US" sz="2400" b="1" dirty="0">
                          <a:latin typeface="+mn-lt"/>
                          <a:cs typeface="Arial"/>
                        </a:rPr>
                        <a:t>ne</a:t>
                      </a:r>
                      <a:r>
                        <a:rPr lang="en-US" sz="2400" b="1" spc="-9" dirty="0">
                          <a:latin typeface="+mn-lt"/>
                          <a:cs typeface="Arial"/>
                        </a:rPr>
                        <a:t>r</a:t>
                      </a:r>
                      <a:r>
                        <a:rPr lang="en-US" sz="2400" b="1" dirty="0">
                          <a:latin typeface="+mn-lt"/>
                          <a:cs typeface="Arial"/>
                        </a:rPr>
                        <a:t>gy</a:t>
                      </a:r>
                      <a:r>
                        <a:rPr lang="en-US" sz="2400" b="1" spc="9" dirty="0">
                          <a:latin typeface="+mn-lt"/>
                          <a:cs typeface="Arial"/>
                        </a:rPr>
                        <a:t> </a:t>
                      </a:r>
                      <a:r>
                        <a:rPr lang="en-US" sz="2400" b="1" dirty="0">
                          <a:latin typeface="+mn-lt"/>
                          <a:cs typeface="Arial"/>
                        </a:rPr>
                        <a:t>from waste</a:t>
                      </a:r>
                      <a:endParaRPr lang="en-US" sz="2400" dirty="0"/>
                    </a:p>
                  </a:txBody>
                  <a:tcPr/>
                </a:tc>
                <a:tc>
                  <a:txBody>
                    <a:bodyPr/>
                    <a:lstStyle/>
                    <a:p>
                      <a:r>
                        <a:rPr lang="en-US" sz="2400" dirty="0"/>
                        <a:t>Burn waste in a legal incinerator to heat water for council</a:t>
                      </a:r>
                      <a:r>
                        <a:rPr lang="en-US" sz="2400" baseline="0" dirty="0"/>
                        <a:t> </a:t>
                      </a:r>
                      <a:r>
                        <a:rPr lang="en-US" sz="2400" dirty="0"/>
                        <a:t>or community use</a:t>
                      </a:r>
                    </a:p>
                  </a:txBody>
                  <a:tcPr/>
                </a:tc>
                <a:extLst>
                  <a:ext uri="{0D108BD9-81ED-4DB2-BD59-A6C34878D82A}">
                    <a16:rowId xmlns:a16="http://schemas.microsoft.com/office/drawing/2014/main" val="10004"/>
                  </a:ext>
                </a:extLst>
              </a:tr>
              <a:tr h="370840">
                <a:tc>
                  <a:txBody>
                    <a:bodyPr/>
                    <a:lstStyle/>
                    <a:p>
                      <a:pPr marL="68618">
                        <a:lnSpc>
                          <a:spcPct val="95825"/>
                        </a:lnSpc>
                        <a:spcBef>
                          <a:spcPts val="70"/>
                        </a:spcBef>
                      </a:pPr>
                      <a:r>
                        <a:rPr lang="en-US" sz="2400" b="1" dirty="0">
                          <a:latin typeface="+mn-lt"/>
                          <a:cs typeface="Arial"/>
                        </a:rPr>
                        <a:t>Dispose </a:t>
                      </a:r>
                      <a:r>
                        <a:rPr lang="en-US" sz="2400" b="1" spc="4" dirty="0">
                          <a:latin typeface="+mn-lt"/>
                          <a:cs typeface="Arial"/>
                        </a:rPr>
                        <a:t>o</a:t>
                      </a:r>
                      <a:r>
                        <a:rPr lang="en-US" sz="2400" b="1" dirty="0">
                          <a:latin typeface="+mn-lt"/>
                          <a:cs typeface="Arial"/>
                        </a:rPr>
                        <a:t>f</a:t>
                      </a:r>
                      <a:r>
                        <a:rPr lang="en-US" sz="2400" b="1" spc="-4" dirty="0">
                          <a:latin typeface="+mn-lt"/>
                          <a:cs typeface="Arial"/>
                        </a:rPr>
                        <a:t> </a:t>
                      </a:r>
                      <a:r>
                        <a:rPr lang="en-US" sz="2400" b="1" spc="39" dirty="0">
                          <a:latin typeface="+mn-lt"/>
                          <a:cs typeface="Arial"/>
                        </a:rPr>
                        <a:t>w</a:t>
                      </a:r>
                      <a:r>
                        <a:rPr lang="en-US" sz="2400" b="1" dirty="0">
                          <a:latin typeface="+mn-lt"/>
                          <a:cs typeface="Arial"/>
                        </a:rPr>
                        <a:t>a</a:t>
                      </a:r>
                      <a:r>
                        <a:rPr lang="en-US" sz="2400" b="1" spc="-9" dirty="0">
                          <a:latin typeface="+mn-lt"/>
                          <a:cs typeface="Arial"/>
                        </a:rPr>
                        <a:t>s</a:t>
                      </a:r>
                      <a:r>
                        <a:rPr lang="en-US" sz="2400" b="1" dirty="0">
                          <a:latin typeface="+mn-lt"/>
                          <a:cs typeface="Arial"/>
                        </a:rPr>
                        <a:t>te</a:t>
                      </a:r>
                      <a:r>
                        <a:rPr lang="en-US" sz="2400" b="1" spc="99" dirty="0">
                          <a:latin typeface="+mn-lt"/>
                          <a:cs typeface="Arial"/>
                        </a:rPr>
                        <a:t> </a:t>
                      </a:r>
                      <a:r>
                        <a:rPr lang="en-US" sz="2400" b="1" dirty="0">
                          <a:latin typeface="+mn-lt"/>
                          <a:cs typeface="Arial"/>
                        </a:rPr>
                        <a:t>s</a:t>
                      </a:r>
                      <a:r>
                        <a:rPr lang="en-US" sz="2400" b="1" spc="-9" dirty="0">
                          <a:latin typeface="+mn-lt"/>
                          <a:cs typeface="Arial"/>
                        </a:rPr>
                        <a:t>a</a:t>
                      </a:r>
                      <a:r>
                        <a:rPr lang="en-US" sz="2400" b="1" dirty="0">
                          <a:latin typeface="+mn-lt"/>
                          <a:cs typeface="Arial"/>
                        </a:rPr>
                        <a:t>fely</a:t>
                      </a:r>
                      <a:endParaRPr lang="en-US" sz="2400" dirty="0">
                        <a:latin typeface="+mn-lt"/>
                        <a:cs typeface="Arial"/>
                      </a:endParaRPr>
                    </a:p>
                  </a:txBody>
                  <a:tcPr/>
                </a:tc>
                <a:tc>
                  <a:txBody>
                    <a:bodyPr/>
                    <a:lstStyle/>
                    <a:p>
                      <a:r>
                        <a:rPr lang="en-US" sz="2400" dirty="0"/>
                        <a:t>Bury waste in a council landfill/rubbish tip</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11092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644" y="1265063"/>
            <a:ext cx="10529711" cy="2784473"/>
          </a:xfrm>
        </p:spPr>
        <p:txBody>
          <a:bodyPr/>
          <a:lstStyle/>
          <a:p>
            <a:pPr algn="ctr"/>
            <a:r>
              <a:rPr lang="en-US" dirty="0"/>
              <a:t>Thank You</a:t>
            </a:r>
          </a:p>
        </p:txBody>
      </p:sp>
      <p:sp>
        <p:nvSpPr>
          <p:cNvPr id="3" name="Content Placeholder 2"/>
          <p:cNvSpPr>
            <a:spLocks noGrp="1"/>
          </p:cNvSpPr>
          <p:nvPr>
            <p:ph idx="1"/>
          </p:nvPr>
        </p:nvSpPr>
        <p:spPr>
          <a:xfrm>
            <a:off x="894644" y="4049536"/>
            <a:ext cx="10515600" cy="4351338"/>
          </a:xfrm>
        </p:spPr>
        <p:txBody>
          <a:bodyPr/>
          <a:lstStyle/>
          <a:p>
            <a:pPr marL="0" indent="0">
              <a:buNone/>
            </a:pPr>
            <a:endParaRPr lang="en-US" dirty="0"/>
          </a:p>
          <a:p>
            <a:endParaRPr lang="en-US" dirty="0"/>
          </a:p>
        </p:txBody>
      </p:sp>
    </p:spTree>
    <p:extLst>
      <p:ext uri="{BB962C8B-B14F-4D97-AF65-F5344CB8AC3E}">
        <p14:creationId xmlns:p14="http://schemas.microsoft.com/office/powerpoint/2010/main" val="133801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24844" y="284164"/>
            <a:ext cx="8229600" cy="1371600"/>
          </a:xfrm>
        </p:spPr>
        <p:txBody>
          <a:bodyPr/>
          <a:lstStyle/>
          <a:p>
            <a:r>
              <a:rPr lang="en-US" altLang="en-US" sz="4000" b="1" dirty="0"/>
              <a:t>Waste</a:t>
            </a:r>
            <a:br>
              <a:rPr lang="en-US" altLang="en-US" sz="4000" b="1" dirty="0"/>
            </a:br>
            <a:endParaRPr lang="en-US" altLang="en-US" sz="4000" b="1" dirty="0"/>
          </a:p>
        </p:txBody>
      </p:sp>
      <p:sp>
        <p:nvSpPr>
          <p:cNvPr id="28675" name="Rectangle 3"/>
          <p:cNvSpPr>
            <a:spLocks noGrp="1" noChangeArrowheads="1"/>
          </p:cNvSpPr>
          <p:nvPr>
            <p:ph type="body" sz="half" idx="1"/>
          </p:nvPr>
        </p:nvSpPr>
        <p:spPr>
          <a:xfrm>
            <a:off x="1224844" y="1617577"/>
            <a:ext cx="5384800" cy="4114800"/>
          </a:xfrm>
        </p:spPr>
        <p:txBody>
          <a:bodyPr/>
          <a:lstStyle/>
          <a:p>
            <a:r>
              <a:rPr lang="en-US" altLang="en-US" dirty="0"/>
              <a:t>General waste</a:t>
            </a:r>
          </a:p>
          <a:p>
            <a:r>
              <a:rPr lang="en-US" altLang="en-US" dirty="0"/>
              <a:t>Contaminated waste</a:t>
            </a:r>
          </a:p>
          <a:p>
            <a:r>
              <a:rPr lang="en-US" altLang="en-US" dirty="0"/>
              <a:t>Sharps</a:t>
            </a:r>
          </a:p>
          <a:p>
            <a:r>
              <a:rPr lang="en-US" altLang="en-US" dirty="0"/>
              <a:t>Aerosol cans</a:t>
            </a:r>
          </a:p>
          <a:p>
            <a:r>
              <a:rPr lang="en-US" altLang="en-US" dirty="0"/>
              <a:t>Pharmaceutical / chemical</a:t>
            </a:r>
          </a:p>
          <a:p>
            <a:r>
              <a:rPr lang="en-US" altLang="en-US" dirty="0"/>
              <a:t>Cytotoxic waste</a:t>
            </a:r>
          </a:p>
          <a:p>
            <a:r>
              <a:rPr lang="en-US" altLang="en-US" dirty="0"/>
              <a:t>Infectious waste</a:t>
            </a:r>
          </a:p>
          <a:p>
            <a:endParaRPr lang="en-US" altLang="en-US" dirty="0"/>
          </a:p>
        </p:txBody>
      </p:sp>
      <p:pic>
        <p:nvPicPr>
          <p:cNvPr id="28676" name="Picture 11" descr="MCHH01563_00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253744" y="559721"/>
            <a:ext cx="3054878" cy="2679911"/>
          </a:xfrm>
          <a:noFill/>
        </p:spPr>
      </p:pic>
      <p:pic>
        <p:nvPicPr>
          <p:cNvPr id="28677" name="Picture 12" descr="MCNA01594_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8308622" y="3070961"/>
            <a:ext cx="3012194" cy="3064763"/>
          </a:xfrm>
          <a:noFill/>
        </p:spPr>
      </p:pic>
    </p:spTree>
    <p:extLst>
      <p:ext uri="{BB962C8B-B14F-4D97-AF65-F5344CB8AC3E}">
        <p14:creationId xmlns:p14="http://schemas.microsoft.com/office/powerpoint/2010/main" val="37206355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756355" y="715259"/>
            <a:ext cx="10239022" cy="4827587"/>
          </a:xfrm>
        </p:spPr>
        <p:txBody>
          <a:bodyPr>
            <a:normAutofit/>
          </a:bodyPr>
          <a:lstStyle/>
          <a:p>
            <a:pPr algn="just"/>
            <a:r>
              <a:rPr lang="en-US" altLang="en-US" dirty="0"/>
              <a:t>All waste is collected by companies who offer a waste disposal service, the incineration of waste is the responsibility of the Environmental Services </a:t>
            </a:r>
            <a:r>
              <a:rPr lang="en-US" altLang="en-US" dirty="0" err="1"/>
              <a:t>Dept</a:t>
            </a:r>
            <a:r>
              <a:rPr lang="en-US" altLang="en-US" dirty="0"/>
              <a:t> under the direction of the wastes officer, incineration facilities are licensed by the EPA (environmental Protection Agency). </a:t>
            </a:r>
          </a:p>
          <a:p>
            <a:pPr algn="just"/>
            <a:endParaRPr lang="en-US" altLang="en-US" dirty="0"/>
          </a:p>
          <a:p>
            <a:pPr algn="just"/>
            <a:r>
              <a:rPr lang="en-US" altLang="en-US" dirty="0">
                <a:solidFill>
                  <a:srgbClr val="FF0000"/>
                </a:solidFill>
              </a:rPr>
              <a:t>Items that must be incinerated are:</a:t>
            </a:r>
          </a:p>
          <a:p>
            <a:pPr lvl="1" algn="just"/>
            <a:r>
              <a:rPr lang="en-US" altLang="en-US" sz="2800" dirty="0">
                <a:solidFill>
                  <a:srgbClr val="FF0000"/>
                </a:solidFill>
              </a:rPr>
              <a:t>Infectious waste</a:t>
            </a:r>
          </a:p>
          <a:p>
            <a:pPr lvl="1" algn="just"/>
            <a:r>
              <a:rPr lang="en-US" altLang="en-US" sz="2800" dirty="0">
                <a:solidFill>
                  <a:srgbClr val="FF0000"/>
                </a:solidFill>
              </a:rPr>
              <a:t>Pharmaceutical waste</a:t>
            </a:r>
          </a:p>
          <a:p>
            <a:pPr lvl="1" algn="just"/>
            <a:r>
              <a:rPr lang="en-US" altLang="en-US" sz="2800" dirty="0">
                <a:solidFill>
                  <a:srgbClr val="FF0000"/>
                </a:solidFill>
              </a:rPr>
              <a:t>All sharps</a:t>
            </a:r>
          </a:p>
        </p:txBody>
      </p:sp>
      <p:sp>
        <p:nvSpPr>
          <p:cNvPr id="29699" name="Slide Number Placeholder 5"/>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91D6C62-8E61-4B21-999D-DFD6CAF9A201}" type="slidenum">
              <a:rPr lang="en-US" altLang="en-US" sz="1200">
                <a:solidFill>
                  <a:srgbClr val="898989"/>
                </a:solidFill>
                <a:latin typeface="Tahoma" panose="020B0604030504040204" pitchFamily="34" charset="0"/>
              </a:rPr>
              <a:pPr>
                <a:lnSpc>
                  <a:spcPct val="100000"/>
                </a:lnSpc>
                <a:spcBef>
                  <a:spcPct val="0"/>
                </a:spcBef>
                <a:buFontTx/>
                <a:buNone/>
              </a:pPr>
              <a:t>4</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244138865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1162755" y="1900591"/>
            <a:ext cx="9979378" cy="3424237"/>
          </a:xfrm>
        </p:spPr>
        <p:txBody>
          <a:bodyPr>
            <a:normAutofit/>
          </a:bodyPr>
          <a:lstStyle/>
          <a:p>
            <a:pPr>
              <a:lnSpc>
                <a:spcPct val="150000"/>
              </a:lnSpc>
            </a:pPr>
            <a:r>
              <a:rPr lang="en-US" altLang="en-US" sz="3600" dirty="0">
                <a:solidFill>
                  <a:srgbClr val="00B050"/>
                </a:solidFill>
              </a:rPr>
              <a:t>There is a standardization of </a:t>
            </a:r>
            <a:r>
              <a:rPr lang="en-US" altLang="en-US" sz="3600" dirty="0" err="1">
                <a:solidFill>
                  <a:srgbClr val="00B050"/>
                </a:solidFill>
              </a:rPr>
              <a:t>colours</a:t>
            </a:r>
            <a:r>
              <a:rPr lang="en-US" altLang="en-US" sz="3600" dirty="0">
                <a:solidFill>
                  <a:srgbClr val="00B050"/>
                </a:solidFill>
              </a:rPr>
              <a:t> for waste disposal which allows for identification and compliance with specific disposal guidelines</a:t>
            </a:r>
          </a:p>
        </p:txBody>
      </p:sp>
      <p:sp>
        <p:nvSpPr>
          <p:cNvPr id="30723" name="Slide Number Placeholder 5"/>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0D5A148-4BC5-4EF5-8F34-4031ABFA7056}" type="slidenum">
              <a:rPr lang="en-US" altLang="en-US" sz="1200">
                <a:solidFill>
                  <a:srgbClr val="898989"/>
                </a:solidFill>
                <a:latin typeface="Tahoma" panose="020B0604030504040204" pitchFamily="34" charset="0"/>
              </a:rPr>
              <a:pPr>
                <a:lnSpc>
                  <a:spcPct val="100000"/>
                </a:lnSpc>
                <a:spcBef>
                  <a:spcPct val="0"/>
                </a:spcBef>
                <a:buFontTx/>
                <a:buNone/>
              </a:pPr>
              <a:t>5</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8965184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052335" y="673100"/>
            <a:ext cx="10089797" cy="6048375"/>
          </a:xfrm>
        </p:spPr>
        <p:txBody>
          <a:bodyPr>
            <a:normAutofit/>
          </a:bodyPr>
          <a:lstStyle/>
          <a:p>
            <a:pPr>
              <a:lnSpc>
                <a:spcPct val="150000"/>
              </a:lnSpc>
            </a:pPr>
            <a:r>
              <a:rPr lang="en-US" altLang="en-US" sz="3200" dirty="0"/>
              <a:t>General waste		</a:t>
            </a:r>
            <a:r>
              <a:rPr lang="en-US" altLang="en-US" sz="3200" b="1" dirty="0">
                <a:solidFill>
                  <a:srgbClr val="00B050"/>
                </a:solidFill>
              </a:rPr>
              <a:t>green plastic</a:t>
            </a:r>
          </a:p>
          <a:p>
            <a:pPr>
              <a:lnSpc>
                <a:spcPct val="150000"/>
              </a:lnSpc>
            </a:pPr>
            <a:r>
              <a:rPr lang="en-US" altLang="en-US" sz="3200" dirty="0"/>
              <a:t>Contaminate waste	</a:t>
            </a:r>
            <a:r>
              <a:rPr lang="en-US" altLang="en-US" sz="3200" b="1" dirty="0"/>
              <a:t>black plastic</a:t>
            </a:r>
          </a:p>
          <a:p>
            <a:pPr>
              <a:lnSpc>
                <a:spcPct val="150000"/>
              </a:lnSpc>
            </a:pPr>
            <a:r>
              <a:rPr lang="en-US" altLang="en-US" sz="3200" dirty="0"/>
              <a:t>Infectious waste		</a:t>
            </a:r>
            <a:r>
              <a:rPr lang="en-US" altLang="en-US" sz="3200" b="1" dirty="0">
                <a:solidFill>
                  <a:srgbClr val="FFFF00"/>
                </a:solidFill>
              </a:rPr>
              <a:t>yellow plastic </a:t>
            </a:r>
            <a:r>
              <a:rPr lang="en-US" altLang="en-US" sz="3200" dirty="0"/>
              <a:t>							</a:t>
            </a:r>
            <a:r>
              <a:rPr lang="en-US" altLang="en-US" sz="3200" dirty="0">
                <a:solidFill>
                  <a:srgbClr val="FF0000"/>
                </a:solidFill>
              </a:rPr>
              <a:t>(biohazard sign)</a:t>
            </a:r>
          </a:p>
          <a:p>
            <a:pPr>
              <a:lnSpc>
                <a:spcPct val="150000"/>
              </a:lnSpc>
            </a:pPr>
            <a:r>
              <a:rPr lang="en-US" altLang="en-US" sz="3200" dirty="0"/>
              <a:t>Cytotoxic waste		</a:t>
            </a:r>
            <a:r>
              <a:rPr lang="en-US" altLang="en-US" sz="3200" b="1" dirty="0">
                <a:solidFill>
                  <a:srgbClr val="7030A0"/>
                </a:solidFill>
              </a:rPr>
              <a:t>purple plastic</a:t>
            </a:r>
          </a:p>
          <a:p>
            <a:pPr>
              <a:lnSpc>
                <a:spcPct val="150000"/>
              </a:lnSpc>
            </a:pPr>
            <a:r>
              <a:rPr lang="en-US" altLang="en-US" sz="3200" dirty="0"/>
              <a:t>Residents clothing	  	</a:t>
            </a:r>
            <a:r>
              <a:rPr lang="en-US" altLang="en-US" sz="3200" b="1" dirty="0">
                <a:solidFill>
                  <a:srgbClr val="00B0F0"/>
                </a:solidFill>
              </a:rPr>
              <a:t>blue </a:t>
            </a:r>
            <a:r>
              <a:rPr lang="en-US" altLang="en-US" sz="3200" b="1" dirty="0" err="1">
                <a:solidFill>
                  <a:srgbClr val="00B0F0"/>
                </a:solidFill>
              </a:rPr>
              <a:t>Terylene</a:t>
            </a:r>
            <a:r>
              <a:rPr lang="en-US" altLang="en-US" sz="3200" b="1" dirty="0">
                <a:solidFill>
                  <a:srgbClr val="00B0F0"/>
                </a:solidFill>
              </a:rPr>
              <a:t> </a:t>
            </a:r>
            <a:r>
              <a:rPr lang="en-US" altLang="en-US" sz="3200" dirty="0"/>
              <a:t>reusable bags</a:t>
            </a:r>
          </a:p>
        </p:txBody>
      </p:sp>
      <p:sp>
        <p:nvSpPr>
          <p:cNvPr id="31747" name="Slide Number Placeholder 5"/>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34B59A6-D818-4C14-9B7B-2462C46C79C6}" type="slidenum">
              <a:rPr lang="en-US" altLang="en-US" sz="1200">
                <a:solidFill>
                  <a:srgbClr val="898989"/>
                </a:solidFill>
                <a:latin typeface="Tahoma" panose="020B0604030504040204" pitchFamily="34" charset="0"/>
              </a:rPr>
              <a:pPr>
                <a:lnSpc>
                  <a:spcPct val="100000"/>
                </a:lnSpc>
                <a:spcBef>
                  <a:spcPct val="0"/>
                </a:spcBef>
                <a:buFontTx/>
                <a:buNone/>
              </a:pPr>
              <a:t>6</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30748291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336552"/>
            <a:ext cx="8229600" cy="1031875"/>
          </a:xfrm>
        </p:spPr>
        <p:txBody>
          <a:bodyPr/>
          <a:lstStyle/>
          <a:p>
            <a:r>
              <a:rPr lang="en-US" altLang="en-US" b="1" dirty="0"/>
              <a:t>Infectious waste</a:t>
            </a:r>
          </a:p>
        </p:txBody>
      </p:sp>
      <p:sp>
        <p:nvSpPr>
          <p:cNvPr id="32771" name="Rectangle 3"/>
          <p:cNvSpPr>
            <a:spLocks noGrp="1" noChangeArrowheads="1"/>
          </p:cNvSpPr>
          <p:nvPr>
            <p:ph idx="1"/>
          </p:nvPr>
        </p:nvSpPr>
        <p:spPr>
          <a:xfrm>
            <a:off x="1078088" y="1628776"/>
            <a:ext cx="9917289" cy="4467225"/>
          </a:xfrm>
        </p:spPr>
        <p:txBody>
          <a:bodyPr/>
          <a:lstStyle/>
          <a:p>
            <a:endParaRPr lang="en-US" altLang="en-US" dirty="0"/>
          </a:p>
          <a:p>
            <a:pPr algn="just"/>
            <a:r>
              <a:rPr lang="en-US" altLang="en-US" dirty="0"/>
              <a:t>Any substance containing micro-organisms posing a substantial threat to the health of human beings or the environment due to their volume or virulence; </a:t>
            </a:r>
          </a:p>
          <a:p>
            <a:pPr marL="0" indent="0" algn="just">
              <a:buNone/>
            </a:pPr>
            <a:r>
              <a:rPr lang="en-US" altLang="en-US" dirty="0"/>
              <a:t>	</a:t>
            </a:r>
            <a:r>
              <a:rPr lang="en-US" altLang="en-US" dirty="0">
                <a:solidFill>
                  <a:srgbClr val="FF0000"/>
                </a:solidFill>
              </a:rPr>
              <a:t>all sharps are regarded as infectious waste, sharps containers 	are rigid yellow plastic. </a:t>
            </a:r>
          </a:p>
        </p:txBody>
      </p:sp>
      <p:sp>
        <p:nvSpPr>
          <p:cNvPr id="32772" name="Slide Number Placeholder 5"/>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62AEDA5-20E6-4B3C-AF8C-80D8894012A5}" type="slidenum">
              <a:rPr lang="en-US" altLang="en-US" sz="1200">
                <a:solidFill>
                  <a:srgbClr val="898989"/>
                </a:solidFill>
                <a:latin typeface="Tahoma" panose="020B0604030504040204" pitchFamily="34" charset="0"/>
              </a:rPr>
              <a:pPr>
                <a:lnSpc>
                  <a:spcPct val="100000"/>
                </a:lnSpc>
                <a:spcBef>
                  <a:spcPct val="0"/>
                </a:spcBef>
                <a:buFontTx/>
                <a:buNone/>
              </a:pPr>
              <a:t>7</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291882186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93888" y="-73025"/>
            <a:ext cx="7772400" cy="1595438"/>
          </a:xfrm>
        </p:spPr>
        <p:txBody>
          <a:bodyPr/>
          <a:lstStyle/>
          <a:p>
            <a:r>
              <a:rPr lang="en-US" altLang="en-US" b="1" dirty="0"/>
              <a:t>Cytotoxic waste</a:t>
            </a:r>
          </a:p>
        </p:txBody>
      </p:sp>
      <p:sp>
        <p:nvSpPr>
          <p:cNvPr id="33795" name="Rectangle 3"/>
          <p:cNvSpPr>
            <a:spLocks noGrp="1" noChangeArrowheads="1"/>
          </p:cNvSpPr>
          <p:nvPr>
            <p:ph idx="1"/>
          </p:nvPr>
        </p:nvSpPr>
        <p:spPr>
          <a:xfrm>
            <a:off x="1755422" y="1215847"/>
            <a:ext cx="7772400" cy="4902729"/>
          </a:xfrm>
        </p:spPr>
        <p:txBody>
          <a:bodyPr/>
          <a:lstStyle/>
          <a:p>
            <a:endParaRPr lang="en-US" altLang="en-US" dirty="0"/>
          </a:p>
          <a:p>
            <a:pPr marL="0" indent="0">
              <a:buNone/>
            </a:pPr>
            <a:r>
              <a:rPr lang="en-US" altLang="en-US" dirty="0"/>
              <a:t>Includes:</a:t>
            </a:r>
          </a:p>
          <a:p>
            <a:pPr marL="0" indent="0">
              <a:buNone/>
            </a:pPr>
            <a:endParaRPr lang="en-US" altLang="en-US" dirty="0"/>
          </a:p>
          <a:p>
            <a:pPr lvl="1"/>
            <a:r>
              <a:rPr lang="en-US" altLang="en-US" sz="2800" dirty="0"/>
              <a:t>Cytotoxic drugs</a:t>
            </a:r>
          </a:p>
          <a:p>
            <a:pPr lvl="1"/>
            <a:r>
              <a:rPr lang="en-US" altLang="en-US" sz="2800" dirty="0"/>
              <a:t>Needles and syringes used in the treatment</a:t>
            </a:r>
          </a:p>
          <a:p>
            <a:pPr lvl="1"/>
            <a:r>
              <a:rPr lang="en-US" altLang="en-US" sz="2800" dirty="0"/>
              <a:t>IV sets</a:t>
            </a:r>
          </a:p>
          <a:p>
            <a:pPr lvl="1"/>
            <a:r>
              <a:rPr lang="en-US" altLang="en-US" sz="2800" dirty="0"/>
              <a:t>Ampoules / vials</a:t>
            </a:r>
          </a:p>
          <a:p>
            <a:pPr lvl="1"/>
            <a:r>
              <a:rPr lang="en-US" altLang="en-US" sz="2800" dirty="0"/>
              <a:t>Disposable gloves, gowns, caps and swabs</a:t>
            </a:r>
          </a:p>
          <a:p>
            <a:endParaRPr lang="en-US" altLang="en-US" dirty="0"/>
          </a:p>
        </p:txBody>
      </p:sp>
      <p:sp>
        <p:nvSpPr>
          <p:cNvPr id="33796" name="Slide Number Placeholder 5"/>
          <p:cNvSpPr>
            <a:spLocks noGrp="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1BE6D44-7D5F-49E5-969E-F52DE66B1F7C}" type="slidenum">
              <a:rPr lang="en-US" altLang="en-US" sz="1200">
                <a:solidFill>
                  <a:srgbClr val="898989"/>
                </a:solidFill>
                <a:latin typeface="Tahoma" panose="020B0604030504040204" pitchFamily="34" charset="0"/>
              </a:rPr>
              <a:pPr>
                <a:lnSpc>
                  <a:spcPct val="100000"/>
                </a:lnSpc>
                <a:spcBef>
                  <a:spcPct val="0"/>
                </a:spcBef>
                <a:buFontTx/>
                <a:buNone/>
              </a:pPr>
              <a:t>8</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314848393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sz="half" idx="1"/>
          </p:nvPr>
        </p:nvSpPr>
        <p:spPr>
          <a:xfrm>
            <a:off x="739245" y="575911"/>
            <a:ext cx="5345465" cy="5610400"/>
          </a:xfrm>
        </p:spPr>
        <p:txBody>
          <a:bodyPr>
            <a:normAutofit/>
          </a:bodyPr>
          <a:lstStyle/>
          <a:p>
            <a:pPr algn="just">
              <a:lnSpc>
                <a:spcPct val="100000"/>
              </a:lnSpc>
            </a:pPr>
            <a:r>
              <a:rPr lang="en-US" altLang="en-US" dirty="0"/>
              <a:t>The method of disposal is different from other kinds of waste; </a:t>
            </a:r>
          </a:p>
          <a:p>
            <a:pPr marL="0" indent="0" algn="just">
              <a:lnSpc>
                <a:spcPct val="100000"/>
              </a:lnSpc>
              <a:buNone/>
            </a:pPr>
            <a:r>
              <a:rPr lang="en-US" altLang="en-US" dirty="0"/>
              <a:t>cytotoxic waste is disposed of by controlled high temperature incineration. </a:t>
            </a:r>
          </a:p>
          <a:p>
            <a:pPr marL="0" indent="0" algn="just">
              <a:lnSpc>
                <a:spcPct val="100000"/>
              </a:lnSpc>
              <a:buNone/>
            </a:pPr>
            <a:r>
              <a:rPr lang="en-US" altLang="en-US" dirty="0"/>
              <a:t>Cytotoxic waste warning signs should be displayed at the patient’s bed head, sharps box, cytotoxic waste bag and cytotoxic waste carton.</a:t>
            </a:r>
          </a:p>
        </p:txBody>
      </p:sp>
      <p:pic>
        <p:nvPicPr>
          <p:cNvPr id="34819" name="Picture 4" descr="entire_range">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15163" y="575911"/>
            <a:ext cx="4217282" cy="5555022"/>
          </a:xfrm>
        </p:spPr>
      </p:pic>
      <p:sp>
        <p:nvSpPr>
          <p:cNvPr id="3482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707FA3A-5966-41AA-B84A-33370C4061B4}" type="slidenum">
              <a:rPr lang="en-US" altLang="en-US" sz="1200">
                <a:solidFill>
                  <a:srgbClr val="898989"/>
                </a:solidFill>
                <a:latin typeface="Tahoma" panose="020B0604030504040204" pitchFamily="34" charset="0"/>
              </a:rPr>
              <a:pPr>
                <a:lnSpc>
                  <a:spcPct val="100000"/>
                </a:lnSpc>
                <a:spcBef>
                  <a:spcPct val="0"/>
                </a:spcBef>
                <a:buFontTx/>
                <a:buNone/>
              </a:pPr>
              <a:t>9</a:t>
            </a:fld>
            <a:endParaRPr lang="en-US" altLang="en-US" sz="1200">
              <a:solidFill>
                <a:srgbClr val="898989"/>
              </a:solidFill>
              <a:latin typeface="Tahoma" panose="020B0604030504040204" pitchFamily="34" charset="0"/>
            </a:endParaRPr>
          </a:p>
        </p:txBody>
      </p:sp>
    </p:spTree>
    <p:extLst>
      <p:ext uri="{BB962C8B-B14F-4D97-AF65-F5344CB8AC3E}">
        <p14:creationId xmlns:p14="http://schemas.microsoft.com/office/powerpoint/2010/main" val="675358118"/>
      </p:ext>
    </p:extLst>
  </p:cSld>
  <p:clrMapOvr>
    <a:masterClrMapping/>
  </p:clrMapOvr>
  <p:transition/>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docProps/app.xml><?xml version="1.0" encoding="utf-8"?>
<Properties xmlns="http://schemas.openxmlformats.org/officeDocument/2006/extended-properties" xmlns:vt="http://schemas.openxmlformats.org/officeDocument/2006/docPropsVTypes">
  <Template>Theme1</Template>
  <TotalTime>78</TotalTime>
  <Words>819</Words>
  <Application>Microsoft Office PowerPoint</Application>
  <PresentationFormat>Widescreen</PresentationFormat>
  <Paragraphs>120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Tahoma</vt:lpstr>
      <vt:lpstr>Theme1</vt:lpstr>
      <vt:lpstr>Segregation and Disposal of All Hospital Waste </vt:lpstr>
      <vt:lpstr>Waste handling and disposal </vt:lpstr>
      <vt:lpstr>Waste </vt:lpstr>
      <vt:lpstr>PowerPoint Presentation</vt:lpstr>
      <vt:lpstr>PowerPoint Presentation</vt:lpstr>
      <vt:lpstr>PowerPoint Presentation</vt:lpstr>
      <vt:lpstr>Infectious waste</vt:lpstr>
      <vt:lpstr>Cytotoxic waste</vt:lpstr>
      <vt:lpstr>PowerPoint Presentation</vt:lpstr>
      <vt:lpstr>Sharps </vt:lpstr>
      <vt:lpstr>Linen</vt:lpstr>
      <vt:lpstr>PowerPoint Presentation</vt:lpstr>
      <vt:lpstr>If you are contaminated with cytotoxic waste / chemical / drug </vt:lpstr>
      <vt:lpstr>Clinical and Related Wastes</vt:lpstr>
      <vt:lpstr>PowerPoint Presentation</vt:lpstr>
      <vt:lpstr>PowerPoint Presentation</vt:lpstr>
      <vt:lpstr>PowerPoint Presentation</vt:lpstr>
      <vt:lpstr>Hazard management for cytotoxic drugs and related waste</vt:lpstr>
      <vt:lpstr>PowerPoint Presentation</vt:lpstr>
      <vt:lpstr>Sustainable Practices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8</dc:creator>
  <cp:lastModifiedBy>Shamiddi Peiris</cp:lastModifiedBy>
  <cp:revision>13</cp:revision>
  <dcterms:created xsi:type="dcterms:W3CDTF">2021-05-07T11:15:11Z</dcterms:created>
  <dcterms:modified xsi:type="dcterms:W3CDTF">2022-03-16T06:08:29Z</dcterms:modified>
</cp:coreProperties>
</file>