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sldIdLst>
    <p:sldId id="256" r:id="rId2"/>
    <p:sldId id="259" r:id="rId3"/>
    <p:sldId id="260" r:id="rId4"/>
    <p:sldId id="261" r:id="rId5"/>
    <p:sldId id="264" r:id="rId6"/>
    <p:sldId id="267" r:id="rId7"/>
    <p:sldId id="268" r:id="rId8"/>
    <p:sldId id="293" r:id="rId9"/>
    <p:sldId id="294" r:id="rId10"/>
    <p:sldId id="269" r:id="rId11"/>
    <p:sldId id="295" r:id="rId12"/>
    <p:sldId id="296" r:id="rId13"/>
    <p:sldId id="297" r:id="rId14"/>
    <p:sldId id="270" r:id="rId15"/>
    <p:sldId id="298" r:id="rId16"/>
    <p:sldId id="299" r:id="rId17"/>
    <p:sldId id="300" r:id="rId18"/>
    <p:sldId id="301" r:id="rId19"/>
    <p:sldId id="271" r:id="rId20"/>
    <p:sldId id="273" r:id="rId21"/>
    <p:sldId id="274" r:id="rId22"/>
    <p:sldId id="276" r:id="rId23"/>
    <p:sldId id="278" r:id="rId24"/>
    <p:sldId id="281" r:id="rId25"/>
    <p:sldId id="279" r:id="rId26"/>
    <p:sldId id="302" r:id="rId27"/>
    <p:sldId id="292" r:id="rId28"/>
    <p:sldId id="288" r:id="rId29"/>
    <p:sldId id="287" r:id="rId30"/>
    <p:sldId id="286" r:id="rId31"/>
    <p:sldId id="289" r:id="rId32"/>
    <p:sldId id="290" r:id="rId33"/>
    <p:sldId id="291"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83B40-8BFF-4734-ACBF-580866F10354}"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2662A-7D76-45AC-8B44-D7686074FA29}" type="slidenum">
              <a:rPr lang="en-US" smtClean="0"/>
              <a:t>‹#›</a:t>
            </a:fld>
            <a:endParaRPr lang="en-US"/>
          </a:p>
        </p:txBody>
      </p:sp>
    </p:spTree>
    <p:extLst>
      <p:ext uri="{BB962C8B-B14F-4D97-AF65-F5344CB8AC3E}">
        <p14:creationId xmlns:p14="http://schemas.microsoft.com/office/powerpoint/2010/main" val="159835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942F01-0C3D-4367-8750-97758EF2BBF7}"/>
              </a:ext>
            </a:extLst>
          </p:cNvPr>
          <p:cNvSpPr>
            <a:spLocks noGrp="1" noChangeArrowheads="1"/>
          </p:cNvSpPr>
          <p:nvPr>
            <p:ph type="sldNum" sz="quarter" idx="5"/>
          </p:nvPr>
        </p:nvSpPr>
        <p:spPr>
          <a:ln/>
        </p:spPr>
        <p:txBody>
          <a:bodyPr/>
          <a:lstStyle/>
          <a:p>
            <a:fld id="{A8EA8A0C-B0CD-4CBE-8CCD-7998E68B76E2}" type="slidenum">
              <a:rPr lang="en-US" altLang="en-US"/>
              <a:pPr/>
              <a:t>2</a:t>
            </a:fld>
            <a:endParaRPr lang="en-US" altLang="en-US"/>
          </a:p>
        </p:txBody>
      </p:sp>
      <p:sp>
        <p:nvSpPr>
          <p:cNvPr id="30722" name="Rectangle 2">
            <a:extLst>
              <a:ext uri="{FF2B5EF4-FFF2-40B4-BE49-F238E27FC236}">
                <a16:creationId xmlns:a16="http://schemas.microsoft.com/office/drawing/2014/main" id="{D6E4BA64-361F-46B9-AF60-21AD592FBFF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C6BA490-4DCA-467B-B63A-B8431A0443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F6D38D-312F-4DEB-9724-E31042B9B56D}"/>
              </a:ext>
            </a:extLst>
          </p:cNvPr>
          <p:cNvSpPr>
            <a:spLocks noGrp="1" noChangeArrowheads="1"/>
          </p:cNvSpPr>
          <p:nvPr>
            <p:ph type="sldNum" sz="quarter" idx="5"/>
          </p:nvPr>
        </p:nvSpPr>
        <p:spPr>
          <a:ln/>
        </p:spPr>
        <p:txBody>
          <a:bodyPr/>
          <a:lstStyle/>
          <a:p>
            <a:fld id="{945A108F-5B38-433C-8228-DA0886A17875}" type="slidenum">
              <a:rPr lang="en-US" altLang="en-US"/>
              <a:pPr/>
              <a:t>11</a:t>
            </a:fld>
            <a:endParaRPr lang="en-US" altLang="en-US"/>
          </a:p>
        </p:txBody>
      </p:sp>
      <p:sp>
        <p:nvSpPr>
          <p:cNvPr id="121858" name="Rectangle 2">
            <a:extLst>
              <a:ext uri="{FF2B5EF4-FFF2-40B4-BE49-F238E27FC236}">
                <a16:creationId xmlns:a16="http://schemas.microsoft.com/office/drawing/2014/main" id="{EA5881BD-CE43-4490-8065-D906494C7B20}"/>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7B7384F3-43AB-4127-9C3D-D4F4FE0881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7B84D8-9F82-4549-9DFC-8557DA93A417}"/>
              </a:ext>
            </a:extLst>
          </p:cNvPr>
          <p:cNvSpPr>
            <a:spLocks noGrp="1" noChangeArrowheads="1"/>
          </p:cNvSpPr>
          <p:nvPr>
            <p:ph type="sldNum" sz="quarter" idx="5"/>
          </p:nvPr>
        </p:nvSpPr>
        <p:spPr>
          <a:ln/>
        </p:spPr>
        <p:txBody>
          <a:bodyPr/>
          <a:lstStyle/>
          <a:p>
            <a:fld id="{EBA7B2C8-0061-458C-B2F7-8AFA76293256}" type="slidenum">
              <a:rPr lang="en-US" altLang="en-US"/>
              <a:pPr/>
              <a:t>12</a:t>
            </a:fld>
            <a:endParaRPr lang="en-US" altLang="en-US"/>
          </a:p>
        </p:txBody>
      </p:sp>
      <p:sp>
        <p:nvSpPr>
          <p:cNvPr id="100354" name="Rectangle 2">
            <a:extLst>
              <a:ext uri="{FF2B5EF4-FFF2-40B4-BE49-F238E27FC236}">
                <a16:creationId xmlns:a16="http://schemas.microsoft.com/office/drawing/2014/main" id="{F5613FE0-82DC-46E9-B88D-98F63B240E4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C5AC9C12-9BD2-44E1-A900-68632F8A6B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2B3B3E-5D2B-47A4-9F81-5C8AC18F84F0}"/>
              </a:ext>
            </a:extLst>
          </p:cNvPr>
          <p:cNvSpPr>
            <a:spLocks noGrp="1" noChangeArrowheads="1"/>
          </p:cNvSpPr>
          <p:nvPr>
            <p:ph type="sldNum" sz="quarter" idx="5"/>
          </p:nvPr>
        </p:nvSpPr>
        <p:spPr>
          <a:ln/>
        </p:spPr>
        <p:txBody>
          <a:bodyPr/>
          <a:lstStyle/>
          <a:p>
            <a:fld id="{E09AC9A6-0DEC-46C6-B3E7-2B3BF96ACC4B}" type="slidenum">
              <a:rPr lang="en-US" altLang="en-US"/>
              <a:pPr/>
              <a:t>13</a:t>
            </a:fld>
            <a:endParaRPr lang="en-US" altLang="en-US"/>
          </a:p>
        </p:txBody>
      </p:sp>
      <p:sp>
        <p:nvSpPr>
          <p:cNvPr id="123906" name="Rectangle 2">
            <a:extLst>
              <a:ext uri="{FF2B5EF4-FFF2-40B4-BE49-F238E27FC236}">
                <a16:creationId xmlns:a16="http://schemas.microsoft.com/office/drawing/2014/main" id="{029883F6-7207-4D13-9BF4-6A8202CD8FF9}"/>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19B775AB-5C9D-4F0D-BCD2-31D075254D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9E763B-F37C-4C71-8F66-5D02FDE5B08D}"/>
              </a:ext>
            </a:extLst>
          </p:cNvPr>
          <p:cNvSpPr>
            <a:spLocks noGrp="1" noChangeArrowheads="1"/>
          </p:cNvSpPr>
          <p:nvPr>
            <p:ph type="sldNum" sz="quarter" idx="5"/>
          </p:nvPr>
        </p:nvSpPr>
        <p:spPr>
          <a:ln/>
        </p:spPr>
        <p:txBody>
          <a:bodyPr/>
          <a:lstStyle/>
          <a:p>
            <a:fld id="{2C255B25-31F2-4FC1-8AA2-CCC8B2E46FA2}" type="slidenum">
              <a:rPr lang="en-US" altLang="en-US"/>
              <a:pPr/>
              <a:t>14</a:t>
            </a:fld>
            <a:endParaRPr lang="en-US" altLang="en-US"/>
          </a:p>
        </p:txBody>
      </p:sp>
      <p:sp>
        <p:nvSpPr>
          <p:cNvPr id="63490" name="Rectangle 2">
            <a:extLst>
              <a:ext uri="{FF2B5EF4-FFF2-40B4-BE49-F238E27FC236}">
                <a16:creationId xmlns:a16="http://schemas.microsoft.com/office/drawing/2014/main" id="{615A2213-DFAA-4053-A078-812C4BDF656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196FC25-90BF-42EE-9724-85F22193FD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32C236-9DF5-4D71-9C02-D0AC9AEB36D3}"/>
              </a:ext>
            </a:extLst>
          </p:cNvPr>
          <p:cNvSpPr>
            <a:spLocks noGrp="1" noChangeArrowheads="1"/>
          </p:cNvSpPr>
          <p:nvPr>
            <p:ph type="sldNum" sz="quarter" idx="5"/>
          </p:nvPr>
        </p:nvSpPr>
        <p:spPr>
          <a:ln/>
        </p:spPr>
        <p:txBody>
          <a:bodyPr/>
          <a:lstStyle/>
          <a:p>
            <a:fld id="{D08CE8E1-3E7C-4A0D-BA63-4B214082DF30}" type="slidenum">
              <a:rPr lang="en-US" altLang="en-US"/>
              <a:pPr/>
              <a:t>15</a:t>
            </a:fld>
            <a:endParaRPr lang="en-US" altLang="en-US"/>
          </a:p>
        </p:txBody>
      </p:sp>
      <p:sp>
        <p:nvSpPr>
          <p:cNvPr id="125954" name="Rectangle 2">
            <a:extLst>
              <a:ext uri="{FF2B5EF4-FFF2-40B4-BE49-F238E27FC236}">
                <a16:creationId xmlns:a16="http://schemas.microsoft.com/office/drawing/2014/main" id="{22946A51-2E93-43F6-8C79-F3AC0D33E4B3}"/>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E3F25531-2F46-42CB-8A57-E69C410478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ABDAE6-9252-4969-AD98-E9569A22B34D}"/>
              </a:ext>
            </a:extLst>
          </p:cNvPr>
          <p:cNvSpPr>
            <a:spLocks noGrp="1" noChangeArrowheads="1"/>
          </p:cNvSpPr>
          <p:nvPr>
            <p:ph type="sldNum" sz="quarter" idx="5"/>
          </p:nvPr>
        </p:nvSpPr>
        <p:spPr>
          <a:ln/>
        </p:spPr>
        <p:txBody>
          <a:bodyPr/>
          <a:lstStyle/>
          <a:p>
            <a:fld id="{A139768A-9819-4025-9724-81E1CB1D29D7}" type="slidenum">
              <a:rPr lang="en-US" altLang="en-US"/>
              <a:pPr/>
              <a:t>16</a:t>
            </a:fld>
            <a:endParaRPr lang="en-US" altLang="en-US"/>
          </a:p>
        </p:txBody>
      </p:sp>
      <p:sp>
        <p:nvSpPr>
          <p:cNvPr id="128002" name="Rectangle 2">
            <a:extLst>
              <a:ext uri="{FF2B5EF4-FFF2-40B4-BE49-F238E27FC236}">
                <a16:creationId xmlns:a16="http://schemas.microsoft.com/office/drawing/2014/main" id="{BBAAA367-2EA1-4E78-8642-93AB1BE51E23}"/>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25C789A8-BCBE-41DE-957E-B2C7F70D81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28EFE-8848-48DA-86B9-BD107AFBB9F5}"/>
              </a:ext>
            </a:extLst>
          </p:cNvPr>
          <p:cNvSpPr>
            <a:spLocks noGrp="1" noChangeArrowheads="1"/>
          </p:cNvSpPr>
          <p:nvPr>
            <p:ph type="sldNum" sz="quarter" idx="5"/>
          </p:nvPr>
        </p:nvSpPr>
        <p:spPr>
          <a:ln/>
        </p:spPr>
        <p:txBody>
          <a:bodyPr/>
          <a:lstStyle/>
          <a:p>
            <a:fld id="{909DA750-EF57-49DE-82DD-BAA664895FC7}" type="slidenum">
              <a:rPr lang="en-US" altLang="en-US"/>
              <a:pPr/>
              <a:t>17</a:t>
            </a:fld>
            <a:endParaRPr lang="en-US" altLang="en-US"/>
          </a:p>
        </p:txBody>
      </p:sp>
      <p:sp>
        <p:nvSpPr>
          <p:cNvPr id="130050" name="Rectangle 2">
            <a:extLst>
              <a:ext uri="{FF2B5EF4-FFF2-40B4-BE49-F238E27FC236}">
                <a16:creationId xmlns:a16="http://schemas.microsoft.com/office/drawing/2014/main" id="{9DC5E5BF-A5A4-4B38-B408-F4B455671381}"/>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BBF65D15-965B-4103-8A38-14BCF98592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E7B8C4-66A3-42A6-BC52-4677F29A36AD}"/>
              </a:ext>
            </a:extLst>
          </p:cNvPr>
          <p:cNvSpPr>
            <a:spLocks noGrp="1" noChangeArrowheads="1"/>
          </p:cNvSpPr>
          <p:nvPr>
            <p:ph type="sldNum" sz="quarter" idx="5"/>
          </p:nvPr>
        </p:nvSpPr>
        <p:spPr>
          <a:ln/>
        </p:spPr>
        <p:txBody>
          <a:bodyPr/>
          <a:lstStyle/>
          <a:p>
            <a:fld id="{2D82D69A-EADF-4039-8752-24A470813096}" type="slidenum">
              <a:rPr lang="en-US" altLang="en-US"/>
              <a:pPr/>
              <a:t>18</a:t>
            </a:fld>
            <a:endParaRPr lang="en-US" altLang="en-US"/>
          </a:p>
        </p:txBody>
      </p:sp>
      <p:sp>
        <p:nvSpPr>
          <p:cNvPr id="134146" name="Rectangle 2">
            <a:extLst>
              <a:ext uri="{FF2B5EF4-FFF2-40B4-BE49-F238E27FC236}">
                <a16:creationId xmlns:a16="http://schemas.microsoft.com/office/drawing/2014/main" id="{06E225BF-6005-4C7C-B46E-10A98230C0A9}"/>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ABC827DD-7CE9-4641-84C1-EED86213A1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995A29-1633-41DE-9E9F-41BEFBF9C960}"/>
              </a:ext>
            </a:extLst>
          </p:cNvPr>
          <p:cNvSpPr>
            <a:spLocks noGrp="1" noChangeArrowheads="1"/>
          </p:cNvSpPr>
          <p:nvPr>
            <p:ph type="sldNum" sz="quarter" idx="5"/>
          </p:nvPr>
        </p:nvSpPr>
        <p:spPr>
          <a:ln/>
        </p:spPr>
        <p:txBody>
          <a:bodyPr/>
          <a:lstStyle/>
          <a:p>
            <a:fld id="{20346263-3E4D-4D83-BAD1-245350FF5E97}" type="slidenum">
              <a:rPr lang="en-US" altLang="en-US"/>
              <a:pPr/>
              <a:t>19</a:t>
            </a:fld>
            <a:endParaRPr lang="en-US" altLang="en-US"/>
          </a:p>
        </p:txBody>
      </p:sp>
      <p:sp>
        <p:nvSpPr>
          <p:cNvPr id="65538" name="Rectangle 2">
            <a:extLst>
              <a:ext uri="{FF2B5EF4-FFF2-40B4-BE49-F238E27FC236}">
                <a16:creationId xmlns:a16="http://schemas.microsoft.com/office/drawing/2014/main" id="{4A006478-1E58-49C6-BD6E-84ABF9A105E4}"/>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23D8849B-3D10-407D-B06B-C13B51F8A7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7B6466-9028-4E68-A83E-8155DF777065}"/>
              </a:ext>
            </a:extLst>
          </p:cNvPr>
          <p:cNvSpPr>
            <a:spLocks noGrp="1" noChangeArrowheads="1"/>
          </p:cNvSpPr>
          <p:nvPr>
            <p:ph type="sldNum" sz="quarter" idx="5"/>
          </p:nvPr>
        </p:nvSpPr>
        <p:spPr>
          <a:ln/>
        </p:spPr>
        <p:txBody>
          <a:bodyPr/>
          <a:lstStyle/>
          <a:p>
            <a:fld id="{08883A0A-0EB8-4E7B-B614-43ECADDF330C}" type="slidenum">
              <a:rPr lang="en-US" altLang="en-US"/>
              <a:pPr/>
              <a:t>20</a:t>
            </a:fld>
            <a:endParaRPr lang="en-US" altLang="en-US"/>
          </a:p>
        </p:txBody>
      </p:sp>
      <p:sp>
        <p:nvSpPr>
          <p:cNvPr id="69634" name="Rectangle 2">
            <a:extLst>
              <a:ext uri="{FF2B5EF4-FFF2-40B4-BE49-F238E27FC236}">
                <a16:creationId xmlns:a16="http://schemas.microsoft.com/office/drawing/2014/main" id="{09560F0F-1F38-4689-BC67-356706BE739C}"/>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5AEE9BAD-7E50-40FA-B08A-5D61A71D3C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A3C17A-CD37-4AE0-9D21-68C0C70D2E99}"/>
              </a:ext>
            </a:extLst>
          </p:cNvPr>
          <p:cNvSpPr>
            <a:spLocks noGrp="1" noChangeArrowheads="1"/>
          </p:cNvSpPr>
          <p:nvPr>
            <p:ph type="sldNum" sz="quarter" idx="5"/>
          </p:nvPr>
        </p:nvSpPr>
        <p:spPr>
          <a:ln/>
        </p:spPr>
        <p:txBody>
          <a:bodyPr/>
          <a:lstStyle/>
          <a:p>
            <a:fld id="{5933B8DB-B6A1-417C-BB0B-0E785AFDA550}" type="slidenum">
              <a:rPr lang="en-US" altLang="en-US"/>
              <a:pPr/>
              <a:t>3</a:t>
            </a:fld>
            <a:endParaRPr lang="en-US" altLang="en-US"/>
          </a:p>
        </p:txBody>
      </p:sp>
      <p:sp>
        <p:nvSpPr>
          <p:cNvPr id="40962" name="Rectangle 2">
            <a:extLst>
              <a:ext uri="{FF2B5EF4-FFF2-40B4-BE49-F238E27FC236}">
                <a16:creationId xmlns:a16="http://schemas.microsoft.com/office/drawing/2014/main" id="{B7FB4DFC-CF7B-4E10-8B5C-B12424077AD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A5018D7-F2C0-4D82-BA7B-BEBBDCC854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EF803-4C12-437F-A601-D04335AB467B}"/>
              </a:ext>
            </a:extLst>
          </p:cNvPr>
          <p:cNvSpPr>
            <a:spLocks noGrp="1" noChangeArrowheads="1"/>
          </p:cNvSpPr>
          <p:nvPr>
            <p:ph type="sldNum" sz="quarter" idx="5"/>
          </p:nvPr>
        </p:nvSpPr>
        <p:spPr>
          <a:ln/>
        </p:spPr>
        <p:txBody>
          <a:bodyPr/>
          <a:lstStyle/>
          <a:p>
            <a:fld id="{E27065F1-3975-4FAF-A204-2D9B4788FC83}" type="slidenum">
              <a:rPr lang="en-US" altLang="en-US"/>
              <a:pPr/>
              <a:t>21</a:t>
            </a:fld>
            <a:endParaRPr lang="en-US" altLang="en-US"/>
          </a:p>
        </p:txBody>
      </p:sp>
      <p:sp>
        <p:nvSpPr>
          <p:cNvPr id="71682" name="Rectangle 2">
            <a:extLst>
              <a:ext uri="{FF2B5EF4-FFF2-40B4-BE49-F238E27FC236}">
                <a16:creationId xmlns:a16="http://schemas.microsoft.com/office/drawing/2014/main" id="{4428D3FF-66CA-4ACE-B5A2-1168605A55C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5438DF9B-2A25-42F1-9D87-9A8912488E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B5552A-05B0-45C8-ABC8-676C0E292576}"/>
              </a:ext>
            </a:extLst>
          </p:cNvPr>
          <p:cNvSpPr>
            <a:spLocks noGrp="1" noChangeArrowheads="1"/>
          </p:cNvSpPr>
          <p:nvPr>
            <p:ph type="sldNum" sz="quarter" idx="5"/>
          </p:nvPr>
        </p:nvSpPr>
        <p:spPr>
          <a:ln/>
        </p:spPr>
        <p:txBody>
          <a:bodyPr/>
          <a:lstStyle/>
          <a:p>
            <a:fld id="{8C620AB8-C15D-4D85-AC9B-2F66C7C6DAED}" type="slidenum">
              <a:rPr lang="en-US" altLang="en-US"/>
              <a:pPr/>
              <a:t>22</a:t>
            </a:fld>
            <a:endParaRPr lang="en-US" altLang="en-US"/>
          </a:p>
        </p:txBody>
      </p:sp>
      <p:sp>
        <p:nvSpPr>
          <p:cNvPr id="75778" name="Rectangle 2">
            <a:extLst>
              <a:ext uri="{FF2B5EF4-FFF2-40B4-BE49-F238E27FC236}">
                <a16:creationId xmlns:a16="http://schemas.microsoft.com/office/drawing/2014/main" id="{80E54699-B023-48BC-BC25-EE06A4A7D37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F6799BEE-ECCE-4AB2-8011-0AC615A366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4B7BF8-2C11-4DEC-817D-504F42C5DED8}"/>
              </a:ext>
            </a:extLst>
          </p:cNvPr>
          <p:cNvSpPr>
            <a:spLocks noGrp="1" noChangeArrowheads="1"/>
          </p:cNvSpPr>
          <p:nvPr>
            <p:ph type="sldNum" sz="quarter" idx="5"/>
          </p:nvPr>
        </p:nvSpPr>
        <p:spPr>
          <a:ln/>
        </p:spPr>
        <p:txBody>
          <a:bodyPr/>
          <a:lstStyle/>
          <a:p>
            <a:fld id="{1DEFA843-BF0B-43C1-96DF-58AB847B8B81}" type="slidenum">
              <a:rPr lang="en-US" altLang="en-US"/>
              <a:pPr/>
              <a:t>23</a:t>
            </a:fld>
            <a:endParaRPr lang="en-US" altLang="en-US"/>
          </a:p>
        </p:txBody>
      </p:sp>
      <p:sp>
        <p:nvSpPr>
          <p:cNvPr id="79874" name="Rectangle 2">
            <a:extLst>
              <a:ext uri="{FF2B5EF4-FFF2-40B4-BE49-F238E27FC236}">
                <a16:creationId xmlns:a16="http://schemas.microsoft.com/office/drawing/2014/main" id="{884438D7-0391-4BDC-9A6D-2AD7DFCE8E8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B574AE8A-0805-422B-84D0-FDAB715235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10278-A711-42A5-B756-79FD8DA7425B}"/>
              </a:ext>
            </a:extLst>
          </p:cNvPr>
          <p:cNvSpPr>
            <a:spLocks noGrp="1" noChangeArrowheads="1"/>
          </p:cNvSpPr>
          <p:nvPr>
            <p:ph type="sldNum" sz="quarter" idx="5"/>
          </p:nvPr>
        </p:nvSpPr>
        <p:spPr>
          <a:ln/>
        </p:spPr>
        <p:txBody>
          <a:bodyPr/>
          <a:lstStyle/>
          <a:p>
            <a:fld id="{2BA3FAE0-F790-41F3-904C-90D6FD0F100A}" type="slidenum">
              <a:rPr lang="en-US" altLang="en-US"/>
              <a:pPr/>
              <a:t>24</a:t>
            </a:fld>
            <a:endParaRPr lang="en-US" altLang="en-US"/>
          </a:p>
        </p:txBody>
      </p:sp>
      <p:sp>
        <p:nvSpPr>
          <p:cNvPr id="87042" name="Rectangle 2">
            <a:extLst>
              <a:ext uri="{FF2B5EF4-FFF2-40B4-BE49-F238E27FC236}">
                <a16:creationId xmlns:a16="http://schemas.microsoft.com/office/drawing/2014/main" id="{FB075D27-7592-43EA-9BB8-6DDF3C9B3CBC}"/>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1D33A28-5141-4290-841D-817671863D6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75597D-8994-4655-BF9B-F50B4ED9F222}"/>
              </a:ext>
            </a:extLst>
          </p:cNvPr>
          <p:cNvSpPr>
            <a:spLocks noGrp="1" noChangeArrowheads="1"/>
          </p:cNvSpPr>
          <p:nvPr>
            <p:ph type="sldNum" sz="quarter" idx="5"/>
          </p:nvPr>
        </p:nvSpPr>
        <p:spPr>
          <a:ln/>
        </p:spPr>
        <p:txBody>
          <a:bodyPr/>
          <a:lstStyle/>
          <a:p>
            <a:fld id="{1FD673F6-D3EC-4F67-8713-AF8BE2BBDB22}" type="slidenum">
              <a:rPr lang="en-US" altLang="en-US"/>
              <a:pPr/>
              <a:t>25</a:t>
            </a:fld>
            <a:endParaRPr lang="en-US" altLang="en-US"/>
          </a:p>
        </p:txBody>
      </p:sp>
      <p:sp>
        <p:nvSpPr>
          <p:cNvPr id="81922" name="Rectangle 2">
            <a:extLst>
              <a:ext uri="{FF2B5EF4-FFF2-40B4-BE49-F238E27FC236}">
                <a16:creationId xmlns:a16="http://schemas.microsoft.com/office/drawing/2014/main" id="{45069EF3-3BEB-4E21-899C-DD026337FB3F}"/>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5CA1FFD5-03F1-4EAE-90BE-CF867A3C77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FD1868-0995-4E17-99C2-679C82828BBB}"/>
              </a:ext>
            </a:extLst>
          </p:cNvPr>
          <p:cNvSpPr>
            <a:spLocks noGrp="1" noChangeArrowheads="1"/>
          </p:cNvSpPr>
          <p:nvPr>
            <p:ph type="sldNum" sz="quarter" idx="5"/>
          </p:nvPr>
        </p:nvSpPr>
        <p:spPr>
          <a:ln/>
        </p:spPr>
        <p:txBody>
          <a:bodyPr/>
          <a:lstStyle/>
          <a:p>
            <a:fld id="{52500FFC-91F4-4794-9596-9C8E7E42FF88}" type="slidenum">
              <a:rPr lang="en-US" altLang="en-US"/>
              <a:pPr/>
              <a:t>27</a:t>
            </a:fld>
            <a:endParaRPr lang="en-US" altLang="en-US"/>
          </a:p>
        </p:txBody>
      </p:sp>
      <p:sp>
        <p:nvSpPr>
          <p:cNvPr id="115714" name="Rectangle 2">
            <a:extLst>
              <a:ext uri="{FF2B5EF4-FFF2-40B4-BE49-F238E27FC236}">
                <a16:creationId xmlns:a16="http://schemas.microsoft.com/office/drawing/2014/main" id="{0A652CB2-16F7-40C0-9511-7E88617B6583}"/>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8C896B6C-FE58-4049-B341-AB8E3A23A1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37409E-AEC3-4D03-A116-EC88602C6C76}"/>
              </a:ext>
            </a:extLst>
          </p:cNvPr>
          <p:cNvSpPr>
            <a:spLocks noGrp="1" noChangeArrowheads="1"/>
          </p:cNvSpPr>
          <p:nvPr>
            <p:ph type="sldNum" sz="quarter" idx="5"/>
          </p:nvPr>
        </p:nvSpPr>
        <p:spPr>
          <a:ln/>
        </p:spPr>
        <p:txBody>
          <a:bodyPr/>
          <a:lstStyle/>
          <a:p>
            <a:fld id="{0C42F5B3-2476-4397-8006-89ABCDADA61A}" type="slidenum">
              <a:rPr lang="en-US" altLang="en-US"/>
              <a:pPr/>
              <a:t>4</a:t>
            </a:fld>
            <a:endParaRPr lang="en-US" altLang="en-US"/>
          </a:p>
        </p:txBody>
      </p:sp>
      <p:sp>
        <p:nvSpPr>
          <p:cNvPr id="43010" name="Rectangle 2">
            <a:extLst>
              <a:ext uri="{FF2B5EF4-FFF2-40B4-BE49-F238E27FC236}">
                <a16:creationId xmlns:a16="http://schemas.microsoft.com/office/drawing/2014/main" id="{BD7D2FAD-E081-4CEB-91E9-567DDA3C3A4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CD6AA4A-A4AC-4594-A21C-E37B79F631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EE09ED-6140-48E5-A223-6263AD761B14}"/>
              </a:ext>
            </a:extLst>
          </p:cNvPr>
          <p:cNvSpPr>
            <a:spLocks noGrp="1" noChangeArrowheads="1"/>
          </p:cNvSpPr>
          <p:nvPr>
            <p:ph type="sldNum" sz="quarter" idx="5"/>
          </p:nvPr>
        </p:nvSpPr>
        <p:spPr>
          <a:ln/>
        </p:spPr>
        <p:txBody>
          <a:bodyPr/>
          <a:lstStyle/>
          <a:p>
            <a:fld id="{13971F34-F204-4D87-868C-6F2E28E727E8}" type="slidenum">
              <a:rPr lang="en-US" altLang="en-US"/>
              <a:pPr/>
              <a:t>5</a:t>
            </a:fld>
            <a:endParaRPr lang="en-US" altLang="en-US"/>
          </a:p>
        </p:txBody>
      </p:sp>
      <p:sp>
        <p:nvSpPr>
          <p:cNvPr id="51202" name="Rectangle 2">
            <a:extLst>
              <a:ext uri="{FF2B5EF4-FFF2-40B4-BE49-F238E27FC236}">
                <a16:creationId xmlns:a16="http://schemas.microsoft.com/office/drawing/2014/main" id="{13A7DAEA-FF6A-409A-914A-9FC9AE5E8BB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C55372A-DC87-4A3D-8BB7-9BF63ACF8E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E49A53-F3C3-427C-8900-949E703F6068}"/>
              </a:ext>
            </a:extLst>
          </p:cNvPr>
          <p:cNvSpPr>
            <a:spLocks noGrp="1" noChangeArrowheads="1"/>
          </p:cNvSpPr>
          <p:nvPr>
            <p:ph type="sldNum" sz="quarter" idx="5"/>
          </p:nvPr>
        </p:nvSpPr>
        <p:spPr>
          <a:ln/>
        </p:spPr>
        <p:txBody>
          <a:bodyPr/>
          <a:lstStyle/>
          <a:p>
            <a:fld id="{FC7778FA-FCBD-4590-85BA-D170AC3EBFC3}" type="slidenum">
              <a:rPr lang="en-US" altLang="en-US"/>
              <a:pPr/>
              <a:t>6</a:t>
            </a:fld>
            <a:endParaRPr lang="en-US" altLang="en-US"/>
          </a:p>
        </p:txBody>
      </p:sp>
      <p:sp>
        <p:nvSpPr>
          <p:cNvPr id="57346" name="Rectangle 2">
            <a:extLst>
              <a:ext uri="{FF2B5EF4-FFF2-40B4-BE49-F238E27FC236}">
                <a16:creationId xmlns:a16="http://schemas.microsoft.com/office/drawing/2014/main" id="{1585B9DF-A088-4AF6-830B-206D28B7141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4525D5C-09F4-450E-8187-D07641671F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F4A7E5-E7C9-426D-AF65-4DA762375CDE}"/>
              </a:ext>
            </a:extLst>
          </p:cNvPr>
          <p:cNvSpPr>
            <a:spLocks noGrp="1" noChangeArrowheads="1"/>
          </p:cNvSpPr>
          <p:nvPr>
            <p:ph type="sldNum" sz="quarter" idx="5"/>
          </p:nvPr>
        </p:nvSpPr>
        <p:spPr>
          <a:ln/>
        </p:spPr>
        <p:txBody>
          <a:bodyPr/>
          <a:lstStyle/>
          <a:p>
            <a:fld id="{968C082B-16C8-4A3A-8033-A9B5B5679158}" type="slidenum">
              <a:rPr lang="en-US" altLang="en-US"/>
              <a:pPr/>
              <a:t>7</a:t>
            </a:fld>
            <a:endParaRPr lang="en-US" altLang="en-US"/>
          </a:p>
        </p:txBody>
      </p:sp>
      <p:sp>
        <p:nvSpPr>
          <p:cNvPr id="59394" name="Rectangle 2">
            <a:extLst>
              <a:ext uri="{FF2B5EF4-FFF2-40B4-BE49-F238E27FC236}">
                <a16:creationId xmlns:a16="http://schemas.microsoft.com/office/drawing/2014/main" id="{9DFBF8E7-2CA5-4CEF-8A4F-B3A2F223A490}"/>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C0C0C33-9F93-4252-BB6D-32F609DB17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59E20B-DCB6-4139-9212-4E60D3E9E8CC}"/>
              </a:ext>
            </a:extLst>
          </p:cNvPr>
          <p:cNvSpPr>
            <a:spLocks noGrp="1" noChangeArrowheads="1"/>
          </p:cNvSpPr>
          <p:nvPr>
            <p:ph type="sldNum" sz="quarter" idx="5"/>
          </p:nvPr>
        </p:nvSpPr>
        <p:spPr>
          <a:ln/>
        </p:spPr>
        <p:txBody>
          <a:bodyPr/>
          <a:lstStyle/>
          <a:p>
            <a:fld id="{8AD93A78-0C1F-4C7D-B0C3-7F1E31867759}" type="slidenum">
              <a:rPr lang="en-US" altLang="en-US"/>
              <a:pPr/>
              <a:t>8</a:t>
            </a:fld>
            <a:endParaRPr lang="en-US" altLang="en-US"/>
          </a:p>
        </p:txBody>
      </p:sp>
      <p:sp>
        <p:nvSpPr>
          <p:cNvPr id="96258" name="Rectangle 2">
            <a:extLst>
              <a:ext uri="{FF2B5EF4-FFF2-40B4-BE49-F238E27FC236}">
                <a16:creationId xmlns:a16="http://schemas.microsoft.com/office/drawing/2014/main" id="{9CC88554-BAA4-4E4F-BE17-CFC18EC7EC85}"/>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AEEA5442-5F2F-4CF6-A3FB-613449EB42D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A31313-7E45-4091-AAF0-73B6CF70DF4A}"/>
              </a:ext>
            </a:extLst>
          </p:cNvPr>
          <p:cNvSpPr>
            <a:spLocks noGrp="1" noChangeArrowheads="1"/>
          </p:cNvSpPr>
          <p:nvPr>
            <p:ph type="sldNum" sz="quarter" idx="5"/>
          </p:nvPr>
        </p:nvSpPr>
        <p:spPr>
          <a:ln/>
        </p:spPr>
        <p:txBody>
          <a:bodyPr/>
          <a:lstStyle/>
          <a:p>
            <a:fld id="{AF9B84E3-261C-436E-84A1-264768F51535}" type="slidenum">
              <a:rPr lang="en-US" altLang="en-US"/>
              <a:pPr/>
              <a:t>9</a:t>
            </a:fld>
            <a:endParaRPr lang="en-US" altLang="en-US"/>
          </a:p>
        </p:txBody>
      </p:sp>
      <p:sp>
        <p:nvSpPr>
          <p:cNvPr id="117762" name="Rectangle 2">
            <a:extLst>
              <a:ext uri="{FF2B5EF4-FFF2-40B4-BE49-F238E27FC236}">
                <a16:creationId xmlns:a16="http://schemas.microsoft.com/office/drawing/2014/main" id="{34342DB0-7760-400E-9456-F99D7651A943}"/>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EEF0627F-82CD-4171-8B5D-8A533C4434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82B980-DA78-4264-88D6-809E98E5C384}"/>
              </a:ext>
            </a:extLst>
          </p:cNvPr>
          <p:cNvSpPr>
            <a:spLocks noGrp="1" noChangeArrowheads="1"/>
          </p:cNvSpPr>
          <p:nvPr>
            <p:ph type="sldNum" sz="quarter" idx="5"/>
          </p:nvPr>
        </p:nvSpPr>
        <p:spPr>
          <a:ln/>
        </p:spPr>
        <p:txBody>
          <a:bodyPr/>
          <a:lstStyle/>
          <a:p>
            <a:fld id="{CB4AA984-5FB5-4D3A-8698-470A82284EAB}" type="slidenum">
              <a:rPr lang="en-US" altLang="en-US"/>
              <a:pPr/>
              <a:t>10</a:t>
            </a:fld>
            <a:endParaRPr lang="en-US" altLang="en-US"/>
          </a:p>
        </p:txBody>
      </p:sp>
      <p:sp>
        <p:nvSpPr>
          <p:cNvPr id="61442" name="Rectangle 2">
            <a:extLst>
              <a:ext uri="{FF2B5EF4-FFF2-40B4-BE49-F238E27FC236}">
                <a16:creationId xmlns:a16="http://schemas.microsoft.com/office/drawing/2014/main" id="{CA7CCF39-D48A-479D-B3BA-4DFEFFB15D4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B8325B77-1B06-4294-A5B8-4BD61828D88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31036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9388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790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86334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577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1283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84908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85667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70968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08983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78964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981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1770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8" y="2341312"/>
            <a:ext cx="10515600" cy="1325563"/>
          </a:xfrm>
        </p:spPr>
        <p:txBody>
          <a:bodyPr/>
          <a:lstStyle/>
          <a:p>
            <a:r>
              <a:rPr lang="en-US" dirty="0"/>
              <a:t>Bed Making - Occupied</a:t>
            </a:r>
          </a:p>
        </p:txBody>
      </p:sp>
    </p:spTree>
    <p:extLst>
      <p:ext uri="{BB962C8B-B14F-4D97-AF65-F5344CB8AC3E}">
        <p14:creationId xmlns:p14="http://schemas.microsoft.com/office/powerpoint/2010/main" val="25934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0A696A6A-277B-4016-8B35-1AA933989862}"/>
              </a:ext>
            </a:extLst>
          </p:cNvPr>
          <p:cNvSpPr>
            <a:spLocks noGrp="1" noChangeArrowheads="1"/>
          </p:cNvSpPr>
          <p:nvPr>
            <p:ph type="body" idx="1"/>
          </p:nvPr>
        </p:nvSpPr>
        <p:spPr>
          <a:xfrm>
            <a:off x="1515718" y="3621088"/>
            <a:ext cx="9417325" cy="2470150"/>
          </a:xfrm>
        </p:spPr>
        <p:txBody>
          <a:bodyPr>
            <a:normAutofit lnSpcReduction="10000"/>
          </a:bodyPr>
          <a:lstStyle/>
          <a:p>
            <a:pPr marL="609600" indent="-609600">
              <a:buNone/>
            </a:pPr>
            <a:r>
              <a:rPr lang="en-US" altLang="en-US" sz="2000" dirty="0"/>
              <a:t>B. Special Types of Beds</a:t>
            </a:r>
          </a:p>
          <a:p>
            <a:pPr marL="609600" indent="-609600">
              <a:buNone/>
            </a:pPr>
            <a:endParaRPr lang="en-US" altLang="en-US" sz="2000" dirty="0"/>
          </a:p>
          <a:p>
            <a:pPr marL="609600" indent="-609600">
              <a:buFontTx/>
              <a:buAutoNum type="arabicPeriod"/>
            </a:pPr>
            <a:r>
              <a:rPr lang="en-US" altLang="en-US" sz="2000" dirty="0"/>
              <a:t>Water bed</a:t>
            </a:r>
          </a:p>
          <a:p>
            <a:pPr marL="990600" lvl="1" indent="-533400"/>
            <a:r>
              <a:rPr lang="en-US" altLang="en-US" sz="2000" dirty="0"/>
              <a:t>Special mattress filled with water.</a:t>
            </a:r>
          </a:p>
          <a:p>
            <a:pPr marL="990600" lvl="1" indent="-533400"/>
            <a:r>
              <a:rPr lang="en-US" altLang="en-US" sz="2000" dirty="0"/>
              <a:t>It controls temperature of water reducing pressure on body parts. </a:t>
            </a:r>
          </a:p>
          <a:p>
            <a:pPr marL="990600" lvl="1" indent="-533400"/>
            <a:r>
              <a:rPr lang="en-US" altLang="en-US" sz="2000" dirty="0"/>
              <a:t>Indications:</a:t>
            </a:r>
          </a:p>
          <a:p>
            <a:pPr marL="1371600" lvl="2" indent="-457200"/>
            <a:r>
              <a:rPr lang="en-US" altLang="en-US" dirty="0"/>
              <a:t>Patients confined to bed for long periods</a:t>
            </a:r>
          </a:p>
        </p:txBody>
      </p:sp>
      <p:sp>
        <p:nvSpPr>
          <p:cNvPr id="60420" name="Rectangle 4">
            <a:extLst>
              <a:ext uri="{FF2B5EF4-FFF2-40B4-BE49-F238E27FC236}">
                <a16:creationId xmlns:a16="http://schemas.microsoft.com/office/drawing/2014/main" id="{D9E495F9-612E-4056-8ABC-6D787E337F18}"/>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60425" name="Picture 9">
            <a:extLst>
              <a:ext uri="{FF2B5EF4-FFF2-40B4-BE49-F238E27FC236}">
                <a16:creationId xmlns:a16="http://schemas.microsoft.com/office/drawing/2014/main" id="{71E7C873-CAEB-48EA-A4EA-62F686B1E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9" y="871538"/>
            <a:ext cx="3665537"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BD8C7C73-ECE0-46B0-BCA6-78ED6CACBBAC}"/>
              </a:ext>
            </a:extLst>
          </p:cNvPr>
          <p:cNvSpPr>
            <a:spLocks noGrp="1" noChangeArrowheads="1"/>
          </p:cNvSpPr>
          <p:nvPr>
            <p:ph type="body" idx="1"/>
          </p:nvPr>
        </p:nvSpPr>
        <p:spPr>
          <a:xfrm>
            <a:off x="1392170" y="3771902"/>
            <a:ext cx="9514369" cy="2133600"/>
          </a:xfrm>
        </p:spPr>
        <p:txBody>
          <a:bodyPr/>
          <a:lstStyle/>
          <a:p>
            <a:pPr marL="609600" indent="-609600">
              <a:lnSpc>
                <a:spcPct val="100000"/>
              </a:lnSpc>
              <a:buNone/>
            </a:pPr>
            <a:r>
              <a:rPr lang="en-US" altLang="en-US" sz="2000" dirty="0"/>
              <a:t>2. Turning Frames (Stryker Wedge)</a:t>
            </a:r>
          </a:p>
          <a:p>
            <a:pPr marL="990600" lvl="1" indent="-533400">
              <a:lnSpc>
                <a:spcPct val="100000"/>
              </a:lnSpc>
            </a:pPr>
            <a:r>
              <a:rPr lang="en-US" altLang="en-US" sz="2000" dirty="0"/>
              <a:t>It allows repeated changes between the supine and prone positions without disturbing spinal alignment.</a:t>
            </a:r>
          </a:p>
          <a:p>
            <a:pPr marL="990600" lvl="1" indent="-533400">
              <a:lnSpc>
                <a:spcPct val="100000"/>
              </a:lnSpc>
            </a:pPr>
            <a:r>
              <a:rPr lang="en-US" altLang="en-US" sz="2000" dirty="0"/>
              <a:t>Indications:</a:t>
            </a:r>
          </a:p>
          <a:p>
            <a:pPr marL="1371600" lvl="2" indent="-457200">
              <a:lnSpc>
                <a:spcPct val="100000"/>
              </a:lnSpc>
            </a:pPr>
            <a:r>
              <a:rPr lang="en-US" altLang="en-US" dirty="0"/>
              <a:t>complication of immobility such as atelectasis, pneumonia, decubitus ulcer and renal calculi.</a:t>
            </a:r>
          </a:p>
          <a:p>
            <a:pPr marL="1371600" lvl="2" indent="-457200"/>
            <a:endParaRPr lang="en-US" altLang="en-US" sz="1800" dirty="0">
              <a:latin typeface="Bookman Old Style" panose="02050604050505020204" pitchFamily="18" charset="0"/>
            </a:endParaRPr>
          </a:p>
          <a:p>
            <a:pPr marL="609600" indent="-609600">
              <a:buNone/>
            </a:pPr>
            <a:endParaRPr lang="en-US" altLang="en-US" sz="1800" dirty="0">
              <a:latin typeface="Bookman Old Style" panose="02050604050505020204" pitchFamily="18" charset="0"/>
            </a:endParaRPr>
          </a:p>
        </p:txBody>
      </p:sp>
      <p:sp>
        <p:nvSpPr>
          <p:cNvPr id="120837" name="Rectangle 5">
            <a:extLst>
              <a:ext uri="{FF2B5EF4-FFF2-40B4-BE49-F238E27FC236}">
                <a16:creationId xmlns:a16="http://schemas.microsoft.com/office/drawing/2014/main" id="{A21FD66B-71E0-4FBB-8843-AFFE7D641A93}"/>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120838" name="Picture 6">
            <a:extLst>
              <a:ext uri="{FF2B5EF4-FFF2-40B4-BE49-F238E27FC236}">
                <a16:creationId xmlns:a16="http://schemas.microsoft.com/office/drawing/2014/main" id="{07BA89F5-BC0B-4048-8BE9-3842EA012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51" y="1290639"/>
            <a:ext cx="21701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a:extLst>
              <a:ext uri="{FF2B5EF4-FFF2-40B4-BE49-F238E27FC236}">
                <a16:creationId xmlns:a16="http://schemas.microsoft.com/office/drawing/2014/main" id="{D724FB2B-6EE9-471E-950A-10A0EABF7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6" y="1044575"/>
            <a:ext cx="4373563"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C7D91A85-5D9B-4FEB-BE7B-49B895E7CC6D}"/>
              </a:ext>
            </a:extLst>
          </p:cNvPr>
          <p:cNvSpPr>
            <a:spLocks noGrp="1" noChangeArrowheads="1"/>
          </p:cNvSpPr>
          <p:nvPr>
            <p:ph type="body" idx="1"/>
          </p:nvPr>
        </p:nvSpPr>
        <p:spPr>
          <a:xfrm>
            <a:off x="1472443" y="3892550"/>
            <a:ext cx="9526861" cy="2296215"/>
          </a:xfrm>
        </p:spPr>
        <p:txBody>
          <a:bodyPr>
            <a:normAutofit/>
          </a:bodyPr>
          <a:lstStyle/>
          <a:p>
            <a:pPr>
              <a:lnSpc>
                <a:spcPct val="100000"/>
              </a:lnSpc>
              <a:buFontTx/>
              <a:buNone/>
            </a:pPr>
            <a:r>
              <a:rPr lang="en-US" altLang="en-US" sz="2000" dirty="0"/>
              <a:t>3. Rotation Bed</a:t>
            </a:r>
          </a:p>
          <a:p>
            <a:pPr lvl="1">
              <a:lnSpc>
                <a:spcPct val="100000"/>
              </a:lnSpc>
            </a:pPr>
            <a:r>
              <a:rPr lang="en-US" altLang="en-US" sz="2000" dirty="0"/>
              <a:t> promote postural drainage, peristalsis and helps prevent the complications of mobility</a:t>
            </a:r>
          </a:p>
          <a:p>
            <a:pPr lvl="1">
              <a:lnSpc>
                <a:spcPct val="100000"/>
              </a:lnSpc>
            </a:pPr>
            <a:r>
              <a:rPr lang="en-US" altLang="en-US" sz="2000" dirty="0"/>
              <a:t>	Indication:</a:t>
            </a:r>
          </a:p>
          <a:p>
            <a:pPr lvl="2">
              <a:lnSpc>
                <a:spcPct val="100000"/>
              </a:lnSpc>
            </a:pPr>
            <a:r>
              <a:rPr lang="en-US" altLang="en-US" dirty="0"/>
              <a:t> patients with spinal cord injury, severe burns</a:t>
            </a:r>
          </a:p>
        </p:txBody>
      </p:sp>
      <p:sp>
        <p:nvSpPr>
          <p:cNvPr id="99332" name="Rectangle 4">
            <a:extLst>
              <a:ext uri="{FF2B5EF4-FFF2-40B4-BE49-F238E27FC236}">
                <a16:creationId xmlns:a16="http://schemas.microsoft.com/office/drawing/2014/main" id="{281E820F-FE30-49DA-9ECC-AD5C011B3117}"/>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99333" name="Picture 5">
            <a:extLst>
              <a:ext uri="{FF2B5EF4-FFF2-40B4-BE49-F238E27FC236}">
                <a16:creationId xmlns:a16="http://schemas.microsoft.com/office/drawing/2014/main" id="{5184564F-F9BD-43E9-9021-38EA8726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976314"/>
            <a:ext cx="34686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a:extLst>
              <a:ext uri="{FF2B5EF4-FFF2-40B4-BE49-F238E27FC236}">
                <a16:creationId xmlns:a16="http://schemas.microsoft.com/office/drawing/2014/main" id="{E9F28146-E068-40E1-91DD-B7AA79DB9E17}"/>
              </a:ext>
            </a:extLst>
          </p:cNvPr>
          <p:cNvSpPr>
            <a:spLocks noGrp="1" noChangeArrowheads="1"/>
          </p:cNvSpPr>
          <p:nvPr>
            <p:ph type="body" idx="1"/>
          </p:nvPr>
        </p:nvSpPr>
        <p:spPr>
          <a:xfrm>
            <a:off x="1596957" y="1607448"/>
            <a:ext cx="9177060" cy="4581317"/>
          </a:xfrm>
        </p:spPr>
        <p:txBody>
          <a:bodyPr/>
          <a:lstStyle/>
          <a:p>
            <a:pPr lvl="2">
              <a:buFontTx/>
              <a:buNone/>
            </a:pPr>
            <a:endParaRPr lang="en-US" altLang="en-US" sz="1800" dirty="0">
              <a:latin typeface="Bookman Old Style" panose="02050604050505020204" pitchFamily="18" charset="0"/>
            </a:endParaRPr>
          </a:p>
          <a:p>
            <a:pPr>
              <a:lnSpc>
                <a:spcPct val="100000"/>
              </a:lnSpc>
              <a:buFontTx/>
              <a:buNone/>
            </a:pPr>
            <a:r>
              <a:rPr lang="en-US" altLang="en-US" sz="2400" dirty="0"/>
              <a:t>4. </a:t>
            </a:r>
            <a:r>
              <a:rPr lang="en-US" altLang="en-US" sz="2400" dirty="0" err="1"/>
              <a:t>Circolectric</a:t>
            </a:r>
            <a:r>
              <a:rPr lang="en-US" altLang="en-US" sz="2400" dirty="0"/>
              <a:t> Bed</a:t>
            </a:r>
          </a:p>
          <a:p>
            <a:pPr lvl="1">
              <a:lnSpc>
                <a:spcPct val="100000"/>
              </a:lnSpc>
            </a:pPr>
            <a:r>
              <a:rPr lang="en-US" altLang="en-US" dirty="0"/>
              <a:t>Permits frequent turning of several injured or immobilized patient with minimal trauma or extraneous movement.</a:t>
            </a:r>
          </a:p>
          <a:p>
            <a:pPr lvl="1">
              <a:lnSpc>
                <a:spcPct val="100000"/>
              </a:lnSpc>
            </a:pPr>
            <a:r>
              <a:rPr lang="en-US" altLang="en-US" dirty="0"/>
              <a:t>Helps prevent and treat pressure ulcers, respiratory and circulatory complications</a:t>
            </a:r>
          </a:p>
          <a:p>
            <a:pPr lvl="1">
              <a:lnSpc>
                <a:spcPct val="100000"/>
              </a:lnSpc>
            </a:pPr>
            <a:r>
              <a:rPr lang="en-US" altLang="en-US" dirty="0"/>
              <a:t>Indications:</a:t>
            </a:r>
          </a:p>
          <a:p>
            <a:pPr lvl="2">
              <a:lnSpc>
                <a:spcPct val="100000"/>
              </a:lnSpc>
            </a:pPr>
            <a:r>
              <a:rPr lang="en-US" altLang="en-US" sz="2400" dirty="0"/>
              <a:t>Patients confined to bed for long periods of time</a:t>
            </a:r>
          </a:p>
          <a:p>
            <a:endParaRPr lang="en-US" altLang="en-US" sz="1800" dirty="0">
              <a:latin typeface="Bookman Old Style" panose="02050604050505020204" pitchFamily="18" charset="0"/>
            </a:endParaRPr>
          </a:p>
        </p:txBody>
      </p:sp>
      <p:sp>
        <p:nvSpPr>
          <p:cNvPr id="122884" name="Rectangle 4">
            <a:extLst>
              <a:ext uri="{FF2B5EF4-FFF2-40B4-BE49-F238E27FC236}">
                <a16:creationId xmlns:a16="http://schemas.microsoft.com/office/drawing/2014/main" id="{E21EAC72-EF94-4377-BA06-40B6B7A6B91E}"/>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5B5F6BD0-0839-493C-AD8B-5CCBBDC40E0D}"/>
              </a:ext>
            </a:extLst>
          </p:cNvPr>
          <p:cNvSpPr>
            <a:spLocks noGrp="1" noChangeArrowheads="1"/>
          </p:cNvSpPr>
          <p:nvPr>
            <p:ph type="body" idx="1"/>
          </p:nvPr>
        </p:nvSpPr>
        <p:spPr>
          <a:xfrm>
            <a:off x="1434757" y="3286748"/>
            <a:ext cx="9511539" cy="3246574"/>
          </a:xfrm>
        </p:spPr>
        <p:txBody>
          <a:bodyPr>
            <a:normAutofit/>
          </a:bodyPr>
          <a:lstStyle/>
          <a:p>
            <a:pPr marL="609600" indent="-609600">
              <a:lnSpc>
                <a:spcPct val="110000"/>
              </a:lnSpc>
              <a:buNone/>
            </a:pPr>
            <a:r>
              <a:rPr lang="en-US" altLang="en-US" sz="2400" dirty="0"/>
              <a:t>5. Clinton Therapy Bed</a:t>
            </a:r>
          </a:p>
          <a:p>
            <a:pPr marL="990600" lvl="1" indent="-533400">
              <a:lnSpc>
                <a:spcPct val="110000"/>
              </a:lnSpc>
            </a:pPr>
            <a:r>
              <a:rPr lang="en-US" altLang="en-US" dirty="0"/>
              <a:t>Also called the air-fluidized bed</a:t>
            </a:r>
          </a:p>
          <a:p>
            <a:pPr marL="990600" lvl="1" indent="-533400">
              <a:lnSpc>
                <a:spcPct val="110000"/>
              </a:lnSpc>
            </a:pPr>
            <a:r>
              <a:rPr lang="en-US" altLang="en-US" dirty="0"/>
              <a:t>Designed for managing burns and patients with various disabilities.</a:t>
            </a:r>
          </a:p>
          <a:p>
            <a:pPr marL="990600" lvl="1" indent="-533400">
              <a:lnSpc>
                <a:spcPct val="110000"/>
              </a:lnSpc>
            </a:pPr>
            <a:r>
              <a:rPr lang="en-US" altLang="en-US" dirty="0"/>
              <a:t>Indications:</a:t>
            </a:r>
          </a:p>
          <a:p>
            <a:pPr marL="1371600" lvl="2" indent="-457200">
              <a:lnSpc>
                <a:spcPct val="110000"/>
              </a:lnSpc>
            </a:pPr>
            <a:r>
              <a:rPr lang="en-US" altLang="en-US" sz="2400" dirty="0"/>
              <a:t>Patients with managing burns and patients with various disabilities.</a:t>
            </a:r>
          </a:p>
          <a:p>
            <a:pPr marL="990600" lvl="1" indent="-533400">
              <a:lnSpc>
                <a:spcPct val="120000"/>
              </a:lnSpc>
              <a:buNone/>
            </a:pPr>
            <a:endParaRPr lang="en-US" altLang="en-US" sz="2600" dirty="0"/>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609600" indent="-609600">
              <a:lnSpc>
                <a:spcPct val="80000"/>
              </a:lnSpc>
              <a:buNone/>
            </a:pPr>
            <a:endParaRPr lang="en-US" altLang="en-US" sz="1800" dirty="0">
              <a:latin typeface="Bookman Old Style" panose="02050604050505020204" pitchFamily="18" charset="0"/>
            </a:endParaRPr>
          </a:p>
        </p:txBody>
      </p:sp>
      <p:sp>
        <p:nvSpPr>
          <p:cNvPr id="62468" name="Rectangle 4">
            <a:extLst>
              <a:ext uri="{FF2B5EF4-FFF2-40B4-BE49-F238E27FC236}">
                <a16:creationId xmlns:a16="http://schemas.microsoft.com/office/drawing/2014/main" id="{3C132BA6-A193-433E-BD2F-F76CAE65761E}"/>
              </a:ext>
            </a:extLst>
          </p:cNvPr>
          <p:cNvSpPr>
            <a:spLocks noChangeArrowheads="1"/>
          </p:cNvSpPr>
          <p:nvPr/>
        </p:nvSpPr>
        <p:spPr bwMode="auto">
          <a:xfrm>
            <a:off x="2741614" y="-55698"/>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62473" name="Picture 9">
            <a:extLst>
              <a:ext uri="{FF2B5EF4-FFF2-40B4-BE49-F238E27FC236}">
                <a16:creationId xmlns:a16="http://schemas.microsoft.com/office/drawing/2014/main" id="{5D7B489E-C445-4FDE-A916-9B9519E0E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1" t="13557" r="2205" b="7661"/>
          <a:stretch/>
        </p:blipFill>
        <p:spPr bwMode="auto">
          <a:xfrm>
            <a:off x="4174435" y="835306"/>
            <a:ext cx="3631096" cy="231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1461E587-FE73-4648-AB5D-F60877AA47BF}"/>
              </a:ext>
            </a:extLst>
          </p:cNvPr>
          <p:cNvSpPr>
            <a:spLocks noGrp="1" noChangeArrowheads="1"/>
          </p:cNvSpPr>
          <p:nvPr>
            <p:ph type="body" idx="1"/>
          </p:nvPr>
        </p:nvSpPr>
        <p:spPr>
          <a:xfrm>
            <a:off x="1433858" y="3887858"/>
            <a:ext cx="9324284" cy="2747963"/>
          </a:xfrm>
        </p:spPr>
        <p:txBody>
          <a:bodyPr>
            <a:normAutofit/>
          </a:bodyPr>
          <a:lstStyle/>
          <a:p>
            <a:pPr>
              <a:lnSpc>
                <a:spcPct val="100000"/>
              </a:lnSpc>
              <a:buFontTx/>
              <a:buNone/>
            </a:pPr>
            <a:r>
              <a:rPr lang="en-US" altLang="en-US" sz="2400" dirty="0"/>
              <a:t>6. Air Therapy Bed</a:t>
            </a:r>
          </a:p>
          <a:p>
            <a:pPr lvl="1">
              <a:lnSpc>
                <a:spcPct val="100000"/>
              </a:lnSpc>
            </a:pPr>
            <a:r>
              <a:rPr lang="en-US" altLang="en-US" dirty="0"/>
              <a:t>For patients who have risk skin breakdown</a:t>
            </a:r>
          </a:p>
          <a:p>
            <a:pPr lvl="1">
              <a:lnSpc>
                <a:spcPct val="100000"/>
              </a:lnSpc>
            </a:pPr>
            <a:r>
              <a:rPr lang="en-US" altLang="en-US" dirty="0"/>
              <a:t>Provide different levels of support to different body parts.</a:t>
            </a:r>
          </a:p>
          <a:p>
            <a:pPr lvl="1">
              <a:lnSpc>
                <a:spcPct val="100000"/>
              </a:lnSpc>
            </a:pPr>
            <a:r>
              <a:rPr lang="en-US" altLang="en-US" dirty="0"/>
              <a:t>Indications</a:t>
            </a:r>
          </a:p>
          <a:p>
            <a:pPr lvl="2">
              <a:lnSpc>
                <a:spcPct val="100000"/>
              </a:lnSpc>
            </a:pPr>
            <a:r>
              <a:rPr lang="en-US" altLang="en-US" sz="2400" dirty="0"/>
              <a:t>Patients who are at risk to skin breakdown</a:t>
            </a:r>
          </a:p>
        </p:txBody>
      </p:sp>
      <p:sp>
        <p:nvSpPr>
          <p:cNvPr id="124932" name="Rectangle 4">
            <a:extLst>
              <a:ext uri="{FF2B5EF4-FFF2-40B4-BE49-F238E27FC236}">
                <a16:creationId xmlns:a16="http://schemas.microsoft.com/office/drawing/2014/main" id="{57EC4AF5-4329-4C7D-B1AA-DAC5480657DA}"/>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124933" name="Picture 5">
            <a:extLst>
              <a:ext uri="{FF2B5EF4-FFF2-40B4-BE49-F238E27FC236}">
                <a16:creationId xmlns:a16="http://schemas.microsoft.com/office/drawing/2014/main" id="{D5A4BE0D-0F43-4297-94F9-A33751717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4" y="806864"/>
            <a:ext cx="363378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a:extLst>
              <a:ext uri="{FF2B5EF4-FFF2-40B4-BE49-F238E27FC236}">
                <a16:creationId xmlns:a16="http://schemas.microsoft.com/office/drawing/2014/main" id="{F8024942-153F-43FE-9E25-5935DB2A1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1" y="790989"/>
            <a:ext cx="3763962"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BDAAFDF-0970-4359-879E-BCC13813AC13}"/>
              </a:ext>
            </a:extLst>
          </p:cNvPr>
          <p:cNvSpPr>
            <a:spLocks noGrp="1" noChangeArrowheads="1"/>
          </p:cNvSpPr>
          <p:nvPr>
            <p:ph type="title"/>
          </p:nvPr>
        </p:nvSpPr>
        <p:spPr>
          <a:xfrm>
            <a:off x="838200" y="2313197"/>
            <a:ext cx="10515600" cy="1325563"/>
          </a:xfrm>
        </p:spPr>
        <p:txBody>
          <a:bodyPr/>
          <a:lstStyle/>
          <a:p>
            <a:pPr algn="ctr"/>
            <a:r>
              <a:rPr lang="en-US" altLang="en-US" dirty="0">
                <a:latin typeface="Gill Sans Ultra Bold" panose="020B0A02020104020203" pitchFamily="34" charset="0"/>
              </a:rPr>
              <a:t>COMMON BED POSITIONS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a:extLst>
              <a:ext uri="{FF2B5EF4-FFF2-40B4-BE49-F238E27FC236}">
                <a16:creationId xmlns:a16="http://schemas.microsoft.com/office/drawing/2014/main" id="{84D8C35C-80E5-4378-8EF9-B55FBA10DA8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15617" y="0"/>
            <a:ext cx="1091979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C13DC74B-9814-4E87-983B-CABC6A9339F8}"/>
              </a:ext>
            </a:extLst>
          </p:cNvPr>
          <p:cNvSpPr>
            <a:spLocks noGrp="1" noChangeArrowheads="1"/>
          </p:cNvSpPr>
          <p:nvPr>
            <p:ph type="body" idx="1"/>
          </p:nvPr>
        </p:nvSpPr>
        <p:spPr>
          <a:xfrm>
            <a:off x="1657075" y="3124890"/>
            <a:ext cx="9090438" cy="2922588"/>
          </a:xfrm>
        </p:spPr>
        <p:txBody>
          <a:bodyPr/>
          <a:lstStyle/>
          <a:p>
            <a:pPr>
              <a:lnSpc>
                <a:spcPct val="100000"/>
              </a:lnSpc>
              <a:buFont typeface="Wingdings" panose="05000000000000000000" pitchFamily="2" charset="2"/>
              <a:buChar char="Ø"/>
            </a:pPr>
            <a:r>
              <a:rPr lang="en-US" altLang="en-US" sz="2400" b="1" dirty="0"/>
              <a:t>Contour</a:t>
            </a:r>
          </a:p>
          <a:p>
            <a:pPr lvl="1">
              <a:lnSpc>
                <a:spcPct val="100000"/>
              </a:lnSpc>
              <a:buClr>
                <a:schemeClr val="tx1"/>
              </a:buClr>
              <a:buFontTx/>
              <a:buChar char="•"/>
            </a:pPr>
            <a:r>
              <a:rPr lang="en-US" altLang="en-US" dirty="0"/>
              <a:t>Head section is elevated; the knee and foot section are elevated.</a:t>
            </a:r>
          </a:p>
          <a:p>
            <a:pPr lvl="2">
              <a:lnSpc>
                <a:spcPct val="100000"/>
              </a:lnSpc>
              <a:buClr>
                <a:schemeClr val="accent1"/>
              </a:buClr>
              <a:buFont typeface="Wingdings" panose="05000000000000000000" pitchFamily="2" charset="2"/>
              <a:buChar char="Ø"/>
            </a:pPr>
            <a:r>
              <a:rPr lang="en-US" altLang="en-US" sz="2400" b="1" dirty="0"/>
              <a:t>Indications: </a:t>
            </a:r>
            <a:r>
              <a:rPr lang="en-US" altLang="en-US" sz="2400" dirty="0"/>
              <a:t>used for certain injuries or disease of the lower extremities.</a:t>
            </a:r>
            <a:endParaRPr lang="en-US" altLang="en-US" sz="2400" b="1" dirty="0"/>
          </a:p>
          <a:p>
            <a:pPr>
              <a:buFontTx/>
              <a:buNone/>
            </a:pPr>
            <a:endParaRPr lang="en-US" altLang="en-US" sz="2400" dirty="0">
              <a:latin typeface="Bookman Old Style" panose="02050604050505020204" pitchFamily="18" charset="0"/>
            </a:endParaRPr>
          </a:p>
        </p:txBody>
      </p:sp>
      <p:pic>
        <p:nvPicPr>
          <p:cNvPr id="133124" name="Picture 4">
            <a:extLst>
              <a:ext uri="{FF2B5EF4-FFF2-40B4-BE49-F238E27FC236}">
                <a16:creationId xmlns:a16="http://schemas.microsoft.com/office/drawing/2014/main" id="{1FF84CE0-8C9F-4014-A6C8-25E41D469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814" y="436217"/>
            <a:ext cx="351948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3BB140E-3AB2-471A-BE8D-F4B86FC7441A}"/>
              </a:ext>
            </a:extLst>
          </p:cNvPr>
          <p:cNvSpPr>
            <a:spLocks noGrp="1" noChangeArrowheads="1"/>
          </p:cNvSpPr>
          <p:nvPr>
            <p:ph type="title"/>
          </p:nvPr>
        </p:nvSpPr>
        <p:spPr>
          <a:xfrm>
            <a:off x="2947989" y="0"/>
            <a:ext cx="7439025" cy="1106488"/>
          </a:xfrm>
        </p:spPr>
        <p:txBody>
          <a:bodyPr/>
          <a:lstStyle/>
          <a:p>
            <a:pPr algn="ctr"/>
            <a:r>
              <a:rPr lang="en-US" altLang="en-US" sz="3000" dirty="0">
                <a:latin typeface="Gill Sans Ultra Bold" panose="020B0A02020104020203" pitchFamily="34" charset="0"/>
              </a:rPr>
              <a:t>PRINCIPLES IN BEDMAKING</a:t>
            </a:r>
          </a:p>
        </p:txBody>
      </p:sp>
      <p:sp>
        <p:nvSpPr>
          <p:cNvPr id="64515" name="Rectangle 3">
            <a:extLst>
              <a:ext uri="{FF2B5EF4-FFF2-40B4-BE49-F238E27FC236}">
                <a16:creationId xmlns:a16="http://schemas.microsoft.com/office/drawing/2014/main" id="{E20FD4BF-DC20-4457-A7A7-DE34EF99460F}"/>
              </a:ext>
            </a:extLst>
          </p:cNvPr>
          <p:cNvSpPr>
            <a:spLocks noGrp="1" noChangeArrowheads="1"/>
          </p:cNvSpPr>
          <p:nvPr>
            <p:ph type="body" idx="1"/>
          </p:nvPr>
        </p:nvSpPr>
        <p:spPr>
          <a:xfrm>
            <a:off x="1073426" y="967822"/>
            <a:ext cx="10296939" cy="5525743"/>
          </a:xfrm>
        </p:spPr>
        <p:txBody>
          <a:bodyPr>
            <a:normAutofit lnSpcReduction="10000"/>
          </a:bodyPr>
          <a:lstStyle/>
          <a:p>
            <a:pPr>
              <a:lnSpc>
                <a:spcPct val="110000"/>
              </a:lnSpc>
            </a:pPr>
            <a:r>
              <a:rPr lang="en-US" altLang="en-US" sz="1800" dirty="0"/>
              <a:t>BODY MECHANICS </a:t>
            </a:r>
          </a:p>
          <a:p>
            <a:pPr lvl="1">
              <a:lnSpc>
                <a:spcPct val="110000"/>
              </a:lnSpc>
            </a:pPr>
            <a:r>
              <a:rPr lang="en-US" altLang="en-US" sz="1800" dirty="0"/>
              <a:t>it is important to the nurse to observe the correct body mechanics in order to prevent quick tiring, back problems and muscle pain. </a:t>
            </a:r>
          </a:p>
          <a:p>
            <a:pPr lvl="1">
              <a:lnSpc>
                <a:spcPct val="110000"/>
              </a:lnSpc>
              <a:buFontTx/>
              <a:buNone/>
            </a:pPr>
            <a:endParaRPr lang="en-US" altLang="en-US" sz="1800" dirty="0"/>
          </a:p>
          <a:p>
            <a:pPr>
              <a:lnSpc>
                <a:spcPct val="110000"/>
              </a:lnSpc>
            </a:pPr>
            <a:r>
              <a:rPr lang="en-US" altLang="en-US" sz="1800" dirty="0"/>
              <a:t>ANATOMY &amp; PHYSIOLOGY </a:t>
            </a:r>
          </a:p>
          <a:p>
            <a:pPr lvl="1">
              <a:lnSpc>
                <a:spcPct val="110000"/>
              </a:lnSpc>
            </a:pPr>
            <a:r>
              <a:rPr lang="en-US" altLang="en-US" sz="1800" dirty="0"/>
              <a:t>the conscious knowledge of the normal state and condition of certain parts of the body wherein one would be able to tell any abnormality. </a:t>
            </a:r>
          </a:p>
          <a:p>
            <a:pPr lvl="1">
              <a:lnSpc>
                <a:spcPct val="110000"/>
              </a:lnSpc>
            </a:pPr>
            <a:r>
              <a:rPr lang="en-US" altLang="en-US" sz="1800" dirty="0"/>
              <a:t>the body exerts uneven points of pressure against different areas of the mattress. The sacrum may become the site for pre-assure sore because of the weight of the patient’s body and a reduced blood supply to the tissues over bony prominence.</a:t>
            </a:r>
          </a:p>
          <a:p>
            <a:pPr lvl="1">
              <a:lnSpc>
                <a:spcPct val="110000"/>
              </a:lnSpc>
              <a:buFontTx/>
              <a:buNone/>
            </a:pPr>
            <a:endParaRPr lang="en-US" altLang="en-US" sz="1800" dirty="0"/>
          </a:p>
          <a:p>
            <a:pPr>
              <a:lnSpc>
                <a:spcPct val="110000"/>
              </a:lnSpc>
            </a:pPr>
            <a:r>
              <a:rPr lang="en-US" altLang="en-US" sz="1800" dirty="0"/>
              <a:t>CHEMISTRY </a:t>
            </a:r>
          </a:p>
          <a:p>
            <a:pPr lvl="1">
              <a:lnSpc>
                <a:spcPct val="110000"/>
              </a:lnSpc>
            </a:pPr>
            <a:r>
              <a:rPr lang="en-US" altLang="en-US" sz="1800" dirty="0"/>
              <a:t>woolen blanket fibers may cause irritation to the patient’s skin; there must always be a sheet to separate the blanket from the patient</a:t>
            </a:r>
          </a:p>
          <a:p>
            <a:pPr lvl="1">
              <a:lnSpc>
                <a:spcPct val="110000"/>
              </a:lnSpc>
            </a:pPr>
            <a:r>
              <a:rPr lang="en-US" altLang="en-US" sz="1800" dirty="0"/>
              <a:t>strong detergent, soap and bleaches used in commercial laundries may cause skin irritation if bed linens are not thoroughly rinsed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BD56473-8B45-4E13-884B-AF4E0ABE3EE0}"/>
              </a:ext>
            </a:extLst>
          </p:cNvPr>
          <p:cNvSpPr>
            <a:spLocks noGrp="1" noChangeArrowheads="1"/>
          </p:cNvSpPr>
          <p:nvPr>
            <p:ph type="title"/>
          </p:nvPr>
        </p:nvSpPr>
        <p:spPr>
          <a:xfrm>
            <a:off x="2679701" y="0"/>
            <a:ext cx="7115175" cy="1143000"/>
          </a:xfrm>
        </p:spPr>
        <p:txBody>
          <a:bodyPr/>
          <a:lstStyle/>
          <a:p>
            <a:r>
              <a:rPr lang="en-US" altLang="en-US" sz="2800" dirty="0">
                <a:latin typeface="Gill Sans Ultra Bold" panose="020B0A02020104020203" pitchFamily="34" charset="0"/>
              </a:rPr>
              <a:t>DEFINITION OF TERMS</a:t>
            </a:r>
          </a:p>
        </p:txBody>
      </p:sp>
      <p:sp>
        <p:nvSpPr>
          <p:cNvPr id="29699" name="Rectangle 3">
            <a:extLst>
              <a:ext uri="{FF2B5EF4-FFF2-40B4-BE49-F238E27FC236}">
                <a16:creationId xmlns:a16="http://schemas.microsoft.com/office/drawing/2014/main" id="{74B30F10-A5D1-440D-BC52-8523B1F33F31}"/>
              </a:ext>
            </a:extLst>
          </p:cNvPr>
          <p:cNvSpPr>
            <a:spLocks noGrp="1" noChangeArrowheads="1"/>
          </p:cNvSpPr>
          <p:nvPr>
            <p:ph type="body" idx="1"/>
          </p:nvPr>
        </p:nvSpPr>
        <p:spPr>
          <a:xfrm>
            <a:off x="1114011" y="915987"/>
            <a:ext cx="10097328" cy="5286030"/>
          </a:xfrm>
        </p:spPr>
        <p:txBody>
          <a:bodyPr>
            <a:normAutofit fontScale="55000" lnSpcReduction="20000"/>
          </a:bodyPr>
          <a:lstStyle/>
          <a:p>
            <a:pPr>
              <a:lnSpc>
                <a:spcPct val="110000"/>
              </a:lnSpc>
              <a:buFontTx/>
              <a:buNone/>
            </a:pPr>
            <a:r>
              <a:rPr lang="en-US" altLang="en-US" sz="2900" dirty="0">
                <a:cs typeface="Calibri" panose="020F0502020204030204" pitchFamily="34" charset="0"/>
              </a:rPr>
              <a:t>1.1 Bed making</a:t>
            </a:r>
          </a:p>
          <a:p>
            <a:pPr lvl="1">
              <a:lnSpc>
                <a:spcPct val="110000"/>
              </a:lnSpc>
            </a:pPr>
            <a:r>
              <a:rPr lang="en-US" altLang="en-US" sz="2900" dirty="0">
                <a:cs typeface="Calibri" panose="020F0502020204030204" pitchFamily="34" charset="0"/>
              </a:rPr>
              <a:t>the ability of the nurse to keep the bed clean and comfortable</a:t>
            </a:r>
          </a:p>
          <a:p>
            <a:pPr lvl="1">
              <a:lnSpc>
                <a:spcPct val="110000"/>
              </a:lnSpc>
            </a:pPr>
            <a:r>
              <a:rPr lang="en-US" altLang="en-US" sz="2900" dirty="0">
                <a:cs typeface="Calibri" panose="020F0502020204030204" pitchFamily="34" charset="0"/>
              </a:rPr>
              <a:t>the technique of preparing different types of bed in making patients/clients comfortable in his/her suitable position for a particular condition</a:t>
            </a:r>
          </a:p>
          <a:p>
            <a:pPr lvl="1">
              <a:lnSpc>
                <a:spcPct val="110000"/>
              </a:lnSpc>
            </a:pPr>
            <a:r>
              <a:rPr lang="en-US" altLang="en-US" sz="2900" dirty="0">
                <a:cs typeface="Calibri" panose="020F0502020204030204" pitchFamily="34" charset="0"/>
              </a:rPr>
              <a:t> it requires keen inspection to be sure that the linens are clean, dry and wrinkle-free</a:t>
            </a:r>
          </a:p>
          <a:p>
            <a:pPr>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1.2 Fanfold</a:t>
            </a:r>
          </a:p>
          <a:p>
            <a:pPr lvl="1">
              <a:lnSpc>
                <a:spcPct val="110000"/>
              </a:lnSpc>
            </a:pPr>
            <a:r>
              <a:rPr lang="en-US" altLang="en-US" sz="2900" dirty="0">
                <a:cs typeface="Calibri" panose="020F0502020204030204" pitchFamily="34" charset="0"/>
              </a:rPr>
              <a:t>is done by grasping the upper edge of the linen with both hands</a:t>
            </a:r>
          </a:p>
          <a:p>
            <a:pPr lvl="1">
              <a:lnSpc>
                <a:spcPct val="110000"/>
              </a:lnSpc>
            </a:pPr>
            <a:r>
              <a:rPr lang="en-US" altLang="en-US" sz="2900" dirty="0">
                <a:cs typeface="Calibri" panose="020F0502020204030204" pitchFamily="34" charset="0"/>
              </a:rPr>
              <a:t>specifically folding the edge of the sheet used in the bed 6-8 inches outward </a:t>
            </a:r>
          </a:p>
          <a:p>
            <a:pPr lvl="1">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1.3 Mitered corner</a:t>
            </a:r>
          </a:p>
          <a:p>
            <a:pPr lvl="1">
              <a:lnSpc>
                <a:spcPct val="110000"/>
              </a:lnSpc>
            </a:pPr>
            <a:r>
              <a:rPr lang="en-US" altLang="en-US" sz="2900" dirty="0">
                <a:cs typeface="Calibri" panose="020F0502020204030204" pitchFamily="34" charset="0"/>
              </a:rPr>
              <a:t>a means of anchoring sheets on mattresses</a:t>
            </a:r>
          </a:p>
          <a:p>
            <a:pPr lvl="1">
              <a:lnSpc>
                <a:spcPct val="110000"/>
              </a:lnSpc>
            </a:pPr>
            <a:r>
              <a:rPr lang="en-US" altLang="en-US" sz="2900" dirty="0">
                <a:cs typeface="Calibri" panose="020F0502020204030204" pitchFamily="34" charset="0"/>
              </a:rPr>
              <a:t>method of folding the bed clothes at the corners to secure them in place while the bed is occupied</a:t>
            </a:r>
          </a:p>
          <a:p>
            <a:pPr lvl="1">
              <a:lnSpc>
                <a:spcPct val="110000"/>
              </a:lnSpc>
            </a:pPr>
            <a:r>
              <a:rPr lang="en-US" altLang="en-US" sz="2900" dirty="0">
                <a:cs typeface="Calibri" panose="020F0502020204030204" pitchFamily="34" charset="0"/>
              </a:rPr>
              <a:t>it is accomplished on the bottom sheet by placing the end of the sheet evenly under the mattress</a:t>
            </a:r>
          </a:p>
          <a:p>
            <a:pPr>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1.4 Toe pleat</a:t>
            </a:r>
          </a:p>
          <a:p>
            <a:pPr lvl="1">
              <a:lnSpc>
                <a:spcPct val="110000"/>
              </a:lnSpc>
            </a:pPr>
            <a:r>
              <a:rPr lang="en-US" altLang="en-US" sz="2900" dirty="0">
                <a:cs typeface="Calibri" panose="020F0502020204030204" pitchFamily="34" charset="0"/>
              </a:rPr>
              <a:t>a fold made in the top bed clothes to provide additional space for patient’s toes</a:t>
            </a:r>
            <a:endParaRPr lang="en-US" altLang="en-US" sz="1700" dirty="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73130D5C-F0CD-4F2C-BD7E-DF0DC3536BA2}"/>
              </a:ext>
            </a:extLst>
          </p:cNvPr>
          <p:cNvSpPr>
            <a:spLocks noGrp="1" noChangeArrowheads="1"/>
          </p:cNvSpPr>
          <p:nvPr>
            <p:ph type="body" idx="1"/>
          </p:nvPr>
        </p:nvSpPr>
        <p:spPr>
          <a:xfrm>
            <a:off x="1285461" y="928687"/>
            <a:ext cx="9727095" cy="5578129"/>
          </a:xfrm>
        </p:spPr>
        <p:txBody>
          <a:bodyPr>
            <a:normAutofit/>
          </a:bodyPr>
          <a:lstStyle/>
          <a:p>
            <a:pPr>
              <a:lnSpc>
                <a:spcPct val="80000"/>
              </a:lnSpc>
            </a:pPr>
            <a:r>
              <a:rPr lang="en-US" altLang="en-US" sz="1800" dirty="0"/>
              <a:t>MICROBIOLOGY </a:t>
            </a:r>
          </a:p>
          <a:p>
            <a:pPr lvl="1">
              <a:lnSpc>
                <a:spcPct val="80000"/>
              </a:lnSpc>
            </a:pPr>
            <a:r>
              <a:rPr lang="en-US" altLang="en-US" sz="1800" dirty="0"/>
              <a:t>pathogenic microorganism may be transferred from the source to a new host directly by contaminated linen. Hands should be washed before and after making bed.</a:t>
            </a:r>
          </a:p>
          <a:p>
            <a:pPr lvl="1">
              <a:lnSpc>
                <a:spcPct val="80000"/>
              </a:lnSpc>
            </a:pPr>
            <a:r>
              <a:rPr lang="en-US" altLang="en-US" sz="1800" dirty="0"/>
              <a:t>bed linen should be folded away from the body to minimize the transfer microorganism to the clothing</a:t>
            </a:r>
          </a:p>
          <a:p>
            <a:pPr lvl="1">
              <a:lnSpc>
                <a:spcPct val="80000"/>
              </a:lnSpc>
            </a:pPr>
            <a:r>
              <a:rPr lang="en-US" altLang="en-US" sz="1800" dirty="0"/>
              <a:t>fanning bed clothing stirs up bacteria in the air, and air motion is a method of transfer. </a:t>
            </a:r>
          </a:p>
          <a:p>
            <a:pPr lvl="1">
              <a:lnSpc>
                <a:spcPct val="80000"/>
              </a:lnSpc>
              <a:buFontTx/>
              <a:buNone/>
            </a:pPr>
            <a:endParaRPr lang="en-US" altLang="en-US" sz="1800" dirty="0"/>
          </a:p>
          <a:p>
            <a:pPr>
              <a:lnSpc>
                <a:spcPct val="80000"/>
              </a:lnSpc>
            </a:pPr>
            <a:r>
              <a:rPr lang="en-US" altLang="en-US" sz="1800" dirty="0"/>
              <a:t>PHYSICS </a:t>
            </a:r>
          </a:p>
          <a:p>
            <a:pPr lvl="1">
              <a:lnSpc>
                <a:spcPct val="80000"/>
              </a:lnSpc>
            </a:pPr>
            <a:r>
              <a:rPr lang="en-US" altLang="en-US" sz="1800" dirty="0"/>
              <a:t>friction can irritate the skin and cause rashes. It is therefore appropriate to keep the lines smooth and wrinkle-free. </a:t>
            </a:r>
          </a:p>
          <a:p>
            <a:pPr lvl="1">
              <a:lnSpc>
                <a:spcPct val="80000"/>
              </a:lnSpc>
            </a:pPr>
            <a:r>
              <a:rPr lang="en-US" altLang="en-US" sz="1800" dirty="0"/>
              <a:t>stability of body (center of gravity over its base)</a:t>
            </a:r>
          </a:p>
          <a:p>
            <a:pPr lvl="1">
              <a:lnSpc>
                <a:spcPct val="80000"/>
              </a:lnSpc>
            </a:pPr>
            <a:endParaRPr lang="en-US" altLang="en-US" sz="1800" dirty="0"/>
          </a:p>
          <a:p>
            <a:pPr>
              <a:lnSpc>
                <a:spcPct val="80000"/>
              </a:lnSpc>
            </a:pPr>
            <a:r>
              <a:rPr lang="en-US" altLang="en-US" sz="1800" dirty="0"/>
              <a:t>PSYCHOLOGY </a:t>
            </a:r>
          </a:p>
          <a:p>
            <a:pPr lvl="1">
              <a:lnSpc>
                <a:spcPct val="80000"/>
              </a:lnSpc>
            </a:pPr>
            <a:r>
              <a:rPr lang="en-US" altLang="en-US" sz="1800" dirty="0"/>
              <a:t>use skill and efficiency in making the bed to minimize undue exertion and fatigue for the patient. If the procedure brings comfort and relaxation, his attitude will improve.</a:t>
            </a:r>
          </a:p>
          <a:p>
            <a:pPr lvl="1">
              <a:lnSpc>
                <a:spcPct val="80000"/>
              </a:lnSpc>
            </a:pPr>
            <a:endParaRPr lang="en-US" altLang="en-US" sz="1800" dirty="0"/>
          </a:p>
          <a:p>
            <a:pPr>
              <a:lnSpc>
                <a:spcPct val="80000"/>
              </a:lnSpc>
            </a:pPr>
            <a:r>
              <a:rPr lang="en-US" altLang="en-US" sz="1800" dirty="0"/>
              <a:t>SOCIOLOGY</a:t>
            </a:r>
          </a:p>
          <a:p>
            <a:pPr lvl="1">
              <a:lnSpc>
                <a:spcPct val="80000"/>
              </a:lnSpc>
            </a:pPr>
            <a:r>
              <a:rPr lang="en-US" altLang="en-US" sz="1800" dirty="0"/>
              <a:t>the nurse should know how to talk to patients. The nurse should also know the subject of conversation which interests the patient including his condition, family, and work. </a:t>
            </a:r>
          </a:p>
        </p:txBody>
      </p:sp>
      <p:sp>
        <p:nvSpPr>
          <p:cNvPr id="68612" name="Rectangle 4">
            <a:extLst>
              <a:ext uri="{FF2B5EF4-FFF2-40B4-BE49-F238E27FC236}">
                <a16:creationId xmlns:a16="http://schemas.microsoft.com/office/drawing/2014/main" id="{A6A1312F-A789-4A56-83CF-93FB67C768B0}"/>
              </a:ext>
            </a:extLst>
          </p:cNvPr>
          <p:cNvSpPr>
            <a:spLocks noChangeArrowheads="1"/>
          </p:cNvSpPr>
          <p:nvPr/>
        </p:nvSpPr>
        <p:spPr bwMode="auto">
          <a:xfrm>
            <a:off x="2559051" y="1"/>
            <a:ext cx="7439025"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PRINCIPLES IN BEDMAKING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795F8DC-D59B-4949-9F78-693D316F2DAD}"/>
              </a:ext>
            </a:extLst>
          </p:cNvPr>
          <p:cNvSpPr>
            <a:spLocks noGrp="1" noChangeArrowheads="1"/>
          </p:cNvSpPr>
          <p:nvPr>
            <p:ph type="title"/>
          </p:nvPr>
        </p:nvSpPr>
        <p:spPr/>
        <p:txBody>
          <a:bodyPr/>
          <a:lstStyle/>
          <a:p>
            <a:pPr algn="ctr"/>
            <a:r>
              <a:rPr lang="en-US" altLang="en-US" sz="3000" dirty="0">
                <a:latin typeface="Gill Sans Ultra Bold" panose="020B0A02020104020203" pitchFamily="34" charset="0"/>
              </a:rPr>
              <a:t>KINDS OF LINENS</a:t>
            </a:r>
          </a:p>
        </p:txBody>
      </p:sp>
      <p:sp>
        <p:nvSpPr>
          <p:cNvPr id="70659" name="Rectangle 3">
            <a:extLst>
              <a:ext uri="{FF2B5EF4-FFF2-40B4-BE49-F238E27FC236}">
                <a16:creationId xmlns:a16="http://schemas.microsoft.com/office/drawing/2014/main" id="{73F77016-AD7E-4A6E-8A8A-D60E1BB32BE0}"/>
              </a:ext>
            </a:extLst>
          </p:cNvPr>
          <p:cNvSpPr>
            <a:spLocks noGrp="1" noChangeArrowheads="1"/>
          </p:cNvSpPr>
          <p:nvPr>
            <p:ph type="body" idx="1"/>
          </p:nvPr>
        </p:nvSpPr>
        <p:spPr/>
        <p:txBody>
          <a:bodyPr>
            <a:normAutofit lnSpcReduction="10000"/>
          </a:bodyPr>
          <a:lstStyle/>
          <a:p>
            <a:pPr marL="609600" indent="-609600">
              <a:buFontTx/>
              <a:buAutoNum type="arabicPeriod"/>
            </a:pPr>
            <a:r>
              <a:rPr lang="en-US" altLang="en-US" sz="2000" dirty="0"/>
              <a:t>Blanket</a:t>
            </a:r>
          </a:p>
          <a:p>
            <a:pPr marL="1371600" lvl="2" indent="-457200"/>
            <a:r>
              <a:rPr lang="en-US" altLang="en-US" dirty="0"/>
              <a:t>a large piece of cloth often soft, woolen and is used for warmth as a bed cover</a:t>
            </a:r>
          </a:p>
          <a:p>
            <a:pPr marL="1371600" lvl="2" indent="-457200">
              <a:buNone/>
            </a:pPr>
            <a:endParaRPr lang="en-US" altLang="en-US" dirty="0"/>
          </a:p>
          <a:p>
            <a:pPr marL="609600" indent="-609600">
              <a:buFontTx/>
              <a:buAutoNum type="arabicPeriod"/>
            </a:pPr>
            <a:r>
              <a:rPr lang="en-US" altLang="en-US" sz="2000" dirty="0"/>
              <a:t>Top sheet</a:t>
            </a:r>
          </a:p>
          <a:p>
            <a:pPr marL="1371600" lvl="2" indent="-457200"/>
            <a:r>
              <a:rPr lang="en-US" altLang="en-US" dirty="0"/>
              <a:t>used to cover the patient to provide warmth, made of thick cotton, thermal material</a:t>
            </a:r>
          </a:p>
          <a:p>
            <a:pPr marL="1371600" lvl="2" indent="-457200">
              <a:buNone/>
            </a:pPr>
            <a:endParaRPr lang="en-US" altLang="en-US" dirty="0"/>
          </a:p>
          <a:p>
            <a:pPr marL="609600" indent="-609600">
              <a:buFontTx/>
              <a:buAutoNum type="arabicPeriod"/>
            </a:pPr>
            <a:r>
              <a:rPr lang="en-US" altLang="en-US" sz="2000" dirty="0"/>
              <a:t>Cotton drawn sheet</a:t>
            </a:r>
          </a:p>
          <a:p>
            <a:pPr marL="1371600" lvl="2" indent="-457200"/>
            <a:r>
              <a:rPr lang="en-US" altLang="en-US" dirty="0"/>
              <a:t>a piece of cloth that covers the rubber sheet and is used to absorb and protect moisture</a:t>
            </a:r>
          </a:p>
          <a:p>
            <a:pPr marL="1371600" lvl="2" indent="-457200">
              <a:buNone/>
            </a:pPr>
            <a:endParaRPr lang="en-US" altLang="en-US" dirty="0"/>
          </a:p>
          <a:p>
            <a:pPr marL="609600" indent="-609600">
              <a:buFontTx/>
              <a:buAutoNum type="arabicPeriod"/>
            </a:pPr>
            <a:r>
              <a:rPr lang="en-US" altLang="en-US" sz="2000" dirty="0"/>
              <a:t>Bottom sheet</a:t>
            </a:r>
          </a:p>
          <a:p>
            <a:pPr marL="1371600" lvl="2" indent="-457200"/>
            <a:r>
              <a:rPr lang="en-US" altLang="en-US" dirty="0"/>
              <a:t>used to cover the bed after mattress cover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1CF2D080-3DCA-4A89-A224-A895AAF99874}"/>
              </a:ext>
            </a:extLst>
          </p:cNvPr>
          <p:cNvSpPr>
            <a:spLocks noGrp="1" noChangeArrowheads="1"/>
          </p:cNvSpPr>
          <p:nvPr>
            <p:ph type="body" idx="1"/>
          </p:nvPr>
        </p:nvSpPr>
        <p:spPr>
          <a:xfrm>
            <a:off x="1413360" y="1166019"/>
            <a:ext cx="9387162" cy="4525962"/>
          </a:xfrm>
        </p:spPr>
        <p:txBody>
          <a:bodyPr>
            <a:normAutofit/>
          </a:bodyPr>
          <a:lstStyle/>
          <a:p>
            <a:pPr marL="609600" indent="-609600">
              <a:lnSpc>
                <a:spcPct val="80000"/>
              </a:lnSpc>
              <a:buNone/>
            </a:pPr>
            <a:r>
              <a:rPr lang="en-US" altLang="en-US" sz="2000" dirty="0"/>
              <a:t>5. Rubber sheet</a:t>
            </a:r>
          </a:p>
          <a:p>
            <a:pPr marL="1371600" lvl="2" indent="-457200">
              <a:lnSpc>
                <a:spcPct val="80000"/>
              </a:lnSpc>
            </a:pPr>
            <a:r>
              <a:rPr lang="en-US" altLang="en-US" dirty="0"/>
              <a:t>used to protect the bottom sheet from soothing due to patient secretions and prevent the patients from getting bedsore. It is usually placed over the center of the bottom sheet</a:t>
            </a:r>
          </a:p>
          <a:p>
            <a:pPr marL="1371600" lvl="2" indent="-457200">
              <a:lnSpc>
                <a:spcPct val="80000"/>
              </a:lnSpc>
              <a:buNone/>
            </a:pPr>
            <a:endParaRPr lang="en-US" altLang="en-US" dirty="0"/>
          </a:p>
          <a:p>
            <a:pPr marL="609600" indent="-609600">
              <a:lnSpc>
                <a:spcPct val="80000"/>
              </a:lnSpc>
              <a:buNone/>
            </a:pPr>
            <a:r>
              <a:rPr lang="en-US" altLang="en-US" sz="2000" dirty="0"/>
              <a:t>6. Mattress cover</a:t>
            </a:r>
          </a:p>
          <a:p>
            <a:pPr marL="1371600" lvl="2" indent="-457200">
              <a:lnSpc>
                <a:spcPct val="80000"/>
              </a:lnSpc>
            </a:pPr>
            <a:r>
              <a:rPr lang="en-US" altLang="en-US" dirty="0"/>
              <a:t>a piece of cloth to cover the mattress</a:t>
            </a:r>
          </a:p>
          <a:p>
            <a:pPr marL="1371600" lvl="2" indent="-457200">
              <a:lnSpc>
                <a:spcPct val="80000"/>
              </a:lnSpc>
              <a:buNone/>
            </a:pPr>
            <a:endParaRPr lang="en-US" altLang="en-US" dirty="0"/>
          </a:p>
          <a:p>
            <a:pPr marL="609600" indent="-609600">
              <a:lnSpc>
                <a:spcPct val="80000"/>
              </a:lnSpc>
              <a:buNone/>
            </a:pPr>
            <a:r>
              <a:rPr lang="en-US" altLang="en-US" sz="2000" dirty="0"/>
              <a:t>7. Woolen blanket</a:t>
            </a:r>
          </a:p>
          <a:p>
            <a:pPr marL="1371600" lvl="2" indent="-457200">
              <a:lnSpc>
                <a:spcPct val="80000"/>
              </a:lnSpc>
            </a:pPr>
            <a:r>
              <a:rPr lang="en-US" altLang="en-US" dirty="0"/>
              <a:t>a large rectangle piece of cloth of soft fabric often either bound edges used especially for warmth as a bed covering. It should be light, warm and large enough to cover the shoulder and to tuck in well at the foot and to extend over sides.</a:t>
            </a:r>
          </a:p>
        </p:txBody>
      </p:sp>
      <p:sp>
        <p:nvSpPr>
          <p:cNvPr id="74756" name="Rectangle 4">
            <a:extLst>
              <a:ext uri="{FF2B5EF4-FFF2-40B4-BE49-F238E27FC236}">
                <a16:creationId xmlns:a16="http://schemas.microsoft.com/office/drawing/2014/main" id="{B7ADC613-301D-4AF7-9E05-4133B976EBF1}"/>
              </a:ext>
            </a:extLst>
          </p:cNvPr>
          <p:cNvSpPr>
            <a:spLocks noChangeArrowheads="1"/>
          </p:cNvSpPr>
          <p:nvPr/>
        </p:nvSpPr>
        <p:spPr bwMode="auto">
          <a:xfrm>
            <a:off x="2782889"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KINDS OF LINENS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1E2770D-6417-4CBD-8F19-8918569896DB}"/>
              </a:ext>
            </a:extLst>
          </p:cNvPr>
          <p:cNvSpPr>
            <a:spLocks noGrp="1" noChangeArrowheads="1"/>
          </p:cNvSpPr>
          <p:nvPr>
            <p:ph type="title"/>
          </p:nvPr>
        </p:nvSpPr>
        <p:spPr>
          <a:xfrm>
            <a:off x="1895475" y="-98080"/>
            <a:ext cx="8401050" cy="1143000"/>
          </a:xfrm>
        </p:spPr>
        <p:txBody>
          <a:bodyPr/>
          <a:lstStyle/>
          <a:p>
            <a:pPr algn="ctr"/>
            <a:r>
              <a:rPr lang="en-US" altLang="en-US" sz="3000" dirty="0">
                <a:latin typeface="Gill Sans Ultra Bold" panose="020B0A02020104020203" pitchFamily="34" charset="0"/>
              </a:rPr>
              <a:t>GUIDELINES IN BEDMAKING</a:t>
            </a:r>
          </a:p>
        </p:txBody>
      </p:sp>
      <p:sp>
        <p:nvSpPr>
          <p:cNvPr id="78851" name="Rectangle 3">
            <a:extLst>
              <a:ext uri="{FF2B5EF4-FFF2-40B4-BE49-F238E27FC236}">
                <a16:creationId xmlns:a16="http://schemas.microsoft.com/office/drawing/2014/main" id="{9DC835CD-2658-4EB2-9D8E-EC62A8D6E03F}"/>
              </a:ext>
            </a:extLst>
          </p:cNvPr>
          <p:cNvSpPr>
            <a:spLocks noGrp="1" noChangeArrowheads="1"/>
          </p:cNvSpPr>
          <p:nvPr>
            <p:ph type="body" idx="1"/>
          </p:nvPr>
        </p:nvSpPr>
        <p:spPr>
          <a:xfrm>
            <a:off x="1364974" y="832885"/>
            <a:ext cx="9462052" cy="5461897"/>
          </a:xfrm>
        </p:spPr>
        <p:txBody>
          <a:bodyPr>
            <a:normAutofit fontScale="92500" lnSpcReduction="10000"/>
          </a:bodyPr>
          <a:lstStyle/>
          <a:p>
            <a:pPr marL="609600" indent="-609600">
              <a:lnSpc>
                <a:spcPct val="80000"/>
              </a:lnSpc>
              <a:buFontTx/>
              <a:buAutoNum type="arabicPeriod"/>
            </a:pPr>
            <a:r>
              <a:rPr lang="en-US" altLang="en-US" sz="1800" dirty="0"/>
              <a:t>Wash hands thoroughly after handling client’s bed linen.</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Hold soiled linens away from the body.</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Linen for one client is never placed on another client’s bed.</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Soiled linen is placed directly in a portable linen hamper or tucked into a pillow case at the end of the bed before it is gathered up for disposal in the linen hamper or in linen chute. Pillowcase is then tied and labeled with: name, room number, communicable/non-communicable</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Soiled linen is never shaken in air.</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When stripping and making a bed, conserve time and energy by stripping and making up one side as completely as possible before working on the other side.</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Gather all needed linen before starting to strip the bed.</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Keep the patient’s environment as clean and as neat as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7E1CD8D-757F-4B86-BAC2-921C1AC46DCC}"/>
              </a:ext>
            </a:extLst>
          </p:cNvPr>
          <p:cNvSpPr>
            <a:spLocks noGrp="1" noChangeArrowheads="1"/>
          </p:cNvSpPr>
          <p:nvPr>
            <p:ph type="title"/>
          </p:nvPr>
        </p:nvSpPr>
        <p:spPr>
          <a:xfrm>
            <a:off x="1063487" y="2103437"/>
            <a:ext cx="10515600" cy="1325563"/>
          </a:xfrm>
        </p:spPr>
        <p:txBody>
          <a:bodyPr/>
          <a:lstStyle/>
          <a:p>
            <a:pPr algn="ctr"/>
            <a:r>
              <a:rPr lang="en-US" altLang="en-US" dirty="0">
                <a:latin typeface="Gill Sans Ultra Bold" panose="020B0A02020104020203" pitchFamily="34" charset="0"/>
              </a:rPr>
              <a:t>BEGINNING SKILLS IN BEDMAKING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C72DC65-E1EE-428A-A4DC-58786B2FBAE4}"/>
              </a:ext>
            </a:extLst>
          </p:cNvPr>
          <p:cNvSpPr>
            <a:spLocks noGrp="1" noChangeArrowheads="1"/>
          </p:cNvSpPr>
          <p:nvPr>
            <p:ph type="title"/>
          </p:nvPr>
        </p:nvSpPr>
        <p:spPr>
          <a:xfrm>
            <a:off x="2538412" y="39757"/>
            <a:ext cx="7115175" cy="1143000"/>
          </a:xfrm>
        </p:spPr>
        <p:txBody>
          <a:bodyPr/>
          <a:lstStyle/>
          <a:p>
            <a:pPr algn="ctr"/>
            <a:r>
              <a:rPr lang="en-US" altLang="en-US" sz="3000" dirty="0">
                <a:latin typeface="Gill Sans Ultra Bold" panose="020B0A02020104020203" pitchFamily="34" charset="0"/>
              </a:rPr>
              <a:t>for an OCCUPIED BED</a:t>
            </a:r>
          </a:p>
        </p:txBody>
      </p:sp>
      <p:sp>
        <p:nvSpPr>
          <p:cNvPr id="80900" name="Rectangle 4">
            <a:extLst>
              <a:ext uri="{FF2B5EF4-FFF2-40B4-BE49-F238E27FC236}">
                <a16:creationId xmlns:a16="http://schemas.microsoft.com/office/drawing/2014/main" id="{B972A0FD-CFD4-4756-97D0-E8FFD70A7DC5}"/>
              </a:ext>
            </a:extLst>
          </p:cNvPr>
          <p:cNvSpPr>
            <a:spLocks noGrp="1" noChangeArrowheads="1"/>
          </p:cNvSpPr>
          <p:nvPr>
            <p:ph type="body" idx="1"/>
          </p:nvPr>
        </p:nvSpPr>
        <p:spPr>
          <a:xfrm>
            <a:off x="1700766" y="1588122"/>
            <a:ext cx="9258782" cy="4525962"/>
          </a:xfrm>
        </p:spPr>
        <p:txBody>
          <a:bodyPr>
            <a:normAutofit/>
          </a:bodyPr>
          <a:lstStyle/>
          <a:p>
            <a:pPr marL="990600" lvl="1" indent="-533400">
              <a:lnSpc>
                <a:spcPct val="100000"/>
              </a:lnSpc>
            </a:pPr>
            <a:r>
              <a:rPr lang="en-US" altLang="en-US" sz="2800" dirty="0"/>
              <a:t>Making the bed using new bed linens with patient on bed.</a:t>
            </a:r>
          </a:p>
          <a:p>
            <a:pPr marL="990600" lvl="1" indent="-533400">
              <a:lnSpc>
                <a:spcPct val="100000"/>
              </a:lnSpc>
            </a:pPr>
            <a:endParaRPr lang="en-US" altLang="en-US" sz="2800" dirty="0"/>
          </a:p>
          <a:p>
            <a:pPr marL="609600" indent="-609600">
              <a:lnSpc>
                <a:spcPct val="100000"/>
              </a:lnSpc>
              <a:buNone/>
            </a:pPr>
            <a:r>
              <a:rPr lang="en-US" altLang="en-US" dirty="0"/>
              <a:t>Materials:  </a:t>
            </a:r>
          </a:p>
          <a:p>
            <a:pPr marL="609600" indent="-609600">
              <a:lnSpc>
                <a:spcPct val="100000"/>
              </a:lnSpc>
              <a:buNone/>
            </a:pPr>
            <a:r>
              <a:rPr lang="en-US" altLang="en-US" dirty="0"/>
              <a:t>		  a. clean sheets</a:t>
            </a:r>
          </a:p>
          <a:p>
            <a:pPr marL="609600" indent="-609600">
              <a:lnSpc>
                <a:spcPct val="100000"/>
              </a:lnSpc>
              <a:buNone/>
            </a:pPr>
            <a:r>
              <a:rPr lang="en-US" altLang="en-US" dirty="0"/>
              <a:t>	     b. cotton draw sheets</a:t>
            </a:r>
          </a:p>
          <a:p>
            <a:pPr marL="609600" indent="-609600">
              <a:lnSpc>
                <a:spcPct val="100000"/>
              </a:lnSpc>
              <a:buNone/>
            </a:pPr>
            <a:r>
              <a:rPr lang="en-US" altLang="en-US" dirty="0"/>
              <a:t>	     c.  pillow slips</a:t>
            </a:r>
          </a:p>
          <a:p>
            <a:pPr marL="609600" indent="-609600">
              <a:lnSpc>
                <a:spcPct val="80000"/>
              </a:lnSpc>
              <a:buNone/>
            </a:pPr>
            <a:endParaRPr lang="en-US" altLang="en-US" sz="1700" dirty="0">
              <a:latin typeface="Bookman Old Style" panose="020506040505050202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745A3-9B80-4BBA-9593-211ED56C2E7E}"/>
              </a:ext>
            </a:extLst>
          </p:cNvPr>
          <p:cNvSpPr>
            <a:spLocks noGrp="1"/>
          </p:cNvSpPr>
          <p:nvPr>
            <p:ph idx="1"/>
          </p:nvPr>
        </p:nvSpPr>
        <p:spPr>
          <a:xfrm>
            <a:off x="838200" y="326404"/>
            <a:ext cx="10515600" cy="6205192"/>
          </a:xfrm>
        </p:spPr>
        <p:txBody>
          <a:bodyPr>
            <a:normAutofit fontScale="92500" lnSpcReduction="10000"/>
          </a:bodyPr>
          <a:lstStyle/>
          <a:p>
            <a:pPr marL="609600" marR="0" lvl="0" indent="-609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en-US" sz="2400" b="1" i="0" u="sng" strike="noStrike" kern="1200" cap="none" spc="0" normalizeH="0" baseline="0" noProof="0" dirty="0">
                <a:ln>
                  <a:noFill/>
                </a:ln>
                <a:solidFill>
                  <a:prstClr val="black"/>
                </a:solidFill>
                <a:effectLst/>
                <a:uLnTx/>
                <a:uFillTx/>
                <a:ea typeface="+mn-ea"/>
                <a:cs typeface="+mn-cs"/>
              </a:rPr>
              <a:t>Procedure:</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Explain procedure to the patient. Screen if in ward.</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Bring materials to bedside. Place on chair, at foot side/part of bed. Arrange in order of use.</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Adjust bed to level position. Remove pillows if permissible.</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Loosen beddings on side of bed.</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Go to the other side of bed and turn patient towards you. Go back to original side.</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Fanfold used draw sheet, rubber sheet and bottom sheet towards center of bed and under patient.</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Place clean folded sheet on bed in line with mattress at foot. Open and spread toward the head part. Fanfold upper half of sheet toward center and under patient. Make mitered corner and tuck extra length of sheet.</a:t>
            </a:r>
          </a:p>
          <a:p>
            <a:pPr marL="609600" marR="0" lvl="0" indent="-609600" algn="l" defTabSz="914400" rtl="0" eaLnBrk="1" fontAlgn="auto" latinLnBrk="0" hangingPunct="1">
              <a:lnSpc>
                <a:spcPct val="10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Pull back rubber sheet, place clean draw sheet over it. Fanfold upper half of draw sheet under patient. Tuck extra length of rubber and draw sheets together.</a:t>
            </a:r>
          </a:p>
          <a:p>
            <a:endParaRPr lang="en-US" sz="4400" dirty="0"/>
          </a:p>
        </p:txBody>
      </p:sp>
    </p:spTree>
    <p:extLst>
      <p:ext uri="{BB962C8B-B14F-4D97-AF65-F5344CB8AC3E}">
        <p14:creationId xmlns:p14="http://schemas.microsoft.com/office/powerpoint/2010/main" val="723837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338AD060-2802-4185-A3C6-D566F96572F3}"/>
              </a:ext>
            </a:extLst>
          </p:cNvPr>
          <p:cNvSpPr>
            <a:spLocks noGrp="1" noChangeArrowheads="1"/>
          </p:cNvSpPr>
          <p:nvPr>
            <p:ph type="body" idx="1"/>
          </p:nvPr>
        </p:nvSpPr>
        <p:spPr>
          <a:xfrm>
            <a:off x="1068871" y="591378"/>
            <a:ext cx="10054258" cy="5675243"/>
          </a:xfrm>
        </p:spPr>
        <p:txBody>
          <a:bodyPr>
            <a:normAutofit fontScale="92500"/>
          </a:bodyPr>
          <a:lstStyle/>
          <a:p>
            <a:pPr marL="609600" indent="-609600">
              <a:lnSpc>
                <a:spcPct val="100000"/>
              </a:lnSpc>
              <a:buFontTx/>
              <a:buAutoNum type="arabicPeriod" startAt="8"/>
            </a:pPr>
            <a:r>
              <a:rPr lang="en-US" altLang="en-US" sz="2400" dirty="0"/>
              <a:t>Assist patient to roll to finish the other side of the bed.</a:t>
            </a:r>
          </a:p>
          <a:p>
            <a:pPr marL="609600" indent="-609600">
              <a:lnSpc>
                <a:spcPct val="100000"/>
              </a:lnSpc>
              <a:buFontTx/>
              <a:buAutoNum type="arabicPeriod" startAt="8"/>
            </a:pPr>
            <a:r>
              <a:rPr lang="en-US" altLang="en-US" sz="2400" dirty="0"/>
              <a:t>Go to the opposite side. Loosen biddings. Remove soiled sheets one by one. Place at lower bar of the bed.</a:t>
            </a:r>
          </a:p>
          <a:p>
            <a:pPr marL="609600" indent="-609600">
              <a:lnSpc>
                <a:spcPct val="100000"/>
              </a:lnSpc>
              <a:buFontTx/>
              <a:buAutoNum type="arabicPeriod" startAt="8"/>
            </a:pPr>
            <a:r>
              <a:rPr lang="en-US" altLang="en-US" sz="2400" dirty="0"/>
              <a:t>Pull folds of clean sheets into place. Tuck bottom sheets at head part and miter at the side.</a:t>
            </a:r>
          </a:p>
          <a:p>
            <a:pPr marL="609600" indent="-609600">
              <a:lnSpc>
                <a:spcPct val="100000"/>
              </a:lnSpc>
              <a:buFontTx/>
              <a:buAutoNum type="arabicPeriod" startAt="8"/>
            </a:pPr>
            <a:r>
              <a:rPr lang="en-US" altLang="en-US" sz="2400" dirty="0"/>
              <a:t>Tighten rubber sheet and draw sheet. Tuck together with bottom sheet.</a:t>
            </a:r>
          </a:p>
          <a:p>
            <a:pPr marL="609600" indent="-609600">
              <a:lnSpc>
                <a:spcPct val="100000"/>
              </a:lnSpc>
              <a:buFontTx/>
              <a:buAutoNum type="arabicPeriod" startAt="8"/>
            </a:pPr>
            <a:r>
              <a:rPr lang="en-US" altLang="en-US" sz="2400" dirty="0"/>
              <a:t>Help patient to roll on his back at the center of the bed.</a:t>
            </a:r>
          </a:p>
          <a:p>
            <a:pPr marL="609600" indent="-609600">
              <a:lnSpc>
                <a:spcPct val="100000"/>
              </a:lnSpc>
              <a:buFontTx/>
              <a:buAutoNum type="arabicPeriod" startAt="8"/>
            </a:pPr>
            <a:r>
              <a:rPr lang="en-US" altLang="en-US" sz="2400" dirty="0"/>
              <a:t>Place clean </a:t>
            </a:r>
            <a:r>
              <a:rPr lang="en-US" altLang="en-US" sz="2400" dirty="0" err="1"/>
              <a:t>fanfolded</a:t>
            </a:r>
            <a:r>
              <a:rPr lang="en-US" altLang="en-US" sz="2400" dirty="0"/>
              <a:t> sheet over the patient. Cover shoulders. Draw </a:t>
            </a:r>
            <a:r>
              <a:rPr lang="en-US" altLang="en-US" sz="2400" dirty="0" err="1"/>
              <a:t>fanfolded</a:t>
            </a:r>
            <a:r>
              <a:rPr lang="en-US" altLang="en-US" sz="2400" dirty="0"/>
              <a:t> sheet together with used </a:t>
            </a:r>
            <a:r>
              <a:rPr lang="en-US" altLang="en-US" sz="2400" dirty="0" err="1"/>
              <a:t>topsheet</a:t>
            </a:r>
            <a:r>
              <a:rPr lang="en-US" altLang="en-US" sz="2400" dirty="0"/>
              <a:t> down to foot part.</a:t>
            </a:r>
          </a:p>
          <a:p>
            <a:pPr marL="609600" indent="-609600">
              <a:lnSpc>
                <a:spcPct val="100000"/>
              </a:lnSpc>
              <a:buFontTx/>
              <a:buAutoNum type="arabicPeriod" startAt="8"/>
            </a:pPr>
            <a:r>
              <a:rPr lang="en-US" altLang="en-US" sz="2400" dirty="0"/>
              <a:t>Tuck clean top sheet at foot part of the bed. Miter corner.</a:t>
            </a:r>
          </a:p>
          <a:p>
            <a:pPr marL="609600" indent="-609600">
              <a:lnSpc>
                <a:spcPct val="100000"/>
              </a:lnSpc>
              <a:buFontTx/>
              <a:buAutoNum type="arabicPeriod" startAt="8"/>
            </a:pPr>
            <a:r>
              <a:rPr lang="en-US" altLang="en-US" sz="2400" dirty="0"/>
              <a:t>Fit pillow into pillow case.</a:t>
            </a:r>
          </a:p>
          <a:p>
            <a:pPr marL="609600" indent="-609600">
              <a:lnSpc>
                <a:spcPct val="100000"/>
              </a:lnSpc>
              <a:buFontTx/>
              <a:buAutoNum type="arabicPeriod" startAt="8"/>
            </a:pPr>
            <a:r>
              <a:rPr lang="en-US" altLang="en-US" sz="2400" dirty="0"/>
              <a:t>Fold dirty linens separately. Wrap in one sheet.</a:t>
            </a:r>
          </a:p>
          <a:p>
            <a:pPr marL="609600" indent="-609600">
              <a:lnSpc>
                <a:spcPct val="100000"/>
              </a:lnSpc>
              <a:buFontTx/>
              <a:buAutoNum type="arabicPeriod" startAt="8"/>
            </a:pPr>
            <a:r>
              <a:rPr lang="en-US" altLang="en-US" sz="2400" dirty="0"/>
              <a:t>Carry soiled linens to laundry.</a:t>
            </a:r>
          </a:p>
          <a:p>
            <a:pPr marL="609600" indent="-609600">
              <a:lnSpc>
                <a:spcPct val="80000"/>
              </a:lnSpc>
              <a:buNone/>
            </a:pPr>
            <a:endParaRPr lang="en-US" altLang="en-US" sz="1700" dirty="0">
              <a:latin typeface="Bookman Old Style" panose="0205060405050502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D36C-4D6F-4A9E-805A-81438DCD68B2}"/>
              </a:ext>
            </a:extLst>
          </p:cNvPr>
          <p:cNvSpPr>
            <a:spLocks noGrp="1"/>
          </p:cNvSpPr>
          <p:nvPr>
            <p:ph type="title"/>
          </p:nvPr>
        </p:nvSpPr>
        <p:spPr>
          <a:xfrm>
            <a:off x="838200" y="18255"/>
            <a:ext cx="10515600" cy="1325563"/>
          </a:xfrm>
        </p:spPr>
        <p:txBody>
          <a:bodyPr/>
          <a:lstStyle/>
          <a:p>
            <a:r>
              <a:rPr lang="en-US" dirty="0"/>
              <a:t>Safety</a:t>
            </a:r>
          </a:p>
        </p:txBody>
      </p:sp>
      <p:sp>
        <p:nvSpPr>
          <p:cNvPr id="3" name="Content Placeholder 2">
            <a:extLst>
              <a:ext uri="{FF2B5EF4-FFF2-40B4-BE49-F238E27FC236}">
                <a16:creationId xmlns:a16="http://schemas.microsoft.com/office/drawing/2014/main" id="{8A1AE2A5-3F6B-4C61-B4F4-11CCF29AAFE4}"/>
              </a:ext>
            </a:extLst>
          </p:cNvPr>
          <p:cNvSpPr>
            <a:spLocks noGrp="1"/>
          </p:cNvSpPr>
          <p:nvPr>
            <p:ph idx="1"/>
          </p:nvPr>
        </p:nvSpPr>
        <p:spPr>
          <a:xfrm>
            <a:off x="838200" y="1253330"/>
            <a:ext cx="10515600" cy="5134217"/>
          </a:xfrm>
        </p:spPr>
        <p:txBody>
          <a:bodyPr>
            <a:normAutofit fontScale="85000" lnSpcReduction="10000"/>
          </a:bodyPr>
          <a:lstStyle/>
          <a:p>
            <a:pPr>
              <a:lnSpc>
                <a:spcPct val="100000"/>
              </a:lnSpc>
            </a:pPr>
            <a:r>
              <a:rPr lang="en-US" dirty="0"/>
              <a:t>Use Standard Precautions to make an occupied bed.</a:t>
            </a:r>
          </a:p>
          <a:p>
            <a:pPr>
              <a:lnSpc>
                <a:spcPct val="100000"/>
              </a:lnSpc>
            </a:pPr>
            <a:r>
              <a:rPr lang="en-US" dirty="0"/>
              <a:t>Assess the environment for safety before caring for a patient. Check the floor for spills, and make sure all equipment is working properly.</a:t>
            </a:r>
          </a:p>
          <a:p>
            <a:pPr>
              <a:lnSpc>
                <a:spcPct val="100000"/>
              </a:lnSpc>
            </a:pPr>
            <a:r>
              <a:rPr lang="en-US" dirty="0"/>
              <a:t>Be aware of the positions in which the patient may be turned while making the bed, so that the patient remains safe at all times.</a:t>
            </a:r>
          </a:p>
          <a:p>
            <a:pPr>
              <a:lnSpc>
                <a:spcPct val="100000"/>
              </a:lnSpc>
            </a:pPr>
            <a:r>
              <a:rPr lang="en-US" dirty="0"/>
              <a:t>If the patient is on aspiration precautions or has a respiratory condition, keep the head of the bed no lower than a 30-degree angle.</a:t>
            </a:r>
          </a:p>
          <a:p>
            <a:pPr>
              <a:lnSpc>
                <a:spcPct val="100000"/>
              </a:lnSpc>
            </a:pPr>
            <a:r>
              <a:rPr lang="en-US" dirty="0"/>
              <a:t>If you are making the bed without assistance, ensure that the side rails on the opposite side of the bed are raised, so that the patient does not roll out of the bed.</a:t>
            </a:r>
          </a:p>
          <a:p>
            <a:pPr>
              <a:lnSpc>
                <a:spcPct val="100000"/>
              </a:lnSpc>
            </a:pPr>
            <a:r>
              <a:rPr lang="en-US" dirty="0"/>
              <a:t>Assess the patient’s ability to reposition himself or herself, and consider making the bed with another person to ensure the patient’s safety.</a:t>
            </a:r>
          </a:p>
        </p:txBody>
      </p:sp>
    </p:spTree>
    <p:extLst>
      <p:ext uri="{BB962C8B-B14F-4D97-AF65-F5344CB8AC3E}">
        <p14:creationId xmlns:p14="http://schemas.microsoft.com/office/powerpoint/2010/main" val="23048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D879-7B7A-44D3-80E5-578076C63D55}"/>
              </a:ext>
            </a:extLst>
          </p:cNvPr>
          <p:cNvSpPr>
            <a:spLocks noGrp="1"/>
          </p:cNvSpPr>
          <p:nvPr>
            <p:ph type="title"/>
          </p:nvPr>
        </p:nvSpPr>
        <p:spPr/>
        <p:txBody>
          <a:bodyPr>
            <a:normAutofit/>
          </a:bodyPr>
          <a:lstStyle/>
          <a:p>
            <a:pPr marL="0" indent="0">
              <a:buNone/>
            </a:pPr>
            <a:r>
              <a:rPr lang="en-US"/>
              <a:t>Equipment List for Making an Occupied Bed</a:t>
            </a:r>
            <a:endParaRPr lang="en-US" dirty="0"/>
          </a:p>
        </p:txBody>
      </p:sp>
      <p:sp>
        <p:nvSpPr>
          <p:cNvPr id="3" name="Content Placeholder 2">
            <a:extLst>
              <a:ext uri="{FF2B5EF4-FFF2-40B4-BE49-F238E27FC236}">
                <a16:creationId xmlns:a16="http://schemas.microsoft.com/office/drawing/2014/main" id="{B4686717-6861-4A95-B10E-BCFA802D6829}"/>
              </a:ext>
            </a:extLst>
          </p:cNvPr>
          <p:cNvSpPr>
            <a:spLocks noGrp="1"/>
          </p:cNvSpPr>
          <p:nvPr>
            <p:ph idx="1"/>
          </p:nvPr>
        </p:nvSpPr>
        <p:spPr/>
        <p:txBody>
          <a:bodyPr numCol="2">
            <a:normAutofit/>
          </a:bodyPr>
          <a:lstStyle/>
          <a:p>
            <a:pPr marL="0" indent="0">
              <a:buNone/>
            </a:pPr>
            <a:r>
              <a:rPr lang="en-US" dirty="0"/>
              <a:t> Linen bag</a:t>
            </a:r>
          </a:p>
          <a:p>
            <a:pPr marL="0" indent="0">
              <a:buNone/>
            </a:pPr>
            <a:r>
              <a:rPr lang="en-US" dirty="0"/>
              <a:t> Mattress pad (optional; change only when soiled)</a:t>
            </a:r>
          </a:p>
          <a:p>
            <a:pPr marL="0" indent="0">
              <a:buNone/>
            </a:pPr>
            <a:r>
              <a:rPr lang="en-US" dirty="0"/>
              <a:t> Two flat sheets or one fitted and one flat sheet</a:t>
            </a:r>
          </a:p>
          <a:p>
            <a:pPr marL="0" indent="0">
              <a:buNone/>
            </a:pPr>
            <a:r>
              <a:rPr lang="en-US" dirty="0"/>
              <a:t> Waterproof pads (optional)</a:t>
            </a:r>
          </a:p>
          <a:p>
            <a:pPr marL="0" indent="0">
              <a:buNone/>
            </a:pPr>
            <a:r>
              <a:rPr lang="en-US" dirty="0"/>
              <a:t> Drawsheet (optional)</a:t>
            </a:r>
          </a:p>
          <a:p>
            <a:pPr marL="0" indent="0">
              <a:buNone/>
            </a:pPr>
            <a:r>
              <a:rPr lang="en-US" dirty="0"/>
              <a:t> Pillowcases</a:t>
            </a:r>
          </a:p>
          <a:p>
            <a:pPr marL="0" indent="0">
              <a:buNone/>
            </a:pPr>
            <a:r>
              <a:rPr lang="en-US" dirty="0"/>
              <a:t> Bedspread</a:t>
            </a:r>
          </a:p>
          <a:p>
            <a:pPr marL="0" indent="0">
              <a:buNone/>
            </a:pPr>
            <a:r>
              <a:rPr lang="en-US" dirty="0"/>
              <a:t> Bedside chair or table</a:t>
            </a:r>
          </a:p>
          <a:p>
            <a:pPr marL="0" indent="0">
              <a:buNone/>
            </a:pPr>
            <a:r>
              <a:rPr lang="en-US" dirty="0"/>
              <a:t> Clean gloves</a:t>
            </a:r>
          </a:p>
          <a:p>
            <a:pPr marL="0" indent="0">
              <a:buNone/>
            </a:pPr>
            <a:r>
              <a:rPr lang="en-US" dirty="0"/>
              <a:t> Towels or washcloths</a:t>
            </a:r>
          </a:p>
          <a:p>
            <a:pPr marL="0" indent="0">
              <a:buNone/>
            </a:pPr>
            <a:r>
              <a:rPr lang="en-US" dirty="0"/>
              <a:t> Bath blanket</a:t>
            </a:r>
          </a:p>
          <a:p>
            <a:pPr marL="0" indent="0">
              <a:buNone/>
            </a:pPr>
            <a:r>
              <a:rPr lang="en-US" dirty="0"/>
              <a:t> Antiseptic cleanser </a:t>
            </a:r>
          </a:p>
        </p:txBody>
      </p:sp>
    </p:spTree>
    <p:extLst>
      <p:ext uri="{BB962C8B-B14F-4D97-AF65-F5344CB8AC3E}">
        <p14:creationId xmlns:p14="http://schemas.microsoft.com/office/powerpoint/2010/main" val="102726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963544B-8EFF-4028-A412-4B8075D3AB7C}"/>
              </a:ext>
            </a:extLst>
          </p:cNvPr>
          <p:cNvSpPr>
            <a:spLocks noGrp="1" noChangeArrowheads="1"/>
          </p:cNvSpPr>
          <p:nvPr>
            <p:ph type="body" idx="1"/>
          </p:nvPr>
        </p:nvSpPr>
        <p:spPr/>
        <p:txBody>
          <a:bodyPr/>
          <a:lstStyle/>
          <a:p>
            <a:pPr>
              <a:lnSpc>
                <a:spcPct val="80000"/>
              </a:lnSpc>
              <a:buFontTx/>
              <a:buNone/>
            </a:pPr>
            <a:r>
              <a:rPr lang="en-US" altLang="en-US" sz="1700" dirty="0">
                <a:latin typeface="Bookman Old Style" panose="02050604050505020204" pitchFamily="18" charset="0"/>
              </a:rPr>
              <a:t>1.5 Foot drop</a:t>
            </a:r>
          </a:p>
          <a:p>
            <a:pPr lvl="1">
              <a:lnSpc>
                <a:spcPct val="80000"/>
              </a:lnSpc>
            </a:pPr>
            <a:r>
              <a:rPr lang="en-US" altLang="en-US" sz="1700" dirty="0">
                <a:latin typeface="Bookman Old Style" panose="02050604050505020204" pitchFamily="18" charset="0"/>
              </a:rPr>
              <a:t>dropping of the foot from paralysis of the anterior muscle of the leg</a:t>
            </a:r>
          </a:p>
          <a:p>
            <a:pPr lvl="1">
              <a:lnSpc>
                <a:spcPct val="80000"/>
              </a:lnSpc>
            </a:pPr>
            <a:r>
              <a:rPr lang="en-US" altLang="en-US" sz="1700" dirty="0">
                <a:latin typeface="Bookman Old Style" panose="02050604050505020204" pitchFamily="18" charset="0"/>
              </a:rPr>
              <a:t>plantar flexion of the foot with permanent contracture of the gastrocnemius (calf)  muscle and tendon</a:t>
            </a:r>
          </a:p>
          <a:p>
            <a:pPr>
              <a:lnSpc>
                <a:spcPct val="80000"/>
              </a:lnSpc>
            </a:pPr>
            <a:endParaRPr lang="en-US" altLang="en-US" sz="1700" dirty="0">
              <a:latin typeface="Bookman Old Style" panose="02050604050505020204" pitchFamily="18" charset="0"/>
            </a:endParaRPr>
          </a:p>
          <a:p>
            <a:pPr>
              <a:lnSpc>
                <a:spcPct val="80000"/>
              </a:lnSpc>
              <a:buFontTx/>
              <a:buNone/>
            </a:pPr>
            <a:r>
              <a:rPr lang="en-US" altLang="en-US" sz="1700" dirty="0">
                <a:latin typeface="Bookman Old Style" panose="02050604050505020204" pitchFamily="18" charset="0"/>
              </a:rPr>
              <a:t>1.6 Bed cradle</a:t>
            </a:r>
          </a:p>
          <a:p>
            <a:pPr lvl="1">
              <a:lnSpc>
                <a:spcPct val="80000"/>
              </a:lnSpc>
            </a:pPr>
            <a:r>
              <a:rPr lang="en-US" altLang="en-US" sz="1700" dirty="0">
                <a:latin typeface="Bookman Old Style" panose="02050604050505020204" pitchFamily="18" charset="0"/>
              </a:rPr>
              <a:t>is a curved, semi-circular device made of metal that can be placed over a portion of the patient’s body</a:t>
            </a:r>
          </a:p>
          <a:p>
            <a:pPr lvl="1">
              <a:lnSpc>
                <a:spcPct val="80000"/>
              </a:lnSpc>
            </a:pPr>
            <a:r>
              <a:rPr lang="en-US" altLang="en-US" sz="1700" dirty="0">
                <a:latin typeface="Bookman Old Style" panose="02050604050505020204" pitchFamily="18" charset="0"/>
              </a:rPr>
              <a:t>is sometimes called an Anderson frame, is a device designed to keep the top bedclothes off the feet, legs, and even abdomen of a client</a:t>
            </a:r>
          </a:p>
          <a:p>
            <a:pPr lvl="1">
              <a:lnSpc>
                <a:spcPct val="80000"/>
              </a:lnSpc>
            </a:pPr>
            <a:endParaRPr lang="en-US" altLang="en-US" sz="1700" dirty="0">
              <a:latin typeface="Bookman Old Style" panose="02050604050505020204" pitchFamily="18" charset="0"/>
            </a:endParaRPr>
          </a:p>
          <a:p>
            <a:pPr>
              <a:lnSpc>
                <a:spcPct val="80000"/>
              </a:lnSpc>
              <a:buFontTx/>
              <a:buNone/>
            </a:pPr>
            <a:r>
              <a:rPr lang="en-US" altLang="en-US" sz="1700" dirty="0">
                <a:latin typeface="Bookman Old Style" panose="02050604050505020204" pitchFamily="18" charset="0"/>
              </a:rPr>
              <a:t>1.7 Magic corner</a:t>
            </a:r>
          </a:p>
          <a:p>
            <a:pPr lvl="1">
              <a:lnSpc>
                <a:spcPct val="80000"/>
              </a:lnSpc>
            </a:pPr>
            <a:r>
              <a:rPr lang="en-US" altLang="en-US" sz="1700" dirty="0">
                <a:latin typeface="Bookman Old Style" panose="02050604050505020204" pitchFamily="18" charset="0"/>
              </a:rPr>
              <a:t>corners of a folded linen when upon opening it automatically positions the sheets the way it is placed on the bed </a:t>
            </a:r>
          </a:p>
          <a:p>
            <a:pPr lvl="1">
              <a:lnSpc>
                <a:spcPct val="80000"/>
              </a:lnSpc>
              <a:buFontTx/>
              <a:buNone/>
            </a:pPr>
            <a:endParaRPr lang="en-US" altLang="en-US" sz="1700" dirty="0">
              <a:latin typeface="Bookman Old Style" panose="02050604050505020204" pitchFamily="18" charset="0"/>
            </a:endParaRPr>
          </a:p>
        </p:txBody>
      </p:sp>
      <p:sp>
        <p:nvSpPr>
          <p:cNvPr id="39940" name="Rectangle 4">
            <a:extLst>
              <a:ext uri="{FF2B5EF4-FFF2-40B4-BE49-F238E27FC236}">
                <a16:creationId xmlns:a16="http://schemas.microsoft.com/office/drawing/2014/main" id="{64BE44A0-D5BC-48DA-9558-585845C86258}"/>
              </a:ext>
            </a:extLst>
          </p:cNvPr>
          <p:cNvSpPr>
            <a:spLocks noGrp="1" noChangeArrowheads="1"/>
          </p:cNvSpPr>
          <p:nvPr>
            <p:ph type="title"/>
          </p:nvPr>
        </p:nvSpPr>
        <p:spPr>
          <a:noFill/>
          <a:ln/>
        </p:spPr>
        <p:txBody>
          <a:bodyPr/>
          <a:lstStyle/>
          <a:p>
            <a:r>
              <a:rPr lang="en-US" altLang="en-US" sz="2800" dirty="0">
                <a:latin typeface="Gill Sans Ultra Bold" panose="020B0A02020104020203" pitchFamily="34" charset="0"/>
              </a:rPr>
              <a:t>DEFINITION OF TERMS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EC99-65EB-440B-B1FE-7BC1DC17DFC3}"/>
              </a:ext>
            </a:extLst>
          </p:cNvPr>
          <p:cNvSpPr>
            <a:spLocks noGrp="1"/>
          </p:cNvSpPr>
          <p:nvPr>
            <p:ph type="title"/>
          </p:nvPr>
        </p:nvSpPr>
        <p:spPr>
          <a:xfrm>
            <a:off x="838200" y="0"/>
            <a:ext cx="10515600" cy="1325563"/>
          </a:xfrm>
        </p:spPr>
        <p:txBody>
          <a:bodyPr/>
          <a:lstStyle/>
          <a:p>
            <a:r>
              <a:rPr lang="en-US" dirty="0"/>
              <a:t>Delegation</a:t>
            </a:r>
          </a:p>
        </p:txBody>
      </p:sp>
      <p:sp>
        <p:nvSpPr>
          <p:cNvPr id="3" name="Content Placeholder 2">
            <a:extLst>
              <a:ext uri="{FF2B5EF4-FFF2-40B4-BE49-F238E27FC236}">
                <a16:creationId xmlns:a16="http://schemas.microsoft.com/office/drawing/2014/main" id="{5E5DE45F-A7B2-4AC0-B58F-6325630F36F7}"/>
              </a:ext>
            </a:extLst>
          </p:cNvPr>
          <p:cNvSpPr>
            <a:spLocks noGrp="1"/>
          </p:cNvSpPr>
          <p:nvPr>
            <p:ph idx="1"/>
          </p:nvPr>
        </p:nvSpPr>
        <p:spPr>
          <a:xfrm>
            <a:off x="838200" y="1110007"/>
            <a:ext cx="10515600" cy="5290793"/>
          </a:xfrm>
        </p:spPr>
        <p:txBody>
          <a:bodyPr>
            <a:normAutofit fontScale="77500" lnSpcReduction="20000"/>
          </a:bodyPr>
          <a:lstStyle/>
          <a:p>
            <a:pPr>
              <a:lnSpc>
                <a:spcPct val="110000"/>
              </a:lnSpc>
            </a:pPr>
            <a:r>
              <a:rPr lang="en-US" dirty="0"/>
              <a:t>The skill of making an occupied bed can be delegated to nursing assistive personnel (NAP). Be sure to inform NAP of the following:</a:t>
            </a:r>
          </a:p>
          <a:p>
            <a:pPr>
              <a:lnSpc>
                <a:spcPct val="110000"/>
              </a:lnSpc>
            </a:pPr>
            <a:endParaRPr lang="en-US" dirty="0"/>
          </a:p>
          <a:p>
            <a:pPr>
              <a:lnSpc>
                <a:spcPct val="110000"/>
              </a:lnSpc>
            </a:pPr>
            <a:r>
              <a:rPr lang="en-US" dirty="0"/>
              <a:t>Specify that Standard Precautions are to be used to make an occupied bed.</a:t>
            </a:r>
          </a:p>
          <a:p>
            <a:pPr>
              <a:lnSpc>
                <a:spcPct val="110000"/>
              </a:lnSpc>
            </a:pPr>
            <a:r>
              <a:rPr lang="en-US" dirty="0"/>
              <a:t>Discuss any patient positions to avoid or activity restrictions to observe.</a:t>
            </a:r>
          </a:p>
          <a:p>
            <a:pPr>
              <a:lnSpc>
                <a:spcPct val="110000"/>
              </a:lnSpc>
            </a:pPr>
            <a:r>
              <a:rPr lang="en-US" dirty="0"/>
              <a:t>Explain how to look in the linen for wound drainage, drainage from tubes, or IV tubing.</a:t>
            </a:r>
          </a:p>
          <a:p>
            <a:pPr>
              <a:lnSpc>
                <a:spcPct val="110000"/>
              </a:lnSpc>
            </a:pPr>
            <a:r>
              <a:rPr lang="en-US" dirty="0"/>
              <a:t>Specify when to obtain help with positioning the patient during the linen change, in order to observe good body mechanics and support the patient’s alignment.</a:t>
            </a:r>
          </a:p>
          <a:p>
            <a:pPr>
              <a:lnSpc>
                <a:spcPct val="110000"/>
              </a:lnSpc>
            </a:pPr>
            <a:r>
              <a:rPr lang="en-US" dirty="0"/>
              <a:t>Review the following if the patient is on aspiration precautions:</a:t>
            </a:r>
          </a:p>
          <a:p>
            <a:pPr>
              <a:lnSpc>
                <a:spcPct val="110000"/>
              </a:lnSpc>
            </a:pPr>
            <a:r>
              <a:rPr lang="en-US" dirty="0"/>
              <a:t>Keep the head of the bed no lower than a 30-degree angle.</a:t>
            </a:r>
          </a:p>
          <a:p>
            <a:pPr>
              <a:lnSpc>
                <a:spcPct val="110000"/>
              </a:lnSpc>
            </a:pPr>
            <a:r>
              <a:rPr lang="en-US" dirty="0"/>
              <a:t>Report to you immediately if any excessive coughing or choking occurs during the procedure.</a:t>
            </a:r>
          </a:p>
        </p:txBody>
      </p:sp>
    </p:spTree>
    <p:extLst>
      <p:ext uri="{BB962C8B-B14F-4D97-AF65-F5344CB8AC3E}">
        <p14:creationId xmlns:p14="http://schemas.microsoft.com/office/powerpoint/2010/main" val="293195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D36C-4D6F-4A9E-805A-81438DCD68B2}"/>
              </a:ext>
            </a:extLst>
          </p:cNvPr>
          <p:cNvSpPr>
            <a:spLocks noGrp="1"/>
          </p:cNvSpPr>
          <p:nvPr>
            <p:ph type="title"/>
          </p:nvPr>
        </p:nvSpPr>
        <p:spPr>
          <a:xfrm>
            <a:off x="838200" y="13252"/>
            <a:ext cx="10515600" cy="1002162"/>
          </a:xfrm>
        </p:spPr>
        <p:txBody>
          <a:bodyPr/>
          <a:lstStyle/>
          <a:p>
            <a:r>
              <a:rPr lang="en-US" dirty="0"/>
              <a:t>Preparation</a:t>
            </a:r>
          </a:p>
        </p:txBody>
      </p:sp>
      <p:sp>
        <p:nvSpPr>
          <p:cNvPr id="3" name="Content Placeholder 2">
            <a:extLst>
              <a:ext uri="{FF2B5EF4-FFF2-40B4-BE49-F238E27FC236}">
                <a16:creationId xmlns:a16="http://schemas.microsoft.com/office/drawing/2014/main" id="{8A1AE2A5-3F6B-4C61-B4F4-11CCF29AAFE4}"/>
              </a:ext>
            </a:extLst>
          </p:cNvPr>
          <p:cNvSpPr>
            <a:spLocks noGrp="1"/>
          </p:cNvSpPr>
          <p:nvPr>
            <p:ph idx="1"/>
          </p:nvPr>
        </p:nvSpPr>
        <p:spPr>
          <a:xfrm>
            <a:off x="838200" y="908774"/>
            <a:ext cx="10515600" cy="5319748"/>
          </a:xfrm>
        </p:spPr>
        <p:txBody>
          <a:bodyPr>
            <a:normAutofit fontScale="77500" lnSpcReduction="20000"/>
          </a:bodyPr>
          <a:lstStyle/>
          <a:p>
            <a:pPr>
              <a:lnSpc>
                <a:spcPct val="120000"/>
              </a:lnSpc>
            </a:pPr>
            <a:r>
              <a:rPr lang="en-US" dirty="0"/>
              <a:t>Use Standard Precautions to make an occupied bed. Apply gloves if the linen is soiled or if there is a risk of contact with blood or bodily fluids.</a:t>
            </a:r>
          </a:p>
          <a:p>
            <a:pPr>
              <a:lnSpc>
                <a:spcPct val="120000"/>
              </a:lnSpc>
            </a:pPr>
            <a:r>
              <a:rPr lang="en-US" dirty="0"/>
              <a:t>If prescribed, administer an analgesic to the patient 30 to 60 minutes before the procedure.</a:t>
            </a:r>
          </a:p>
          <a:p>
            <a:pPr>
              <a:lnSpc>
                <a:spcPct val="120000"/>
              </a:lnSpc>
            </a:pPr>
            <a:r>
              <a:rPr lang="en-US" dirty="0"/>
              <a:t>Assess the environment for safety; check the room for spills, make sure equipment is working properly, and ensure that the bed is in the locked, low position.</a:t>
            </a:r>
          </a:p>
          <a:p>
            <a:pPr>
              <a:lnSpc>
                <a:spcPct val="120000"/>
              </a:lnSpc>
            </a:pPr>
            <a:r>
              <a:rPr lang="en-US" dirty="0"/>
              <a:t>Pull the room divider curtain or close the door to provide privacy.</a:t>
            </a:r>
          </a:p>
          <a:p>
            <a:pPr>
              <a:lnSpc>
                <a:spcPct val="120000"/>
              </a:lnSpc>
            </a:pPr>
            <a:r>
              <a:rPr lang="en-US" dirty="0"/>
              <a:t>Determine if the patient has been incontinent or if there is excess drainage on the linen.</a:t>
            </a:r>
          </a:p>
          <a:p>
            <a:pPr>
              <a:lnSpc>
                <a:spcPct val="120000"/>
              </a:lnSpc>
            </a:pPr>
            <a:r>
              <a:rPr lang="en-US" dirty="0"/>
              <a:t>Assess the patient for mobility or positioning restrictions. Explain the procedure to the patient, including that he or she will be asked to roll over layers of linen.</a:t>
            </a:r>
          </a:p>
          <a:p>
            <a:pPr>
              <a:lnSpc>
                <a:spcPct val="120000"/>
              </a:lnSpc>
            </a:pPr>
            <a:r>
              <a:rPr lang="en-US" dirty="0"/>
              <a:t>Assemble all equipment on the bedside table.</a:t>
            </a:r>
          </a:p>
        </p:txBody>
      </p:sp>
    </p:spTree>
    <p:extLst>
      <p:ext uri="{BB962C8B-B14F-4D97-AF65-F5344CB8AC3E}">
        <p14:creationId xmlns:p14="http://schemas.microsoft.com/office/powerpoint/2010/main" val="3038357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D879-7B7A-44D3-80E5-578076C63D55}"/>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B4686717-6861-4A95-B10E-BCFA802D6829}"/>
              </a:ext>
            </a:extLst>
          </p:cNvPr>
          <p:cNvSpPr>
            <a:spLocks noGrp="1"/>
          </p:cNvSpPr>
          <p:nvPr>
            <p:ph idx="1"/>
          </p:nvPr>
        </p:nvSpPr>
        <p:spPr/>
        <p:txBody>
          <a:bodyPr/>
          <a:lstStyle/>
          <a:p>
            <a:pPr>
              <a:lnSpc>
                <a:spcPct val="100000"/>
              </a:lnSpc>
            </a:pPr>
            <a:r>
              <a:rPr lang="en-US" dirty="0"/>
              <a:t>Ask if the patient is comfortable.</a:t>
            </a:r>
          </a:p>
          <a:p>
            <a:pPr>
              <a:lnSpc>
                <a:spcPct val="100000"/>
              </a:lnSpc>
            </a:pPr>
            <a:r>
              <a:rPr lang="en-US" dirty="0"/>
              <a:t>Observe the patient for signs of fatigue, dyspnea, pain, or discomfort.</a:t>
            </a:r>
          </a:p>
          <a:p>
            <a:pPr>
              <a:lnSpc>
                <a:spcPct val="100000"/>
              </a:lnSpc>
            </a:pPr>
            <a:r>
              <a:rPr lang="en-US" dirty="0"/>
              <a:t>Periodically check the linen for cleanliness and tightness.</a:t>
            </a:r>
          </a:p>
        </p:txBody>
      </p:sp>
    </p:spTree>
    <p:extLst>
      <p:ext uri="{BB962C8B-B14F-4D97-AF65-F5344CB8AC3E}">
        <p14:creationId xmlns:p14="http://schemas.microsoft.com/office/powerpoint/2010/main" val="2408361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EC99-65EB-440B-B1FE-7BC1DC17DFC3}"/>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5E5DE45F-A7B2-4AC0-B58F-6325630F36F7}"/>
              </a:ext>
            </a:extLst>
          </p:cNvPr>
          <p:cNvSpPr>
            <a:spLocks noGrp="1"/>
          </p:cNvSpPr>
          <p:nvPr>
            <p:ph idx="1"/>
          </p:nvPr>
        </p:nvSpPr>
        <p:spPr/>
        <p:txBody>
          <a:bodyPr/>
          <a:lstStyle/>
          <a:p>
            <a:r>
              <a:rPr lang="en-US" dirty="0"/>
              <a:t>Do not document the making of an occupied bed.</a:t>
            </a:r>
          </a:p>
        </p:txBody>
      </p:sp>
    </p:spTree>
    <p:extLst>
      <p:ext uri="{BB962C8B-B14F-4D97-AF65-F5344CB8AC3E}">
        <p14:creationId xmlns:p14="http://schemas.microsoft.com/office/powerpoint/2010/main" val="3715803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55" y="2454446"/>
            <a:ext cx="10529711" cy="974554"/>
          </a:xfrm>
        </p:spPr>
        <p:txBody>
          <a:bodyPr>
            <a:normAutofit/>
          </a:bodyPr>
          <a:lstStyle/>
          <a:p>
            <a:pPr algn="ctr"/>
            <a:r>
              <a:rPr lang="en-US" sz="4800" dirty="0"/>
              <a:t>Thank You</a:t>
            </a:r>
          </a:p>
        </p:txBody>
      </p:sp>
      <p:sp>
        <p:nvSpPr>
          <p:cNvPr id="3" name="Content Placeholder 2"/>
          <p:cNvSpPr>
            <a:spLocks noGrp="1"/>
          </p:cNvSpPr>
          <p:nvPr>
            <p:ph idx="1"/>
          </p:nvPr>
        </p:nvSpPr>
        <p:spPr>
          <a:xfrm>
            <a:off x="894644" y="4049536"/>
            <a:ext cx="10515600" cy="4351338"/>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133801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82FD1B5-E4DF-4A38-B970-23A4D1F96534}"/>
              </a:ext>
            </a:extLst>
          </p:cNvPr>
          <p:cNvSpPr>
            <a:spLocks noGrp="1" noChangeArrowheads="1"/>
          </p:cNvSpPr>
          <p:nvPr>
            <p:ph type="body" idx="1"/>
          </p:nvPr>
        </p:nvSpPr>
        <p:spPr>
          <a:xfrm>
            <a:off x="1516856" y="1142999"/>
            <a:ext cx="9158285" cy="5416827"/>
          </a:xfrm>
        </p:spPr>
        <p:txBody>
          <a:bodyPr>
            <a:normAutofit fontScale="85000" lnSpcReduction="10000"/>
          </a:bodyPr>
          <a:lstStyle/>
          <a:p>
            <a:pPr>
              <a:lnSpc>
                <a:spcPct val="120000"/>
              </a:lnSpc>
              <a:buFontTx/>
              <a:buNone/>
            </a:pPr>
            <a:r>
              <a:rPr lang="en-US" altLang="en-US" sz="2600" dirty="0">
                <a:cs typeface="Calibri" panose="020F0502020204030204" pitchFamily="34" charset="0"/>
              </a:rPr>
              <a:t>A. On changing an unoccupied bed</a:t>
            </a:r>
          </a:p>
          <a:p>
            <a:pPr lvl="1">
              <a:lnSpc>
                <a:spcPct val="120000"/>
              </a:lnSpc>
            </a:pPr>
            <a:r>
              <a:rPr lang="en-US" altLang="en-US" sz="2600" dirty="0">
                <a:cs typeface="Calibri" panose="020F0502020204030204" pitchFamily="34" charset="0"/>
              </a:rPr>
              <a:t>to promote the client's comfort</a:t>
            </a:r>
          </a:p>
          <a:p>
            <a:pPr lvl="1">
              <a:lnSpc>
                <a:spcPct val="120000"/>
              </a:lnSpc>
            </a:pPr>
            <a:r>
              <a:rPr lang="en-US" altLang="en-US" sz="2600" dirty="0">
                <a:cs typeface="Calibri" panose="020F0502020204030204" pitchFamily="34" charset="0"/>
              </a:rPr>
              <a:t>to provide a clean near environment for the client</a:t>
            </a:r>
          </a:p>
          <a:p>
            <a:pPr lvl="1">
              <a:lnSpc>
                <a:spcPct val="120000"/>
              </a:lnSpc>
            </a:pPr>
            <a:r>
              <a:rPr lang="en-US" altLang="en-US" sz="2600" dirty="0">
                <a:cs typeface="Calibri" panose="020F0502020204030204" pitchFamily="34" charset="0"/>
              </a:rPr>
              <a:t>to provide a smooth, wrinkle-free bed foundation, thus minimizing sources of skin irritation</a:t>
            </a:r>
          </a:p>
          <a:p>
            <a:pPr>
              <a:lnSpc>
                <a:spcPct val="120000"/>
              </a:lnSpc>
              <a:buFontTx/>
              <a:buNone/>
            </a:pPr>
            <a:endParaRPr lang="en-US" altLang="en-US" sz="2600" dirty="0">
              <a:cs typeface="Calibri" panose="020F0502020204030204" pitchFamily="34" charset="0"/>
            </a:endParaRPr>
          </a:p>
          <a:p>
            <a:pPr>
              <a:lnSpc>
                <a:spcPct val="120000"/>
              </a:lnSpc>
              <a:buFontTx/>
              <a:buNone/>
            </a:pPr>
            <a:r>
              <a:rPr lang="en-US" altLang="en-US" sz="2600" dirty="0">
                <a:cs typeface="Calibri" panose="020F0502020204030204" pitchFamily="34" charset="0"/>
              </a:rPr>
              <a:t>B. On changing an occupied bed</a:t>
            </a:r>
          </a:p>
          <a:p>
            <a:pPr lvl="1">
              <a:lnSpc>
                <a:spcPct val="120000"/>
              </a:lnSpc>
            </a:pPr>
            <a:r>
              <a:rPr lang="en-US" altLang="en-US" sz="2600" dirty="0">
                <a:cs typeface="Calibri" panose="020F0502020204030204" pitchFamily="34" charset="0"/>
              </a:rPr>
              <a:t>to conserve the client's energy and maintain current healthy status</a:t>
            </a:r>
          </a:p>
          <a:p>
            <a:pPr lvl="1">
              <a:lnSpc>
                <a:spcPct val="120000"/>
              </a:lnSpc>
            </a:pPr>
            <a:r>
              <a:rPr lang="en-US" altLang="en-US" sz="2600" dirty="0">
                <a:cs typeface="Calibri" panose="020F0502020204030204" pitchFamily="34" charset="0"/>
              </a:rPr>
              <a:t>to promote the client's comfort</a:t>
            </a:r>
          </a:p>
          <a:p>
            <a:pPr lvl="1">
              <a:lnSpc>
                <a:spcPct val="120000"/>
              </a:lnSpc>
            </a:pPr>
            <a:r>
              <a:rPr lang="en-US" altLang="en-US" sz="2600" dirty="0">
                <a:cs typeface="Calibri" panose="020F0502020204030204" pitchFamily="34" charset="0"/>
              </a:rPr>
              <a:t>to provide a clean near environment for the client</a:t>
            </a:r>
          </a:p>
          <a:p>
            <a:pPr lvl="1">
              <a:lnSpc>
                <a:spcPct val="120000"/>
              </a:lnSpc>
            </a:pPr>
            <a:r>
              <a:rPr lang="en-US" altLang="en-US" sz="2600" dirty="0">
                <a:cs typeface="Calibri" panose="020F0502020204030204" pitchFamily="34" charset="0"/>
              </a:rPr>
              <a:t>to provide a smooth, wrinkle-free bed foundation, thus minimizing sources of skin irritation</a:t>
            </a:r>
          </a:p>
          <a:p>
            <a:pPr>
              <a:lnSpc>
                <a:spcPct val="90000"/>
              </a:lnSpc>
              <a:buFontTx/>
              <a:buNone/>
            </a:pPr>
            <a:endParaRPr lang="en-US" altLang="en-US" sz="1900" dirty="0">
              <a:latin typeface="Bookman Old Style" panose="02050604050505020204" pitchFamily="18" charset="0"/>
            </a:endParaRPr>
          </a:p>
        </p:txBody>
      </p:sp>
      <p:sp>
        <p:nvSpPr>
          <p:cNvPr id="41988" name="Rectangle 4">
            <a:extLst>
              <a:ext uri="{FF2B5EF4-FFF2-40B4-BE49-F238E27FC236}">
                <a16:creationId xmlns:a16="http://schemas.microsoft.com/office/drawing/2014/main" id="{5FD219B8-01B3-466D-B15F-B0231504BB8E}"/>
              </a:ext>
            </a:extLst>
          </p:cNvPr>
          <p:cNvSpPr>
            <a:spLocks noChangeArrowheads="1"/>
          </p:cNvSpPr>
          <p:nvPr/>
        </p:nvSpPr>
        <p:spPr bwMode="auto">
          <a:xfrm>
            <a:off x="2538412"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PURPOSE OF BEDMAKING</a:t>
            </a:r>
            <a:endParaRPr lang="en-US" alt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43A97AD3-A534-46EF-BCA8-B36AFA5F494E}"/>
              </a:ext>
            </a:extLst>
          </p:cNvPr>
          <p:cNvSpPr>
            <a:spLocks noGrp="1" noChangeArrowheads="1"/>
          </p:cNvSpPr>
          <p:nvPr>
            <p:ph type="body" idx="1"/>
          </p:nvPr>
        </p:nvSpPr>
        <p:spPr>
          <a:xfrm>
            <a:off x="1444487" y="1436688"/>
            <a:ext cx="9568070" cy="4438650"/>
          </a:xfrm>
        </p:spPr>
        <p:txBody>
          <a:bodyPr>
            <a:normAutofit fontScale="92500" lnSpcReduction="20000"/>
          </a:bodyPr>
          <a:lstStyle/>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helps maintain a clean, orderly and comfortable room which contributes to the patients sense of well-being.</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Helps the patient secure proper rest and comfort which are essential for health and refresh him/her by providing cleanliness</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helps prevent or avoid microorganisms to come in contact with the patient which could cause tribulations. </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minimizes the sources of skin irritation by providing smooth, wrinkle-free bed foundation.</a:t>
            </a:r>
          </a:p>
          <a:p>
            <a:pPr marL="609600" indent="-609600">
              <a:buFontTx/>
              <a:buAutoNum type="arabicPeriod"/>
            </a:pPr>
            <a:endParaRPr lang="en-US" altLang="en-US" sz="1800" dirty="0">
              <a:latin typeface="Bookman Old Style" panose="02050604050505020204" pitchFamily="18" charset="0"/>
            </a:endParaRPr>
          </a:p>
        </p:txBody>
      </p:sp>
      <p:sp>
        <p:nvSpPr>
          <p:cNvPr id="50180" name="Rectangle 4">
            <a:extLst>
              <a:ext uri="{FF2B5EF4-FFF2-40B4-BE49-F238E27FC236}">
                <a16:creationId xmlns:a16="http://schemas.microsoft.com/office/drawing/2014/main" id="{DCF4333F-CFE2-4C8D-B25E-AD495C2BE26A}"/>
              </a:ext>
            </a:extLst>
          </p:cNvPr>
          <p:cNvSpPr>
            <a:spLocks noGrp="1" noChangeArrowheads="1"/>
          </p:cNvSpPr>
          <p:nvPr>
            <p:ph type="title"/>
          </p:nvPr>
        </p:nvSpPr>
        <p:spPr>
          <a:xfrm>
            <a:off x="2212975" y="53009"/>
            <a:ext cx="7766050" cy="1143000"/>
          </a:xfrm>
          <a:noFill/>
          <a:ln/>
        </p:spPr>
        <p:txBody>
          <a:bodyPr/>
          <a:lstStyle/>
          <a:p>
            <a:r>
              <a:rPr lang="en-US" altLang="en-US" sz="3200" dirty="0">
                <a:latin typeface="Gill Sans Ultra Bold" panose="020B0A02020104020203" pitchFamily="34" charset="0"/>
              </a:rPr>
              <a:t>IMPORTANCE OF BEDMAKING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BA3DAE15-946C-4419-96A6-0F5A16E21F51}"/>
              </a:ext>
            </a:extLst>
          </p:cNvPr>
          <p:cNvSpPr>
            <a:spLocks noGrp="1" noChangeArrowheads="1"/>
          </p:cNvSpPr>
          <p:nvPr>
            <p:ph type="body" idx="1"/>
          </p:nvPr>
        </p:nvSpPr>
        <p:spPr>
          <a:xfrm>
            <a:off x="1430684" y="692339"/>
            <a:ext cx="9555368" cy="5907243"/>
          </a:xfrm>
        </p:spPr>
        <p:txBody>
          <a:bodyPr>
            <a:normAutofit fontScale="25000" lnSpcReduction="20000"/>
          </a:bodyPr>
          <a:lstStyle/>
          <a:p>
            <a:pPr>
              <a:lnSpc>
                <a:spcPct val="120000"/>
              </a:lnSpc>
              <a:buFontTx/>
              <a:buNone/>
            </a:pPr>
            <a:r>
              <a:rPr lang="en-US" altLang="en-US" sz="8000" dirty="0"/>
              <a:t>Bed  </a:t>
            </a:r>
          </a:p>
          <a:p>
            <a:pPr lvl="1">
              <a:lnSpc>
                <a:spcPct val="120000"/>
              </a:lnSpc>
              <a:buFontTx/>
              <a:buNone/>
            </a:pPr>
            <a:r>
              <a:rPr lang="en-US" altLang="en-US" sz="8000" dirty="0"/>
              <a:t>-  is primarily divided into 3 sections</a:t>
            </a:r>
          </a:p>
          <a:p>
            <a:pPr lvl="1">
              <a:lnSpc>
                <a:spcPct val="120000"/>
              </a:lnSpc>
              <a:buFontTx/>
              <a:buChar char="-"/>
            </a:pPr>
            <a:r>
              <a:rPr lang="en-US" altLang="en-US" sz="8000" dirty="0"/>
              <a:t>length: 1.9m (6.5ft).</a:t>
            </a:r>
          </a:p>
          <a:p>
            <a:pPr lvl="1">
              <a:lnSpc>
                <a:spcPct val="120000"/>
              </a:lnSpc>
              <a:buFontTx/>
              <a:buChar char="-"/>
            </a:pPr>
            <a:r>
              <a:rPr lang="en-US" altLang="en-US" sz="8000" dirty="0"/>
              <a:t>weight: 0.9m (3ft.)</a:t>
            </a:r>
          </a:p>
          <a:p>
            <a:pPr lvl="1">
              <a:lnSpc>
                <a:spcPct val="120000"/>
              </a:lnSpc>
              <a:buFontTx/>
              <a:buChar char="-"/>
            </a:pPr>
            <a:r>
              <a:rPr lang="en-US" altLang="en-US" sz="8000" dirty="0"/>
              <a:t>high: 66cm (26in.) </a:t>
            </a:r>
          </a:p>
          <a:p>
            <a:pPr lvl="1">
              <a:lnSpc>
                <a:spcPct val="120000"/>
              </a:lnSpc>
              <a:buFontTx/>
              <a:buChar char="-"/>
            </a:pPr>
            <a:r>
              <a:rPr lang="en-US" altLang="en-US" sz="8000" dirty="0"/>
              <a:t>but sometimes varies depending on circumstances</a:t>
            </a:r>
          </a:p>
          <a:p>
            <a:pPr lvl="1">
              <a:lnSpc>
                <a:spcPct val="120000"/>
              </a:lnSpc>
              <a:buFontTx/>
              <a:buNone/>
            </a:pPr>
            <a:endParaRPr lang="en-US" altLang="en-US" sz="8000" dirty="0"/>
          </a:p>
          <a:p>
            <a:pPr>
              <a:lnSpc>
                <a:spcPct val="120000"/>
              </a:lnSpc>
              <a:buFontTx/>
              <a:buNone/>
            </a:pPr>
            <a:r>
              <a:rPr lang="en-US" altLang="en-US" sz="8000" dirty="0"/>
              <a:t>A. Common Types of Bed</a:t>
            </a:r>
          </a:p>
          <a:p>
            <a:pPr lvl="1">
              <a:lnSpc>
                <a:spcPct val="120000"/>
              </a:lnSpc>
              <a:buFontTx/>
              <a:buAutoNum type="arabicPeriod"/>
            </a:pPr>
            <a:r>
              <a:rPr lang="en-US" altLang="en-US" sz="8000" dirty="0"/>
              <a:t>Occupied bed</a:t>
            </a:r>
          </a:p>
          <a:p>
            <a:pPr lvl="2">
              <a:lnSpc>
                <a:spcPct val="120000"/>
              </a:lnSpc>
            </a:pPr>
            <a:r>
              <a:rPr lang="en-US" altLang="en-US" sz="8000" dirty="0"/>
              <a:t>the occupied bed is made when the patient is not able or not permitted to get out of the bed </a:t>
            </a:r>
          </a:p>
          <a:p>
            <a:pPr lvl="2">
              <a:lnSpc>
                <a:spcPct val="120000"/>
              </a:lnSpc>
            </a:pPr>
            <a:r>
              <a:rPr lang="en-US" altLang="en-US" sz="8000" dirty="0"/>
              <a:t>the important part of making an occupied bed is to get the sheets smooth and tight under the patient so that there will be no wrinkles to rub against the patient’s skin</a:t>
            </a:r>
          </a:p>
          <a:p>
            <a:pPr lvl="2">
              <a:lnSpc>
                <a:spcPct val="120000"/>
              </a:lnSpc>
            </a:pPr>
            <a:r>
              <a:rPr lang="en-US" altLang="en-US" sz="8000" dirty="0"/>
              <a:t>the client’s privacy, comfort and safety is also important when making the bed</a:t>
            </a:r>
          </a:p>
          <a:p>
            <a:pPr>
              <a:lnSpc>
                <a:spcPct val="100000"/>
              </a:lnSpc>
              <a:buFontTx/>
              <a:buNone/>
            </a:pPr>
            <a:endParaRPr lang="en-US" altLang="en-US" sz="1700" dirty="0">
              <a:latin typeface="Bookman Old Style" panose="02050604050505020204" pitchFamily="18" charset="0"/>
            </a:endParaRPr>
          </a:p>
        </p:txBody>
      </p:sp>
      <p:sp>
        <p:nvSpPr>
          <p:cNvPr id="56325" name="Rectangle 5">
            <a:extLst>
              <a:ext uri="{FF2B5EF4-FFF2-40B4-BE49-F238E27FC236}">
                <a16:creationId xmlns:a16="http://schemas.microsoft.com/office/drawing/2014/main" id="{EAC7856B-58FA-4B42-9C77-13A831E42A13}"/>
              </a:ext>
            </a:extLst>
          </p:cNvPr>
          <p:cNvSpPr>
            <a:spLocks noChangeArrowheads="1"/>
          </p:cNvSpPr>
          <p:nvPr/>
        </p:nvSpPr>
        <p:spPr bwMode="auto">
          <a:xfrm>
            <a:off x="4053580" y="0"/>
            <a:ext cx="33543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FF813DC3-3A92-4DF2-A67A-EE5A3AD39C7D}"/>
              </a:ext>
            </a:extLst>
          </p:cNvPr>
          <p:cNvSpPr>
            <a:spLocks noGrp="1" noChangeArrowheads="1"/>
          </p:cNvSpPr>
          <p:nvPr>
            <p:ph type="body" idx="1"/>
          </p:nvPr>
        </p:nvSpPr>
        <p:spPr>
          <a:xfrm>
            <a:off x="1259336" y="981488"/>
            <a:ext cx="9673327" cy="5419311"/>
          </a:xfrm>
        </p:spPr>
        <p:txBody>
          <a:bodyPr>
            <a:normAutofit lnSpcReduction="10000"/>
          </a:bodyPr>
          <a:lstStyle/>
          <a:p>
            <a:pPr marL="990600" lvl="1" indent="-533400">
              <a:lnSpc>
                <a:spcPct val="100000"/>
              </a:lnSpc>
              <a:buNone/>
            </a:pPr>
            <a:r>
              <a:rPr lang="en-US" altLang="en-US" sz="2000" dirty="0"/>
              <a:t>2. Unoccupied bed</a:t>
            </a:r>
          </a:p>
          <a:p>
            <a:pPr marL="1371600" lvl="2" indent="-457200">
              <a:lnSpc>
                <a:spcPct val="100000"/>
              </a:lnSpc>
            </a:pPr>
            <a:r>
              <a:rPr lang="en-US" altLang="en-US" dirty="0"/>
              <a:t>the unoccupied bed is made when there is no patient confined in bed</a:t>
            </a:r>
          </a:p>
          <a:p>
            <a:pPr marL="1371600" lvl="2" indent="-457200">
              <a:lnSpc>
                <a:spcPct val="100000"/>
              </a:lnSpc>
            </a:pPr>
            <a:r>
              <a:rPr lang="en-US" altLang="en-US" dirty="0"/>
              <a:t>A unoccupied bed may be:</a:t>
            </a:r>
          </a:p>
          <a:p>
            <a:pPr marL="1371600" lvl="2" indent="-457200">
              <a:lnSpc>
                <a:spcPct val="100000"/>
              </a:lnSpc>
              <a:buNone/>
            </a:pPr>
            <a:endParaRPr lang="en-US" altLang="en-US" dirty="0"/>
          </a:p>
          <a:p>
            <a:pPr marL="1371600" lvl="2" indent="-457200">
              <a:lnSpc>
                <a:spcPct val="100000"/>
              </a:lnSpc>
              <a:buNone/>
            </a:pPr>
            <a:r>
              <a:rPr lang="en-US" altLang="en-US" dirty="0"/>
              <a:t>A. Open bed</a:t>
            </a:r>
          </a:p>
          <a:p>
            <a:pPr marL="1752600" lvl="3" indent="-381000">
              <a:lnSpc>
                <a:spcPct val="100000"/>
              </a:lnSpc>
            </a:pPr>
            <a:r>
              <a:rPr lang="en-US" altLang="en-US" sz="2000" dirty="0"/>
              <a:t>the top covers are generally folded back so that a client can easily get into bed</a:t>
            </a:r>
          </a:p>
          <a:p>
            <a:pPr marL="1752600" lvl="3" indent="-381000">
              <a:lnSpc>
                <a:spcPct val="100000"/>
              </a:lnSpc>
            </a:pPr>
            <a:r>
              <a:rPr lang="en-US" altLang="en-US" sz="2000" dirty="0"/>
              <a:t>surgical, recovery and postoperative bed is a modified version of the open bed; the top bed line is arranged for easy transfer of the client from a stretcher to the bed</a:t>
            </a:r>
          </a:p>
          <a:p>
            <a:pPr marL="1752600" lvl="3" indent="-381000">
              <a:lnSpc>
                <a:spcPct val="100000"/>
              </a:lnSpc>
            </a:pPr>
            <a:r>
              <a:rPr lang="en-US" altLang="en-US" sz="2000" dirty="0"/>
              <a:t>the top sheets are folded to one side or </a:t>
            </a:r>
            <a:r>
              <a:rPr lang="en-US" altLang="en-US" sz="2000" dirty="0" err="1"/>
              <a:t>fanfolded</a:t>
            </a:r>
            <a:r>
              <a:rPr lang="en-US" altLang="en-US" sz="2000" dirty="0"/>
              <a:t> to the bottom third of the bed</a:t>
            </a:r>
          </a:p>
          <a:p>
            <a:pPr marL="1752600" lvl="3" indent="-381000">
              <a:lnSpc>
                <a:spcPct val="100000"/>
              </a:lnSpc>
              <a:buNone/>
            </a:pPr>
            <a:endParaRPr lang="en-US" altLang="en-US" sz="2000" dirty="0"/>
          </a:p>
          <a:p>
            <a:pPr marL="1371600" lvl="2" indent="-457200">
              <a:lnSpc>
                <a:spcPct val="100000"/>
              </a:lnSpc>
              <a:buNone/>
            </a:pPr>
            <a:r>
              <a:rPr lang="en-US" altLang="en-US" dirty="0"/>
              <a:t>B. Close bed</a:t>
            </a:r>
          </a:p>
          <a:p>
            <a:pPr marL="1752600" lvl="3" indent="-381000">
              <a:lnSpc>
                <a:spcPct val="100000"/>
              </a:lnSpc>
            </a:pPr>
            <a:r>
              <a:rPr lang="en-US" altLang="en-US" sz="2000" dirty="0"/>
              <a:t>the top sheet blankets and bedspreads are drawn up to the head of the mattress and under the pillows, this is prepared in a hospital room before a new client is admitted to that room</a:t>
            </a:r>
          </a:p>
          <a:p>
            <a:pPr marL="609600" indent="-609600">
              <a:lnSpc>
                <a:spcPct val="80000"/>
              </a:lnSpc>
              <a:buNone/>
            </a:pPr>
            <a:endParaRPr lang="en-US" altLang="en-US" sz="1700" dirty="0">
              <a:latin typeface="Bookman Old Style" panose="02050604050505020204" pitchFamily="18" charset="0"/>
            </a:endParaRPr>
          </a:p>
        </p:txBody>
      </p:sp>
      <p:sp>
        <p:nvSpPr>
          <p:cNvPr id="58372" name="Rectangle 4">
            <a:extLst>
              <a:ext uri="{FF2B5EF4-FFF2-40B4-BE49-F238E27FC236}">
                <a16:creationId xmlns:a16="http://schemas.microsoft.com/office/drawing/2014/main" id="{C0389F77-E8B0-4AF9-888D-C72126B2F67C}"/>
              </a:ext>
            </a:extLst>
          </p:cNvPr>
          <p:cNvSpPr>
            <a:spLocks noChangeArrowheads="1"/>
          </p:cNvSpPr>
          <p:nvPr/>
        </p:nvSpPr>
        <p:spPr bwMode="auto">
          <a:xfrm>
            <a:off x="4225859" y="-28989"/>
            <a:ext cx="33543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a:extLst>
              <a:ext uri="{FF2B5EF4-FFF2-40B4-BE49-F238E27FC236}">
                <a16:creationId xmlns:a16="http://schemas.microsoft.com/office/drawing/2014/main" id="{63C106C0-1AEF-4A39-B4A0-F2946B528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96998"/>
            <a:ext cx="3194015" cy="31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2BB77EA9-AE2C-48D2-8B94-4BEDFBD5BA79}"/>
              </a:ext>
            </a:extLst>
          </p:cNvPr>
          <p:cNvSpPr>
            <a:spLocks noGrp="1" noChangeArrowheads="1"/>
          </p:cNvSpPr>
          <p:nvPr>
            <p:ph type="body" idx="1"/>
          </p:nvPr>
        </p:nvSpPr>
        <p:spPr>
          <a:xfrm>
            <a:off x="1470992" y="4291012"/>
            <a:ext cx="9210260" cy="1632709"/>
          </a:xfrm>
        </p:spPr>
        <p:txBody>
          <a:bodyPr>
            <a:normAutofit/>
          </a:bodyPr>
          <a:lstStyle/>
          <a:p>
            <a:pPr marL="533400" indent="-533400">
              <a:buNone/>
            </a:pPr>
            <a:r>
              <a:rPr lang="en-US" altLang="en-US" sz="2000" dirty="0"/>
              <a:t>C. Cradle Bed</a:t>
            </a:r>
          </a:p>
          <a:p>
            <a:pPr marL="914400" lvl="1" indent="-457200"/>
            <a:r>
              <a:rPr lang="en-US" altLang="en-US" sz="2000" dirty="0"/>
              <a:t>Contains cradle, a device for holding the top covers off. </a:t>
            </a:r>
          </a:p>
          <a:p>
            <a:pPr marL="914400" lvl="1" indent="-457200"/>
            <a:r>
              <a:rPr lang="en-US" altLang="en-US" sz="2000" dirty="0"/>
              <a:t>The outer cradle is made of wood, metal or at home for a brief period, a cardboard art to shape.</a:t>
            </a:r>
          </a:p>
          <a:p>
            <a:pPr marL="533400" indent="-533400">
              <a:buNone/>
            </a:pPr>
            <a:endParaRPr lang="en-US" altLang="en-US" sz="2000" dirty="0"/>
          </a:p>
          <a:p>
            <a:pPr marL="533400" indent="-533400">
              <a:buNone/>
            </a:pPr>
            <a:endParaRPr lang="en-US" altLang="en-US" sz="2000" dirty="0"/>
          </a:p>
        </p:txBody>
      </p:sp>
      <p:sp>
        <p:nvSpPr>
          <p:cNvPr id="95236" name="Rectangle 4">
            <a:extLst>
              <a:ext uri="{FF2B5EF4-FFF2-40B4-BE49-F238E27FC236}">
                <a16:creationId xmlns:a16="http://schemas.microsoft.com/office/drawing/2014/main" id="{58F575EB-B8E9-401D-BC38-F1611FAA68EC}"/>
              </a:ext>
            </a:extLst>
          </p:cNvPr>
          <p:cNvSpPr>
            <a:spLocks noChangeArrowheads="1"/>
          </p:cNvSpPr>
          <p:nvPr/>
        </p:nvSpPr>
        <p:spPr bwMode="auto">
          <a:xfrm>
            <a:off x="4386229" y="0"/>
            <a:ext cx="33797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a:extLst>
              <a:ext uri="{FF2B5EF4-FFF2-40B4-BE49-F238E27FC236}">
                <a16:creationId xmlns:a16="http://schemas.microsoft.com/office/drawing/2014/main" id="{62C49F69-E57F-431C-BB12-E6314D7503F1}"/>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4432300" y="1136650"/>
            <a:ext cx="3843338" cy="2139950"/>
          </a:xfrm>
        </p:spPr>
      </p:pic>
      <p:sp>
        <p:nvSpPr>
          <p:cNvPr id="116747" name="Rectangle 11">
            <a:extLst>
              <a:ext uri="{FF2B5EF4-FFF2-40B4-BE49-F238E27FC236}">
                <a16:creationId xmlns:a16="http://schemas.microsoft.com/office/drawing/2014/main" id="{7456AA6A-F833-409A-8332-B09C2DC5636B}"/>
              </a:ext>
            </a:extLst>
          </p:cNvPr>
          <p:cNvSpPr>
            <a:spLocks noGrp="1" noChangeArrowheads="1"/>
          </p:cNvSpPr>
          <p:nvPr>
            <p:ph type="body" sz="half" idx="2"/>
          </p:nvPr>
        </p:nvSpPr>
        <p:spPr>
          <a:xfrm>
            <a:off x="1357036" y="2778264"/>
            <a:ext cx="9602511" cy="3109913"/>
          </a:xfrm>
        </p:spPr>
        <p:txBody>
          <a:bodyPr>
            <a:normAutofit/>
          </a:bodyPr>
          <a:lstStyle/>
          <a:p>
            <a:pPr>
              <a:lnSpc>
                <a:spcPct val="90000"/>
              </a:lnSpc>
              <a:buFontTx/>
              <a:buNone/>
            </a:pPr>
            <a:endParaRPr lang="en-US" altLang="en-US" sz="1700" dirty="0">
              <a:latin typeface="Bookman Old Style" panose="02050604050505020204" pitchFamily="18" charset="0"/>
            </a:endParaRPr>
          </a:p>
          <a:p>
            <a:pPr>
              <a:lnSpc>
                <a:spcPct val="90000"/>
              </a:lnSpc>
              <a:buFontTx/>
              <a:buNone/>
            </a:pPr>
            <a:endParaRPr lang="en-US" altLang="en-US" sz="1700" dirty="0">
              <a:latin typeface="Bookman Old Style" panose="02050604050505020204" pitchFamily="18" charset="0"/>
            </a:endParaRPr>
          </a:p>
          <a:p>
            <a:pPr>
              <a:lnSpc>
                <a:spcPct val="100000"/>
              </a:lnSpc>
              <a:buFontTx/>
              <a:buNone/>
            </a:pPr>
            <a:r>
              <a:rPr lang="en-US" altLang="en-US" sz="2000" dirty="0"/>
              <a:t>D. Postoperative Bed</a:t>
            </a:r>
          </a:p>
          <a:p>
            <a:pPr lvl="1">
              <a:lnSpc>
                <a:spcPct val="100000"/>
              </a:lnSpc>
            </a:pPr>
            <a:r>
              <a:rPr lang="en-US" altLang="en-US" sz="2000" dirty="0"/>
              <a:t>Also known as recovery bed or anesthetic bed.</a:t>
            </a:r>
          </a:p>
          <a:p>
            <a:pPr lvl="1">
              <a:lnSpc>
                <a:spcPct val="100000"/>
              </a:lnSpc>
            </a:pPr>
            <a:r>
              <a:rPr lang="en-US" altLang="en-US" sz="2000" dirty="0"/>
              <a:t>Used not only for clients who have undergone surgical procedures but also for clients who have given anesthetics for a certain examination.</a:t>
            </a:r>
          </a:p>
          <a:p>
            <a:pPr lvl="1">
              <a:lnSpc>
                <a:spcPct val="100000"/>
              </a:lnSpc>
            </a:pPr>
            <a:r>
              <a:rPr lang="en-US" altLang="en-US" sz="2000" dirty="0"/>
              <a:t>Used for a patient with a large cast or other circumstance that would make it difficult for him to transfer easily into bed.</a:t>
            </a:r>
          </a:p>
          <a:p>
            <a:pPr>
              <a:lnSpc>
                <a:spcPct val="100000"/>
              </a:lnSpc>
            </a:pPr>
            <a:endParaRPr lang="en-US" altLang="en-US" sz="2000" dirty="0"/>
          </a:p>
          <a:p>
            <a:pPr>
              <a:lnSpc>
                <a:spcPct val="90000"/>
              </a:lnSpc>
              <a:buFontTx/>
              <a:buNone/>
            </a:pPr>
            <a:endParaRPr lang="en-US" altLang="en-US" sz="1700" dirty="0">
              <a:latin typeface="Bookman Old Style" panose="02050604050505020204" pitchFamily="18" charset="0"/>
            </a:endParaRPr>
          </a:p>
        </p:txBody>
      </p:sp>
      <p:sp>
        <p:nvSpPr>
          <p:cNvPr id="116740" name="Rectangle 4">
            <a:extLst>
              <a:ext uri="{FF2B5EF4-FFF2-40B4-BE49-F238E27FC236}">
                <a16:creationId xmlns:a16="http://schemas.microsoft.com/office/drawing/2014/main" id="{B48EE432-7AB5-428F-A058-80FB2496FC81}"/>
              </a:ext>
            </a:extLst>
          </p:cNvPr>
          <p:cNvSpPr>
            <a:spLocks noChangeArrowheads="1"/>
          </p:cNvSpPr>
          <p:nvPr/>
        </p:nvSpPr>
        <p:spPr bwMode="auto">
          <a:xfrm>
            <a:off x="2716214" y="212725"/>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164</TotalTime>
  <Words>2586</Words>
  <Application>Microsoft Office PowerPoint</Application>
  <PresentationFormat>Widescreen</PresentationFormat>
  <Paragraphs>292</Paragraphs>
  <Slides>34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Bookman Old Style</vt:lpstr>
      <vt:lpstr>Calibri</vt:lpstr>
      <vt:lpstr>Gill Sans Ultra Bold</vt:lpstr>
      <vt:lpstr>Wingdings</vt:lpstr>
      <vt:lpstr>Theme1</vt:lpstr>
      <vt:lpstr>Bed Making - Occupied</vt:lpstr>
      <vt:lpstr>DEFINITION OF TERMS</vt:lpstr>
      <vt:lpstr>DEFINITION OF TERMS</vt:lpstr>
      <vt:lpstr>PowerPoint Presentation</vt:lpstr>
      <vt:lpstr>IMPORTANCE OF BEDMAKING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BED POSITIONS</vt:lpstr>
      <vt:lpstr>PowerPoint Presentation</vt:lpstr>
      <vt:lpstr>PowerPoint Presentation</vt:lpstr>
      <vt:lpstr>PRINCIPLES IN BEDMAKING</vt:lpstr>
      <vt:lpstr>PowerPoint Presentation</vt:lpstr>
      <vt:lpstr>KINDS OF LINENS</vt:lpstr>
      <vt:lpstr>PowerPoint Presentation</vt:lpstr>
      <vt:lpstr>GUIDELINES IN BEDMAKING</vt:lpstr>
      <vt:lpstr>BEGINNING SKILLS IN BEDMAKING</vt:lpstr>
      <vt:lpstr>for an OCCUPIED BED</vt:lpstr>
      <vt:lpstr>PowerPoint Presentation</vt:lpstr>
      <vt:lpstr>PowerPoint Presentation</vt:lpstr>
      <vt:lpstr>Safety</vt:lpstr>
      <vt:lpstr>Equipment List for Making an Occupied Bed</vt:lpstr>
      <vt:lpstr>Delegation</vt:lpstr>
      <vt:lpstr>Preparation</vt:lpstr>
      <vt:lpstr>Follow-up</vt:lpstr>
      <vt:lpstr>Documentation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dc:creator>
  <cp:lastModifiedBy>Shamiddi Peiris</cp:lastModifiedBy>
  <cp:revision>84</cp:revision>
  <dcterms:created xsi:type="dcterms:W3CDTF">2021-05-07T11:15:11Z</dcterms:created>
  <dcterms:modified xsi:type="dcterms:W3CDTF">2022-03-16T09:53:03Z</dcterms:modified>
</cp:coreProperties>
</file>