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8" r:id="rId4"/>
    <p:sldId id="257" r:id="rId5"/>
    <p:sldId id="260" r:id="rId6"/>
    <p:sldId id="287" r:id="rId7"/>
    <p:sldId id="262"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978275"/>
          </a:xfrm>
        </p:spPr>
        <p:txBody>
          <a:bodyPr>
            <a:normAutofit/>
          </a:bodyPr>
          <a:lstStyle>
            <a:lvl1pPr marL="0" indent="0" algn="ctr">
              <a:buNone/>
              <a:defRPr sz="32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C8B78066-C41C-4625-899C-F67B9A4446B8}"/>
              </a:ext>
            </a:extLst>
          </p:cNvPr>
          <p:cNvSpPr>
            <a:spLocks noGrp="1"/>
          </p:cNvSpPr>
          <p:nvPr>
            <p:ph type="title"/>
          </p:nvPr>
        </p:nvSpPr>
        <p:spPr>
          <a:xfrm>
            <a:off x="838200" y="2208791"/>
            <a:ext cx="10515600" cy="1325563"/>
          </a:xfrm>
        </p:spPr>
        <p:txBody>
          <a:bodyPr>
            <a:noAutofit/>
          </a:bodyPr>
          <a:lstStyle>
            <a:lvl1pPr algn="ctr">
              <a:defRPr sz="4800"/>
            </a:lvl1pPr>
          </a:lstStyle>
          <a:p>
            <a:r>
              <a:rPr lang="en-US"/>
              <a:t>Click to edit Master title style</a:t>
            </a:r>
            <a:endParaRPr lang="en-US" dirty="0"/>
          </a:p>
        </p:txBody>
      </p:sp>
    </p:spTree>
    <p:extLst>
      <p:ext uri="{BB962C8B-B14F-4D97-AF65-F5344CB8AC3E}">
        <p14:creationId xmlns:p14="http://schemas.microsoft.com/office/powerpoint/2010/main" val="3203093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AD218085-64B1-4092-BD32-31B97D5413C7}" type="datetimeFigureOut">
              <a:rPr lang="en-US" smtClean="0"/>
              <a:t>3/12/2022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E39C0867-B0EC-4B54-99B9-0D57C0C79DD8}" type="slidenum">
              <a:rPr lang="en-US" smtClean="0"/>
              <a:t>‹#›</a:t>
            </a:fld>
            <a:endParaRPr lang="en-US"/>
          </a:p>
        </p:txBody>
      </p:sp>
    </p:spTree>
    <p:extLst>
      <p:ext uri="{BB962C8B-B14F-4D97-AF65-F5344CB8AC3E}">
        <p14:creationId xmlns:p14="http://schemas.microsoft.com/office/powerpoint/2010/main" val="3334368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AD218085-64B1-4092-BD32-31B97D5413C7}" type="datetimeFigureOut">
              <a:rPr lang="en-US" smtClean="0"/>
              <a:t>3/12/2022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E39C0867-B0EC-4B54-99B9-0D57C0C79DD8}" type="slidenum">
              <a:rPr lang="en-US" smtClean="0"/>
              <a:t>‹#›</a:t>
            </a:fld>
            <a:endParaRPr lang="en-US"/>
          </a:p>
        </p:txBody>
      </p:sp>
    </p:spTree>
    <p:extLst>
      <p:ext uri="{BB962C8B-B14F-4D97-AF65-F5344CB8AC3E}">
        <p14:creationId xmlns:p14="http://schemas.microsoft.com/office/powerpoint/2010/main" val="2254077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978275"/>
          </a:xfrm>
        </p:spPr>
        <p:txBody>
          <a:bodyPr>
            <a:normAutofit/>
          </a:bodyPr>
          <a:lstStyle>
            <a:lvl1pPr marL="0" indent="0" algn="ctr">
              <a:buNone/>
              <a:defRPr sz="32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C8B78066-C41C-4625-899C-F67B9A4446B8}"/>
              </a:ext>
            </a:extLst>
          </p:cNvPr>
          <p:cNvSpPr>
            <a:spLocks noGrp="1"/>
          </p:cNvSpPr>
          <p:nvPr>
            <p:ph type="title"/>
          </p:nvPr>
        </p:nvSpPr>
        <p:spPr>
          <a:xfrm>
            <a:off x="838200" y="2208791"/>
            <a:ext cx="10515600" cy="1325563"/>
          </a:xfrm>
        </p:spPr>
        <p:txBody>
          <a:bodyPr>
            <a:noAutofit/>
          </a:bodyPr>
          <a:lstStyle>
            <a:lvl1pPr algn="ctr">
              <a:defRPr sz="4800"/>
            </a:lvl1pPr>
          </a:lstStyle>
          <a:p>
            <a:r>
              <a:rPr lang="en-US"/>
              <a:t>Click to edit Master title style</a:t>
            </a:r>
            <a:endParaRPr lang="en-US" dirty="0"/>
          </a:p>
        </p:txBody>
      </p:sp>
    </p:spTree>
    <p:extLst>
      <p:ext uri="{BB962C8B-B14F-4D97-AF65-F5344CB8AC3E}">
        <p14:creationId xmlns:p14="http://schemas.microsoft.com/office/powerpoint/2010/main" val="141854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929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AD218085-64B1-4092-BD32-31B97D5413C7}" type="datetimeFigureOut">
              <a:rPr lang="en-US" smtClean="0"/>
              <a:t>3/12/2022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E39C0867-B0EC-4B54-99B9-0D57C0C79DD8}" type="slidenum">
              <a:rPr lang="en-US" smtClean="0"/>
              <a:t>‹#›</a:t>
            </a:fld>
            <a:endParaRPr lang="en-US"/>
          </a:p>
        </p:txBody>
      </p:sp>
    </p:spTree>
    <p:extLst>
      <p:ext uri="{BB962C8B-B14F-4D97-AF65-F5344CB8AC3E}">
        <p14:creationId xmlns:p14="http://schemas.microsoft.com/office/powerpoint/2010/main" val="62907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AD218085-64B1-4092-BD32-31B97D5413C7}" type="datetimeFigureOut">
              <a:rPr lang="en-US" smtClean="0"/>
              <a:t>3/12/2022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E39C0867-B0EC-4B54-99B9-0D57C0C79DD8}" type="slidenum">
              <a:rPr lang="en-US" smtClean="0"/>
              <a:t>‹#›</a:t>
            </a:fld>
            <a:endParaRPr lang="en-US"/>
          </a:p>
        </p:txBody>
      </p:sp>
    </p:spTree>
    <p:extLst>
      <p:ext uri="{BB962C8B-B14F-4D97-AF65-F5344CB8AC3E}">
        <p14:creationId xmlns:p14="http://schemas.microsoft.com/office/powerpoint/2010/main" val="99576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AD218085-64B1-4092-BD32-31B97D5413C7}" type="datetimeFigureOut">
              <a:rPr lang="en-US" smtClean="0"/>
              <a:t>3/12/2022</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E39C0867-B0EC-4B54-99B9-0D57C0C79DD8}" type="slidenum">
              <a:rPr lang="en-US" smtClean="0"/>
              <a:t>‹#›</a:t>
            </a:fld>
            <a:endParaRPr lang="en-US"/>
          </a:p>
        </p:txBody>
      </p:sp>
    </p:spTree>
    <p:extLst>
      <p:ext uri="{BB962C8B-B14F-4D97-AF65-F5344CB8AC3E}">
        <p14:creationId xmlns:p14="http://schemas.microsoft.com/office/powerpoint/2010/main" val="318403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AD218085-64B1-4092-BD32-31B97D5413C7}" type="datetimeFigureOut">
              <a:rPr lang="en-US" smtClean="0"/>
              <a:t>3/12/2022</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E39C0867-B0EC-4B54-99B9-0D57C0C79DD8}" type="slidenum">
              <a:rPr lang="en-US" smtClean="0"/>
              <a:t>‹#›</a:t>
            </a:fld>
            <a:endParaRPr lang="en-US"/>
          </a:p>
        </p:txBody>
      </p:sp>
    </p:spTree>
    <p:extLst>
      <p:ext uri="{BB962C8B-B14F-4D97-AF65-F5344CB8AC3E}">
        <p14:creationId xmlns:p14="http://schemas.microsoft.com/office/powerpoint/2010/main" val="126892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AD218085-64B1-4092-BD32-31B97D5413C7}" type="datetimeFigureOut">
              <a:rPr lang="en-US" smtClean="0"/>
              <a:t>3/12/2022</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E39C0867-B0EC-4B54-99B9-0D57C0C79DD8}" type="slidenum">
              <a:rPr lang="en-US" smtClean="0"/>
              <a:t>‹#›</a:t>
            </a:fld>
            <a:endParaRPr lang="en-US"/>
          </a:p>
        </p:txBody>
      </p:sp>
    </p:spTree>
    <p:extLst>
      <p:ext uri="{BB962C8B-B14F-4D97-AF65-F5344CB8AC3E}">
        <p14:creationId xmlns:p14="http://schemas.microsoft.com/office/powerpoint/2010/main" val="3597250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AD218085-64B1-4092-BD32-31B97D5413C7}" type="datetimeFigureOut">
              <a:rPr lang="en-US" smtClean="0"/>
              <a:t>3/12/2022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E39C0867-B0EC-4B54-99B9-0D57C0C79DD8}" type="slidenum">
              <a:rPr lang="en-US" smtClean="0"/>
              <a:t>‹#›</a:t>
            </a:fld>
            <a:endParaRPr lang="en-US"/>
          </a:p>
        </p:txBody>
      </p:sp>
    </p:spTree>
    <p:extLst>
      <p:ext uri="{BB962C8B-B14F-4D97-AF65-F5344CB8AC3E}">
        <p14:creationId xmlns:p14="http://schemas.microsoft.com/office/powerpoint/2010/main" val="1203324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AD218085-64B1-4092-BD32-31B97D5413C7}" type="datetimeFigureOut">
              <a:rPr lang="en-US" smtClean="0"/>
              <a:t>3/12/2022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E39C0867-B0EC-4B54-99B9-0D57C0C79DD8}" type="slidenum">
              <a:rPr lang="en-US" smtClean="0"/>
              <a:t>‹#›</a:t>
            </a:fld>
            <a:endParaRPr lang="en-US"/>
          </a:p>
        </p:txBody>
      </p:sp>
    </p:spTree>
    <p:extLst>
      <p:ext uri="{BB962C8B-B14F-4D97-AF65-F5344CB8AC3E}">
        <p14:creationId xmlns:p14="http://schemas.microsoft.com/office/powerpoint/2010/main" val="220332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7466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hyperlink" Target="http://www.wrha.mb.ca/extranet/ipc/hand-hygiene-videos.php"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wrha.mb.ca/extranet/ipc/hand-hygiene-videos.php"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www.wrha.mb.ca/extranet/ipc/hand-hygiene-videos.php"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FE858-D39F-497C-89C6-303B42C5599E}"/>
              </a:ext>
            </a:extLst>
          </p:cNvPr>
          <p:cNvSpPr>
            <a:spLocks noGrp="1"/>
          </p:cNvSpPr>
          <p:nvPr>
            <p:ph type="title"/>
          </p:nvPr>
        </p:nvSpPr>
        <p:spPr>
          <a:xfrm>
            <a:off x="838200" y="2766218"/>
            <a:ext cx="10515600" cy="1325563"/>
          </a:xfrm>
        </p:spPr>
        <p:txBody>
          <a:bodyPr/>
          <a:lstStyle/>
          <a:p>
            <a:r>
              <a:rPr lang="en-US" dirty="0"/>
              <a:t>Hand Hygiene</a:t>
            </a:r>
          </a:p>
        </p:txBody>
      </p:sp>
    </p:spTree>
    <p:extLst>
      <p:ext uri="{BB962C8B-B14F-4D97-AF65-F5344CB8AC3E}">
        <p14:creationId xmlns:p14="http://schemas.microsoft.com/office/powerpoint/2010/main" val="174159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65DB4A43-3A09-492B-B620-A5358559B19A}"/>
              </a:ext>
            </a:extLst>
          </p:cNvPr>
          <p:cNvSpPr>
            <a:spLocks noGrp="1" noChangeArrowheads="1"/>
          </p:cNvSpPr>
          <p:nvPr>
            <p:ph type="title"/>
          </p:nvPr>
        </p:nvSpPr>
        <p:spPr bwMode="auto">
          <a:xfrm>
            <a:off x="1981200" y="838200"/>
            <a:ext cx="8229600" cy="57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eaLnBrk="1" hangingPunct="1"/>
            <a:r>
              <a:rPr lang="en-US" altLang="en-US" sz="3200" b="1"/>
              <a:t>Moment 1.</a:t>
            </a:r>
            <a:r>
              <a:rPr lang="en-US" altLang="en-US" sz="3200"/>
              <a:t> </a:t>
            </a:r>
            <a:r>
              <a:rPr lang="en-US" altLang="en-US" sz="3200" b="1"/>
              <a:t>Before</a:t>
            </a:r>
            <a:r>
              <a:rPr lang="en-US" altLang="en-US" sz="3200"/>
              <a:t> contact with a patient or patient environment</a:t>
            </a:r>
          </a:p>
        </p:txBody>
      </p:sp>
      <p:pic>
        <p:nvPicPr>
          <p:cNvPr id="14339" name="Picture 5" descr="slide14">
            <a:extLst>
              <a:ext uri="{FF2B5EF4-FFF2-40B4-BE49-F238E27FC236}">
                <a16:creationId xmlns:a16="http://schemas.microsoft.com/office/drawing/2014/main" id="{A64A0A74-72E4-497C-A815-9259B8A160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973" t="65218" r="23685" b="2174"/>
          <a:stretch>
            <a:fillRect/>
          </a:stretch>
        </p:blipFill>
        <p:spPr bwMode="auto">
          <a:xfrm>
            <a:off x="6629400" y="2133600"/>
            <a:ext cx="27432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descr="slide14">
            <a:extLst>
              <a:ext uri="{FF2B5EF4-FFF2-40B4-BE49-F238E27FC236}">
                <a16:creationId xmlns:a16="http://schemas.microsoft.com/office/drawing/2014/main" id="{E92F3A60-72A1-4B74-839E-5D5E9CF17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68" t="65218" r="53947" b="3261"/>
          <a:stretch>
            <a:fillRect/>
          </a:stretch>
        </p:blipFill>
        <p:spPr bwMode="auto">
          <a:xfrm>
            <a:off x="2743200" y="2147888"/>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7">
            <a:extLst>
              <a:ext uri="{FF2B5EF4-FFF2-40B4-BE49-F238E27FC236}">
                <a16:creationId xmlns:a16="http://schemas.microsoft.com/office/drawing/2014/main" id="{42F19CF4-EC0B-44BC-BE83-C535DC388C37}"/>
              </a:ext>
            </a:extLst>
          </p:cNvPr>
          <p:cNvSpPr txBox="1">
            <a:spLocks noChangeArrowheads="1"/>
          </p:cNvSpPr>
          <p:nvPr/>
        </p:nvSpPr>
        <p:spPr bwMode="auto">
          <a:xfrm>
            <a:off x="3200400" y="5226050"/>
            <a:ext cx="67056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spcBef>
                <a:spcPct val="20000"/>
              </a:spcBef>
            </a:pPr>
            <a:r>
              <a:rPr lang="en-US" altLang="en-US" sz="2400">
                <a:solidFill>
                  <a:srgbClr val="000000"/>
                </a:solidFill>
              </a:rPr>
              <a:t>This will protect the patient from harmful organisms carried on your hands. </a:t>
            </a:r>
          </a:p>
          <a:p>
            <a:pPr eaLnBrk="1" hangingPunct="1">
              <a:lnSpc>
                <a:spcPct val="110000"/>
              </a:lnSpc>
              <a:spcBef>
                <a:spcPct val="50000"/>
              </a:spcBef>
            </a:pPr>
            <a:endParaRPr lang="en-US" altLang="en-US" sz="2400">
              <a:solidFill>
                <a:srgbClr val="000000"/>
              </a:solidFill>
            </a:endParaRPr>
          </a:p>
        </p:txBody>
      </p:sp>
      <p:sp>
        <p:nvSpPr>
          <p:cNvPr id="14342" name="Text Box 8">
            <a:extLst>
              <a:ext uri="{FF2B5EF4-FFF2-40B4-BE49-F238E27FC236}">
                <a16:creationId xmlns:a16="http://schemas.microsoft.com/office/drawing/2014/main" id="{49D3EF45-D57B-4ACA-8140-6171C575BC0D}"/>
              </a:ext>
            </a:extLst>
          </p:cNvPr>
          <p:cNvSpPr txBox="1">
            <a:spLocks noChangeArrowheads="1"/>
          </p:cNvSpPr>
          <p:nvPr/>
        </p:nvSpPr>
        <p:spPr bwMode="auto">
          <a:xfrm>
            <a:off x="2667000" y="4419600"/>
            <a:ext cx="320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Before taking temperature, blood pressure or pulse</a:t>
            </a:r>
          </a:p>
        </p:txBody>
      </p:sp>
      <p:sp>
        <p:nvSpPr>
          <p:cNvPr id="14343" name="Text Box 9">
            <a:extLst>
              <a:ext uri="{FF2B5EF4-FFF2-40B4-BE49-F238E27FC236}">
                <a16:creationId xmlns:a16="http://schemas.microsoft.com/office/drawing/2014/main" id="{5CC9DEA0-6F7B-4E5C-91FC-9830EF7A26B3}"/>
              </a:ext>
            </a:extLst>
          </p:cNvPr>
          <p:cNvSpPr txBox="1">
            <a:spLocks noChangeArrowheads="1"/>
          </p:cNvSpPr>
          <p:nvPr/>
        </p:nvSpPr>
        <p:spPr bwMode="auto">
          <a:xfrm>
            <a:off x="6629400" y="4114801"/>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solidFill>
                <a:srgbClr val="000000"/>
              </a:solidFill>
            </a:endParaRPr>
          </a:p>
        </p:txBody>
      </p:sp>
      <p:sp>
        <p:nvSpPr>
          <p:cNvPr id="14344" name="Text Box 10">
            <a:extLst>
              <a:ext uri="{FF2B5EF4-FFF2-40B4-BE49-F238E27FC236}">
                <a16:creationId xmlns:a16="http://schemas.microsoft.com/office/drawing/2014/main" id="{A014813F-6BF2-44B1-8096-E562543ABE79}"/>
              </a:ext>
            </a:extLst>
          </p:cNvPr>
          <p:cNvSpPr txBox="1">
            <a:spLocks noChangeArrowheads="1"/>
          </p:cNvSpPr>
          <p:nvPr/>
        </p:nvSpPr>
        <p:spPr bwMode="auto">
          <a:xfrm>
            <a:off x="6629400" y="4387850"/>
            <a:ext cx="281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Before making someone comfortable in bed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7F87BBBE-F24C-415F-9A77-C0E2AA241CEF}"/>
              </a:ext>
            </a:extLst>
          </p:cNvPr>
          <p:cNvSpPr>
            <a:spLocks noGrp="1" noChangeArrowheads="1"/>
          </p:cNvSpPr>
          <p:nvPr>
            <p:ph type="title"/>
          </p:nvPr>
        </p:nvSpPr>
        <p:spPr bwMode="auto">
          <a:xfrm>
            <a:off x="1905000" y="762000"/>
            <a:ext cx="86106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l" eaLnBrk="1" hangingPunct="1"/>
            <a:r>
              <a:rPr lang="en-US" altLang="en-US" sz="2800" b="1"/>
              <a:t>Moment 1.</a:t>
            </a:r>
            <a:r>
              <a:rPr lang="en-US" altLang="en-US" sz="2800"/>
              <a:t> </a:t>
            </a:r>
            <a:r>
              <a:rPr lang="en-US" altLang="en-US" sz="2800" b="1"/>
              <a:t>Before</a:t>
            </a:r>
            <a:r>
              <a:rPr lang="en-US" altLang="en-US" sz="2800"/>
              <a:t> contact with patient or patient 			environment</a:t>
            </a:r>
          </a:p>
        </p:txBody>
      </p:sp>
      <p:sp>
        <p:nvSpPr>
          <p:cNvPr id="15363" name="Rectangle 5">
            <a:extLst>
              <a:ext uri="{FF2B5EF4-FFF2-40B4-BE49-F238E27FC236}">
                <a16:creationId xmlns:a16="http://schemas.microsoft.com/office/drawing/2014/main" id="{337628A1-DE13-4E94-A6C0-A9162DDB6296}"/>
              </a:ext>
            </a:extLst>
          </p:cNvPr>
          <p:cNvSpPr>
            <a:spLocks noChangeArrowheads="1"/>
          </p:cNvSpPr>
          <p:nvPr/>
        </p:nvSpPr>
        <p:spPr bwMode="auto">
          <a:xfrm>
            <a:off x="2514600" y="4771937"/>
            <a:ext cx="68643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solidFill>
                  <a:srgbClr val="000000"/>
                </a:solidFill>
              </a:rPr>
              <a:t>Clean your hands when entering or before touching any object or furniture in the patient’s environment.</a:t>
            </a:r>
            <a:r>
              <a:rPr lang="en-US" altLang="en-US">
                <a:solidFill>
                  <a:srgbClr val="000000"/>
                </a:solidFill>
              </a:rPr>
              <a:t>  </a:t>
            </a:r>
          </a:p>
        </p:txBody>
      </p:sp>
      <p:pic>
        <p:nvPicPr>
          <p:cNvPr id="15364" name="Picture 6" descr="slide15">
            <a:extLst>
              <a:ext uri="{FF2B5EF4-FFF2-40B4-BE49-F238E27FC236}">
                <a16:creationId xmlns:a16="http://schemas.microsoft.com/office/drawing/2014/main" id="{0FEFF946-8429-493E-A044-AD93238742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9259" t="35443" r="16296" b="31645"/>
          <a:stretch>
            <a:fillRect/>
          </a:stretch>
        </p:blipFill>
        <p:spPr bwMode="auto">
          <a:xfrm>
            <a:off x="7391400" y="2165350"/>
            <a:ext cx="23622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descr="slide15">
            <a:extLst>
              <a:ext uri="{FF2B5EF4-FFF2-40B4-BE49-F238E27FC236}">
                <a16:creationId xmlns:a16="http://schemas.microsoft.com/office/drawing/2014/main" id="{85FFA202-1256-4C19-ADA9-1803E7512F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653" t="36508" r="40594" b="31746"/>
          <a:stretch>
            <a:fillRect/>
          </a:stretch>
        </p:blipFill>
        <p:spPr bwMode="auto">
          <a:xfrm>
            <a:off x="4648200" y="2165350"/>
            <a:ext cx="2286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descr="slide15">
            <a:extLst>
              <a:ext uri="{FF2B5EF4-FFF2-40B4-BE49-F238E27FC236}">
                <a16:creationId xmlns:a16="http://schemas.microsoft.com/office/drawing/2014/main" id="{DBC8F51C-CC02-4C26-BADC-9DA3E21132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111" t="35475" r="64647" b="32133"/>
          <a:stretch>
            <a:fillRect/>
          </a:stretch>
        </p:blipFill>
        <p:spPr bwMode="auto">
          <a:xfrm>
            <a:off x="2209800" y="2165350"/>
            <a:ext cx="21336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9">
            <a:extLst>
              <a:ext uri="{FF2B5EF4-FFF2-40B4-BE49-F238E27FC236}">
                <a16:creationId xmlns:a16="http://schemas.microsoft.com/office/drawing/2014/main" id="{25E8A613-D0AA-40CE-BD19-886C3B49B468}"/>
              </a:ext>
            </a:extLst>
          </p:cNvPr>
          <p:cNvSpPr txBox="1">
            <a:spLocks noChangeArrowheads="1"/>
          </p:cNvSpPr>
          <p:nvPr/>
        </p:nvSpPr>
        <p:spPr bwMode="auto">
          <a:xfrm>
            <a:off x="2209800" y="1708151"/>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Before contact with…</a:t>
            </a:r>
          </a:p>
        </p:txBody>
      </p:sp>
      <p:sp>
        <p:nvSpPr>
          <p:cNvPr id="15368" name="Text Box 10">
            <a:extLst>
              <a:ext uri="{FF2B5EF4-FFF2-40B4-BE49-F238E27FC236}">
                <a16:creationId xmlns:a16="http://schemas.microsoft.com/office/drawing/2014/main" id="{159BD388-5BA1-4F45-ACF9-ACE7A309AD2B}"/>
              </a:ext>
            </a:extLst>
          </p:cNvPr>
          <p:cNvSpPr txBox="1">
            <a:spLocks noChangeArrowheads="1"/>
          </p:cNvSpPr>
          <p:nvPr/>
        </p:nvSpPr>
        <p:spPr bwMode="auto">
          <a:xfrm>
            <a:off x="2209800" y="4146551"/>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Patient’s room</a:t>
            </a:r>
          </a:p>
        </p:txBody>
      </p:sp>
      <p:sp>
        <p:nvSpPr>
          <p:cNvPr id="15369" name="Text Box 11">
            <a:extLst>
              <a:ext uri="{FF2B5EF4-FFF2-40B4-BE49-F238E27FC236}">
                <a16:creationId xmlns:a16="http://schemas.microsoft.com/office/drawing/2014/main" id="{00D3F878-1CDE-4454-BB16-D37A1FEBA98A}"/>
              </a:ext>
            </a:extLst>
          </p:cNvPr>
          <p:cNvSpPr txBox="1">
            <a:spLocks noChangeArrowheads="1"/>
          </p:cNvSpPr>
          <p:nvPr/>
        </p:nvSpPr>
        <p:spPr bwMode="auto">
          <a:xfrm>
            <a:off x="4724400" y="4160838"/>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Equipment</a:t>
            </a:r>
          </a:p>
        </p:txBody>
      </p:sp>
      <p:sp>
        <p:nvSpPr>
          <p:cNvPr id="15370" name="Text Box 12">
            <a:extLst>
              <a:ext uri="{FF2B5EF4-FFF2-40B4-BE49-F238E27FC236}">
                <a16:creationId xmlns:a16="http://schemas.microsoft.com/office/drawing/2014/main" id="{41703B9A-8ABF-4B3A-ACD1-3E3BF1BC76B5}"/>
              </a:ext>
            </a:extLst>
          </p:cNvPr>
          <p:cNvSpPr txBox="1">
            <a:spLocks noChangeArrowheads="1"/>
          </p:cNvSpPr>
          <p:nvPr/>
        </p:nvSpPr>
        <p:spPr bwMode="auto">
          <a:xfrm>
            <a:off x="7467600" y="4146550"/>
            <a:ext cx="220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Wheel chair or stretcher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CD6527E8-9631-4348-AF1F-7065A8D30A50}"/>
              </a:ext>
            </a:extLst>
          </p:cNvPr>
          <p:cNvSpPr>
            <a:spLocks noGrp="1" noChangeArrowheads="1"/>
          </p:cNvSpPr>
          <p:nvPr>
            <p:ph idx="1"/>
          </p:nvPr>
        </p:nvSpPr>
        <p:spPr bwMode="auto">
          <a:xfrm>
            <a:off x="2057400" y="5105400"/>
            <a:ext cx="8229600" cy="144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nSpc>
                <a:spcPct val="70000"/>
              </a:lnSpc>
              <a:spcBef>
                <a:spcPct val="0"/>
              </a:spcBef>
              <a:buFontTx/>
              <a:buNone/>
            </a:pPr>
            <a:r>
              <a:rPr lang="en-US" altLang="en-US"/>
              <a:t>	</a:t>
            </a:r>
            <a:r>
              <a:rPr lang="en-US" altLang="en-US" sz="2400"/>
              <a:t>This is to protect the patient environment from harmful organisms carried on your hands.</a:t>
            </a:r>
            <a:r>
              <a:rPr lang="en-US" altLang="en-US"/>
              <a:t>  </a:t>
            </a:r>
          </a:p>
          <a:p>
            <a:pPr eaLnBrk="1" hangingPunct="1">
              <a:buFontTx/>
              <a:buNone/>
            </a:pPr>
            <a:endParaRPr lang="en-US" altLang="en-US"/>
          </a:p>
        </p:txBody>
      </p:sp>
      <p:sp>
        <p:nvSpPr>
          <p:cNvPr id="16387" name="Rectangle 4">
            <a:extLst>
              <a:ext uri="{FF2B5EF4-FFF2-40B4-BE49-F238E27FC236}">
                <a16:creationId xmlns:a16="http://schemas.microsoft.com/office/drawing/2014/main" id="{5547BF72-FA42-4437-AE00-E1227624D224}"/>
              </a:ext>
            </a:extLst>
          </p:cNvPr>
          <p:cNvSpPr>
            <a:spLocks noChangeArrowheads="1"/>
          </p:cNvSpPr>
          <p:nvPr/>
        </p:nvSpPr>
        <p:spPr bwMode="auto">
          <a:xfrm>
            <a:off x="1905000" y="762000"/>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000000"/>
                </a:solidFill>
              </a:rPr>
              <a:t>Moment 1.</a:t>
            </a:r>
            <a:r>
              <a:rPr lang="en-US" altLang="en-US" sz="2800">
                <a:solidFill>
                  <a:srgbClr val="000000"/>
                </a:solidFill>
              </a:rPr>
              <a:t> </a:t>
            </a:r>
            <a:r>
              <a:rPr lang="en-US" altLang="en-US" sz="2800" b="1">
                <a:solidFill>
                  <a:srgbClr val="000000"/>
                </a:solidFill>
              </a:rPr>
              <a:t>Before</a:t>
            </a:r>
            <a:r>
              <a:rPr lang="en-US" altLang="en-US" sz="2800">
                <a:solidFill>
                  <a:srgbClr val="000000"/>
                </a:solidFill>
              </a:rPr>
              <a:t> contact with patient or patient 			environment</a:t>
            </a:r>
          </a:p>
        </p:txBody>
      </p:sp>
      <p:sp>
        <p:nvSpPr>
          <p:cNvPr id="16388" name="Text Box 5">
            <a:extLst>
              <a:ext uri="{FF2B5EF4-FFF2-40B4-BE49-F238E27FC236}">
                <a16:creationId xmlns:a16="http://schemas.microsoft.com/office/drawing/2014/main" id="{AA7DBCFD-8E77-4B19-A783-633CB100F7D0}"/>
              </a:ext>
            </a:extLst>
          </p:cNvPr>
          <p:cNvSpPr txBox="1">
            <a:spLocks noChangeArrowheads="1"/>
          </p:cNvSpPr>
          <p:nvPr/>
        </p:nvSpPr>
        <p:spPr bwMode="auto">
          <a:xfrm>
            <a:off x="2286000" y="1676401"/>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Before contact with…</a:t>
            </a:r>
          </a:p>
        </p:txBody>
      </p:sp>
      <p:pic>
        <p:nvPicPr>
          <p:cNvPr id="16389" name="Picture 6" descr="slide15">
            <a:extLst>
              <a:ext uri="{FF2B5EF4-FFF2-40B4-BE49-F238E27FC236}">
                <a16:creationId xmlns:a16="http://schemas.microsoft.com/office/drawing/2014/main" id="{D05054D1-9D1F-48BB-9581-10216EDBAD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936" t="65958" r="27660" b="2127"/>
          <a:stretch>
            <a:fillRect/>
          </a:stretch>
        </p:blipFill>
        <p:spPr bwMode="auto">
          <a:xfrm>
            <a:off x="6324600" y="2133600"/>
            <a:ext cx="2514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slide15">
            <a:extLst>
              <a:ext uri="{FF2B5EF4-FFF2-40B4-BE49-F238E27FC236}">
                <a16:creationId xmlns:a16="http://schemas.microsoft.com/office/drawing/2014/main" id="{15802075-68AF-40E8-A7DC-D9121B51F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02" t="65883" r="53238" b="2353"/>
          <a:stretch>
            <a:fillRect/>
          </a:stretch>
        </p:blipFill>
        <p:spPr bwMode="auto">
          <a:xfrm>
            <a:off x="2819400" y="2133601"/>
            <a:ext cx="274320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8">
            <a:extLst>
              <a:ext uri="{FF2B5EF4-FFF2-40B4-BE49-F238E27FC236}">
                <a16:creationId xmlns:a16="http://schemas.microsoft.com/office/drawing/2014/main" id="{E3322C37-D69B-4C86-8106-8E1821B9DF2D}"/>
              </a:ext>
            </a:extLst>
          </p:cNvPr>
          <p:cNvSpPr txBox="1">
            <a:spLocks noChangeArrowheads="1"/>
          </p:cNvSpPr>
          <p:nvPr/>
        </p:nvSpPr>
        <p:spPr bwMode="auto">
          <a:xfrm>
            <a:off x="2803526" y="4433888"/>
            <a:ext cx="2530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rPr>
              <a:t>Home environment</a:t>
            </a:r>
          </a:p>
        </p:txBody>
      </p:sp>
      <p:sp>
        <p:nvSpPr>
          <p:cNvPr id="16392" name="Text Box 9">
            <a:extLst>
              <a:ext uri="{FF2B5EF4-FFF2-40B4-BE49-F238E27FC236}">
                <a16:creationId xmlns:a16="http://schemas.microsoft.com/office/drawing/2014/main" id="{B95A0133-3755-494F-A557-7137BF8E7ECB}"/>
              </a:ext>
            </a:extLst>
          </p:cNvPr>
          <p:cNvSpPr txBox="1">
            <a:spLocks noChangeArrowheads="1"/>
          </p:cNvSpPr>
          <p:nvPr/>
        </p:nvSpPr>
        <p:spPr bwMode="auto">
          <a:xfrm>
            <a:off x="6324600" y="4495800"/>
            <a:ext cx="259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Treatment area or   clinic room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D245D602-1CC9-423F-ABFD-898F2D60BA04}"/>
              </a:ext>
            </a:extLst>
          </p:cNvPr>
          <p:cNvSpPr>
            <a:spLocks noGrp="1" noChangeArrowheads="1"/>
          </p:cNvSpPr>
          <p:nvPr>
            <p:ph idx="1"/>
          </p:nvPr>
        </p:nvSpPr>
        <p:spPr bwMode="auto">
          <a:xfrm>
            <a:off x="6172200" y="4724400"/>
            <a:ext cx="41148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buFontTx/>
              <a:buNone/>
            </a:pPr>
            <a:r>
              <a:rPr lang="en-US" altLang="en-US" sz="1600"/>
              <a:t>	Clean your hands immediately before any aseptic or clean procedure to protect the patient against harmful organisms.</a:t>
            </a:r>
          </a:p>
        </p:txBody>
      </p:sp>
      <p:sp>
        <p:nvSpPr>
          <p:cNvPr id="17411" name="Rectangle 4">
            <a:extLst>
              <a:ext uri="{FF2B5EF4-FFF2-40B4-BE49-F238E27FC236}">
                <a16:creationId xmlns:a16="http://schemas.microsoft.com/office/drawing/2014/main" id="{DA66CE68-274F-4162-8C4A-E27BC7D14980}"/>
              </a:ext>
            </a:extLst>
          </p:cNvPr>
          <p:cNvSpPr>
            <a:spLocks noChangeArrowheads="1"/>
          </p:cNvSpPr>
          <p:nvPr/>
        </p:nvSpPr>
        <p:spPr bwMode="auto">
          <a:xfrm>
            <a:off x="1905000" y="762000"/>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0000"/>
                </a:solidFill>
              </a:rPr>
              <a:t>Moment 2.</a:t>
            </a:r>
            <a:r>
              <a:rPr lang="en-US" altLang="en-US" sz="2800">
                <a:solidFill>
                  <a:srgbClr val="000000"/>
                </a:solidFill>
              </a:rPr>
              <a:t> </a:t>
            </a:r>
            <a:r>
              <a:rPr lang="en-US" altLang="en-US" sz="2800" b="1">
                <a:solidFill>
                  <a:srgbClr val="000000"/>
                </a:solidFill>
              </a:rPr>
              <a:t>Before </a:t>
            </a:r>
            <a:r>
              <a:rPr lang="en-US" altLang="en-US" sz="2800">
                <a:solidFill>
                  <a:srgbClr val="000000"/>
                </a:solidFill>
              </a:rPr>
              <a:t>aseptic/clean procedure</a:t>
            </a:r>
          </a:p>
        </p:txBody>
      </p:sp>
      <p:sp>
        <p:nvSpPr>
          <p:cNvPr id="17412" name="Text Box 5">
            <a:extLst>
              <a:ext uri="{FF2B5EF4-FFF2-40B4-BE49-F238E27FC236}">
                <a16:creationId xmlns:a16="http://schemas.microsoft.com/office/drawing/2014/main" id="{19C573B0-6A5D-41BF-93F4-0FC5708C5C3D}"/>
              </a:ext>
            </a:extLst>
          </p:cNvPr>
          <p:cNvSpPr txBox="1">
            <a:spLocks noChangeArrowheads="1"/>
          </p:cNvSpPr>
          <p:nvPr/>
        </p:nvSpPr>
        <p:spPr bwMode="auto">
          <a:xfrm>
            <a:off x="2362200" y="1371601"/>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Clean your hands before…</a:t>
            </a:r>
          </a:p>
        </p:txBody>
      </p:sp>
      <p:pic>
        <p:nvPicPr>
          <p:cNvPr id="17413" name="Picture 6" descr="slide16">
            <a:extLst>
              <a:ext uri="{FF2B5EF4-FFF2-40B4-BE49-F238E27FC236}">
                <a16:creationId xmlns:a16="http://schemas.microsoft.com/office/drawing/2014/main" id="{0A1D7E3E-6F23-44DA-A4D5-445A2F4008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232" t="34445" r="28618" b="34444"/>
          <a:stretch>
            <a:fillRect/>
          </a:stretch>
        </p:blipFill>
        <p:spPr bwMode="auto">
          <a:xfrm>
            <a:off x="6553200" y="1828800"/>
            <a:ext cx="2590800"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descr="slide16">
            <a:extLst>
              <a:ext uri="{FF2B5EF4-FFF2-40B4-BE49-F238E27FC236}">
                <a16:creationId xmlns:a16="http://schemas.microsoft.com/office/drawing/2014/main" id="{88BD60BB-8A22-4838-8466-77E28D1CDC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14" t="34990" r="53719" b="33910"/>
          <a:stretch>
            <a:fillRect/>
          </a:stretch>
        </p:blipFill>
        <p:spPr bwMode="auto">
          <a:xfrm>
            <a:off x="2895600" y="1828801"/>
            <a:ext cx="266700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8">
            <a:extLst>
              <a:ext uri="{FF2B5EF4-FFF2-40B4-BE49-F238E27FC236}">
                <a16:creationId xmlns:a16="http://schemas.microsoft.com/office/drawing/2014/main" id="{7CDE8202-08BE-4639-92D7-6CFFD054B0F2}"/>
              </a:ext>
            </a:extLst>
          </p:cNvPr>
          <p:cNvSpPr txBox="1">
            <a:spLocks noChangeArrowheads="1"/>
          </p:cNvSpPr>
          <p:nvPr/>
        </p:nvSpPr>
        <p:spPr bwMode="auto">
          <a:xfrm>
            <a:off x="2917826" y="4006850"/>
            <a:ext cx="2720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Handling dressings or touching open wounds </a:t>
            </a:r>
          </a:p>
        </p:txBody>
      </p:sp>
      <p:sp>
        <p:nvSpPr>
          <p:cNvPr id="17416" name="Text Box 9">
            <a:extLst>
              <a:ext uri="{FF2B5EF4-FFF2-40B4-BE49-F238E27FC236}">
                <a16:creationId xmlns:a16="http://schemas.microsoft.com/office/drawing/2014/main" id="{12271C07-5AA4-4076-B4DB-A71CB6B1A2B1}"/>
              </a:ext>
            </a:extLst>
          </p:cNvPr>
          <p:cNvSpPr txBox="1">
            <a:spLocks noChangeArrowheads="1"/>
          </p:cNvSpPr>
          <p:nvPr/>
        </p:nvSpPr>
        <p:spPr bwMode="auto">
          <a:xfrm>
            <a:off x="6553200" y="4038600"/>
            <a:ext cx="274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Performing invasive procedures</a:t>
            </a:r>
          </a:p>
        </p:txBody>
      </p:sp>
      <p:sp>
        <p:nvSpPr>
          <p:cNvPr id="17417" name="Text Box 10">
            <a:extLst>
              <a:ext uri="{FF2B5EF4-FFF2-40B4-BE49-F238E27FC236}">
                <a16:creationId xmlns:a16="http://schemas.microsoft.com/office/drawing/2014/main" id="{14617AE9-090A-4668-8FA9-63C185084EBB}"/>
              </a:ext>
            </a:extLst>
          </p:cNvPr>
          <p:cNvSpPr txBox="1">
            <a:spLocks noChangeArrowheads="1"/>
          </p:cNvSpPr>
          <p:nvPr/>
        </p:nvSpPr>
        <p:spPr bwMode="auto">
          <a:xfrm>
            <a:off x="2895600" y="4813300"/>
            <a:ext cx="2819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a:solidFill>
                  <a:srgbClr val="000000"/>
                </a:solidFill>
              </a:rPr>
              <a:t>This prevents the patient’s own organisms from entering his or her body.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923E3F0D-379C-4C6B-BEAC-072B32E29F99}"/>
              </a:ext>
            </a:extLst>
          </p:cNvPr>
          <p:cNvSpPr>
            <a:spLocks noGrp="1" noChangeArrowheads="1"/>
          </p:cNvSpPr>
          <p:nvPr>
            <p:ph idx="1"/>
          </p:nvPr>
        </p:nvSpPr>
        <p:spPr bwMode="auto">
          <a:xfrm>
            <a:off x="1981200" y="4953001"/>
            <a:ext cx="8229600" cy="1173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buFontTx/>
              <a:buNone/>
            </a:pPr>
            <a:r>
              <a:rPr lang="en-US" altLang="en-US"/>
              <a:t>	</a:t>
            </a:r>
            <a:r>
              <a:rPr lang="en-US" altLang="en-US" sz="2400"/>
              <a:t>Clean your hands immediately after an exposure risk to body fluids (and after glove removal). </a:t>
            </a:r>
          </a:p>
        </p:txBody>
      </p:sp>
      <p:sp>
        <p:nvSpPr>
          <p:cNvPr id="18435" name="Rectangle 4">
            <a:extLst>
              <a:ext uri="{FF2B5EF4-FFF2-40B4-BE49-F238E27FC236}">
                <a16:creationId xmlns:a16="http://schemas.microsoft.com/office/drawing/2014/main" id="{8993699D-13D0-43AD-AFD2-A9F7EDFDDF83}"/>
              </a:ext>
            </a:extLst>
          </p:cNvPr>
          <p:cNvSpPr>
            <a:spLocks noChangeArrowheads="1"/>
          </p:cNvSpPr>
          <p:nvPr/>
        </p:nvSpPr>
        <p:spPr bwMode="auto">
          <a:xfrm>
            <a:off x="1905000" y="762000"/>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0000"/>
                </a:solidFill>
              </a:rPr>
              <a:t>Moment 3.</a:t>
            </a:r>
            <a:r>
              <a:rPr lang="en-US" altLang="en-US" sz="2800">
                <a:solidFill>
                  <a:srgbClr val="000000"/>
                </a:solidFill>
              </a:rPr>
              <a:t> </a:t>
            </a:r>
            <a:r>
              <a:rPr lang="en-US" altLang="en-US" sz="2800" b="1">
                <a:solidFill>
                  <a:srgbClr val="000000"/>
                </a:solidFill>
              </a:rPr>
              <a:t>After</a:t>
            </a:r>
            <a:r>
              <a:rPr lang="en-US" altLang="en-US" sz="2800">
                <a:solidFill>
                  <a:srgbClr val="000000"/>
                </a:solidFill>
              </a:rPr>
              <a:t> body fluid exposure</a:t>
            </a:r>
          </a:p>
        </p:txBody>
      </p:sp>
      <p:pic>
        <p:nvPicPr>
          <p:cNvPr id="18436" name="Picture 5" descr="slide17">
            <a:extLst>
              <a:ext uri="{FF2B5EF4-FFF2-40B4-BE49-F238E27FC236}">
                <a16:creationId xmlns:a16="http://schemas.microsoft.com/office/drawing/2014/main" id="{B9D811CF-BCA8-43FA-9893-7DEFBDF168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380" t="34483" r="16901" b="34482"/>
          <a:stretch>
            <a:fillRect/>
          </a:stretch>
        </p:blipFill>
        <p:spPr bwMode="auto">
          <a:xfrm>
            <a:off x="2286000" y="1752600"/>
            <a:ext cx="7543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6">
            <a:extLst>
              <a:ext uri="{FF2B5EF4-FFF2-40B4-BE49-F238E27FC236}">
                <a16:creationId xmlns:a16="http://schemas.microsoft.com/office/drawing/2014/main" id="{616DF3DE-2114-4257-98A1-2D252F6A4ED3}"/>
              </a:ext>
            </a:extLst>
          </p:cNvPr>
          <p:cNvSpPr txBox="1">
            <a:spLocks noChangeArrowheads="1"/>
          </p:cNvSpPr>
          <p:nvPr/>
        </p:nvSpPr>
        <p:spPr bwMode="auto">
          <a:xfrm>
            <a:off x="2362200" y="1371601"/>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Clean your hands after…</a:t>
            </a:r>
          </a:p>
        </p:txBody>
      </p:sp>
      <p:sp>
        <p:nvSpPr>
          <p:cNvPr id="18438" name="Text Box 7">
            <a:extLst>
              <a:ext uri="{FF2B5EF4-FFF2-40B4-BE49-F238E27FC236}">
                <a16:creationId xmlns:a16="http://schemas.microsoft.com/office/drawing/2014/main" id="{D3ECBE5B-F76B-4FD8-ABE4-1F27B447B18A}"/>
              </a:ext>
            </a:extLst>
          </p:cNvPr>
          <p:cNvSpPr txBox="1">
            <a:spLocks noChangeArrowheads="1"/>
          </p:cNvSpPr>
          <p:nvPr/>
        </p:nvSpPr>
        <p:spPr bwMode="auto">
          <a:xfrm>
            <a:off x="2286000" y="3810001"/>
            <a:ext cx="2362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Contact with blood, bodily fluids, non-intact skin or mucous membranes, </a:t>
            </a:r>
          </a:p>
        </p:txBody>
      </p:sp>
      <p:sp>
        <p:nvSpPr>
          <p:cNvPr id="18439" name="Text Box 8">
            <a:extLst>
              <a:ext uri="{FF2B5EF4-FFF2-40B4-BE49-F238E27FC236}">
                <a16:creationId xmlns:a16="http://schemas.microsoft.com/office/drawing/2014/main" id="{CA15F3F6-B51F-4790-A46E-4093E29F308A}"/>
              </a:ext>
            </a:extLst>
          </p:cNvPr>
          <p:cNvSpPr txBox="1">
            <a:spLocks noChangeArrowheads="1"/>
          </p:cNvSpPr>
          <p:nvPr/>
        </p:nvSpPr>
        <p:spPr bwMode="auto">
          <a:xfrm>
            <a:off x="4876800" y="3810001"/>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Removal of gloves</a:t>
            </a:r>
          </a:p>
        </p:txBody>
      </p:sp>
      <p:sp>
        <p:nvSpPr>
          <p:cNvPr id="18440" name="Text Box 9">
            <a:extLst>
              <a:ext uri="{FF2B5EF4-FFF2-40B4-BE49-F238E27FC236}">
                <a16:creationId xmlns:a16="http://schemas.microsoft.com/office/drawing/2014/main" id="{2C80C381-7C3D-4940-8FBB-0E6BF8E19B63}"/>
              </a:ext>
            </a:extLst>
          </p:cNvPr>
          <p:cNvSpPr txBox="1">
            <a:spLocks noChangeArrowheads="1"/>
          </p:cNvSpPr>
          <p:nvPr/>
        </p:nvSpPr>
        <p:spPr bwMode="auto">
          <a:xfrm>
            <a:off x="7467600" y="3886200"/>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Contact with contaminated items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1188701B-8E4A-4F17-BCC8-8746A9D20823}"/>
              </a:ext>
            </a:extLst>
          </p:cNvPr>
          <p:cNvSpPr txBox="1">
            <a:spLocks noChangeArrowheads="1"/>
          </p:cNvSpPr>
          <p:nvPr/>
        </p:nvSpPr>
        <p:spPr bwMode="auto">
          <a:xfrm>
            <a:off x="2362200" y="1371601"/>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Clean your hands after…</a:t>
            </a:r>
          </a:p>
        </p:txBody>
      </p:sp>
      <p:sp>
        <p:nvSpPr>
          <p:cNvPr id="19459" name="Rectangle 5">
            <a:extLst>
              <a:ext uri="{FF2B5EF4-FFF2-40B4-BE49-F238E27FC236}">
                <a16:creationId xmlns:a16="http://schemas.microsoft.com/office/drawing/2014/main" id="{279B5FA2-F69B-435E-BAFB-D83DF8E82CFB}"/>
              </a:ext>
            </a:extLst>
          </p:cNvPr>
          <p:cNvSpPr>
            <a:spLocks noChangeArrowheads="1"/>
          </p:cNvSpPr>
          <p:nvPr/>
        </p:nvSpPr>
        <p:spPr bwMode="auto">
          <a:xfrm>
            <a:off x="1905000" y="762000"/>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0000"/>
                </a:solidFill>
              </a:rPr>
              <a:t>Moment 3.</a:t>
            </a:r>
            <a:r>
              <a:rPr lang="en-US" altLang="en-US" sz="2800">
                <a:solidFill>
                  <a:srgbClr val="000000"/>
                </a:solidFill>
              </a:rPr>
              <a:t> </a:t>
            </a:r>
            <a:r>
              <a:rPr lang="en-US" altLang="en-US" sz="2800" b="1">
                <a:solidFill>
                  <a:srgbClr val="000000"/>
                </a:solidFill>
              </a:rPr>
              <a:t>After</a:t>
            </a:r>
            <a:r>
              <a:rPr lang="en-US" altLang="en-US" sz="2800">
                <a:solidFill>
                  <a:srgbClr val="000000"/>
                </a:solidFill>
              </a:rPr>
              <a:t> body fluid exposure</a:t>
            </a:r>
          </a:p>
        </p:txBody>
      </p:sp>
      <p:sp>
        <p:nvSpPr>
          <p:cNvPr id="19460" name="Text Box 6">
            <a:extLst>
              <a:ext uri="{FF2B5EF4-FFF2-40B4-BE49-F238E27FC236}">
                <a16:creationId xmlns:a16="http://schemas.microsoft.com/office/drawing/2014/main" id="{A7C85734-2F4E-4F18-954B-698B995A4E45}"/>
              </a:ext>
            </a:extLst>
          </p:cNvPr>
          <p:cNvSpPr txBox="1">
            <a:spLocks noChangeArrowheads="1"/>
          </p:cNvSpPr>
          <p:nvPr/>
        </p:nvSpPr>
        <p:spPr bwMode="auto">
          <a:xfrm>
            <a:off x="2209800" y="4953001"/>
            <a:ext cx="731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000000"/>
                </a:solidFill>
              </a:rPr>
              <a:t>This can help protect yourself and the health care environment from harmful patient organisms.</a:t>
            </a:r>
            <a:r>
              <a:rPr lang="en-US" altLang="en-US">
                <a:solidFill>
                  <a:srgbClr val="000000"/>
                </a:solidFill>
              </a:rPr>
              <a:t> </a:t>
            </a:r>
          </a:p>
        </p:txBody>
      </p:sp>
      <p:pic>
        <p:nvPicPr>
          <p:cNvPr id="19461" name="Picture 7" descr="slide17">
            <a:extLst>
              <a:ext uri="{FF2B5EF4-FFF2-40B4-BE49-F238E27FC236}">
                <a16:creationId xmlns:a16="http://schemas.microsoft.com/office/drawing/2014/main" id="{F5D42DA4-B721-4CDE-A949-8D3EB83039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765" t="65060" r="26016" b="3615"/>
          <a:stretch>
            <a:fillRect/>
          </a:stretch>
        </p:blipFill>
        <p:spPr bwMode="auto">
          <a:xfrm>
            <a:off x="2971800" y="1828801"/>
            <a:ext cx="57150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8">
            <a:extLst>
              <a:ext uri="{FF2B5EF4-FFF2-40B4-BE49-F238E27FC236}">
                <a16:creationId xmlns:a16="http://schemas.microsoft.com/office/drawing/2014/main" id="{3D8A2054-906D-4820-9D0B-BC6DAA31517D}"/>
              </a:ext>
            </a:extLst>
          </p:cNvPr>
          <p:cNvSpPr txBox="1">
            <a:spLocks noChangeArrowheads="1"/>
          </p:cNvSpPr>
          <p:nvPr/>
        </p:nvSpPr>
        <p:spPr bwMode="auto">
          <a:xfrm>
            <a:off x="3048000" y="4191000"/>
            <a:ext cx="259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Performing invasive procedures</a:t>
            </a:r>
          </a:p>
        </p:txBody>
      </p:sp>
      <p:sp>
        <p:nvSpPr>
          <p:cNvPr id="19463" name="Text Box 9">
            <a:extLst>
              <a:ext uri="{FF2B5EF4-FFF2-40B4-BE49-F238E27FC236}">
                <a16:creationId xmlns:a16="http://schemas.microsoft.com/office/drawing/2014/main" id="{CB757C6B-080E-4DEE-A7F9-2EBA74A7660E}"/>
              </a:ext>
            </a:extLst>
          </p:cNvPr>
          <p:cNvSpPr txBox="1">
            <a:spLocks noChangeArrowheads="1"/>
          </p:cNvSpPr>
          <p:nvPr/>
        </p:nvSpPr>
        <p:spPr bwMode="auto">
          <a:xfrm>
            <a:off x="6019800" y="4191000"/>
            <a:ext cx="259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Using a tissue to wipe your nose or toilet use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06316B60-4F93-4972-85E6-1BD44D1B28EB}"/>
              </a:ext>
            </a:extLst>
          </p:cNvPr>
          <p:cNvSpPr>
            <a:spLocks noGrp="1" noChangeArrowheads="1"/>
          </p:cNvSpPr>
          <p:nvPr>
            <p:ph idx="1"/>
          </p:nvPr>
        </p:nvSpPr>
        <p:spPr bwMode="auto">
          <a:xfrm>
            <a:off x="6400800" y="4724401"/>
            <a:ext cx="3810000" cy="140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buFontTx/>
              <a:buNone/>
            </a:pPr>
            <a:r>
              <a:rPr lang="en-US" altLang="en-US"/>
              <a:t>	</a:t>
            </a:r>
            <a:r>
              <a:rPr lang="en-US" altLang="en-US" sz="1800"/>
              <a:t>Clean your hands when leaving the environment after touching patient.</a:t>
            </a:r>
          </a:p>
        </p:txBody>
      </p:sp>
      <p:sp>
        <p:nvSpPr>
          <p:cNvPr id="20483" name="Rectangle 4">
            <a:extLst>
              <a:ext uri="{FF2B5EF4-FFF2-40B4-BE49-F238E27FC236}">
                <a16:creationId xmlns:a16="http://schemas.microsoft.com/office/drawing/2014/main" id="{260307DB-0FAE-42A9-B4AB-4500E4E4BC66}"/>
              </a:ext>
            </a:extLst>
          </p:cNvPr>
          <p:cNvSpPr>
            <a:spLocks noChangeArrowheads="1"/>
          </p:cNvSpPr>
          <p:nvPr/>
        </p:nvSpPr>
        <p:spPr bwMode="auto">
          <a:xfrm>
            <a:off x="1905000" y="762000"/>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0000"/>
                </a:solidFill>
              </a:rPr>
              <a:t>Moment 4.</a:t>
            </a:r>
            <a:r>
              <a:rPr lang="en-US" altLang="en-US" sz="2800">
                <a:solidFill>
                  <a:srgbClr val="000000"/>
                </a:solidFill>
              </a:rPr>
              <a:t> </a:t>
            </a:r>
            <a:r>
              <a:rPr lang="en-US" altLang="en-US" sz="2800" b="1">
                <a:solidFill>
                  <a:srgbClr val="000000"/>
                </a:solidFill>
              </a:rPr>
              <a:t>After </a:t>
            </a:r>
            <a:r>
              <a:rPr lang="en-US" altLang="en-US" sz="2800">
                <a:solidFill>
                  <a:srgbClr val="000000"/>
                </a:solidFill>
              </a:rPr>
              <a:t>contact with a patient</a:t>
            </a:r>
          </a:p>
        </p:txBody>
      </p:sp>
      <p:pic>
        <p:nvPicPr>
          <p:cNvPr id="20484" name="Picture 5" descr="slide18">
            <a:extLst>
              <a:ext uri="{FF2B5EF4-FFF2-40B4-BE49-F238E27FC236}">
                <a16:creationId xmlns:a16="http://schemas.microsoft.com/office/drawing/2014/main" id="{EC04EA16-26A1-41DD-9C40-C0629B6A3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122" t="40741" r="15152" b="25926"/>
          <a:stretch>
            <a:fillRect/>
          </a:stretch>
        </p:blipFill>
        <p:spPr bwMode="auto">
          <a:xfrm>
            <a:off x="2362200" y="1905000"/>
            <a:ext cx="7315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6">
            <a:extLst>
              <a:ext uri="{FF2B5EF4-FFF2-40B4-BE49-F238E27FC236}">
                <a16:creationId xmlns:a16="http://schemas.microsoft.com/office/drawing/2014/main" id="{42DFB6EA-865D-4B49-8E8C-08B9FEB27862}"/>
              </a:ext>
            </a:extLst>
          </p:cNvPr>
          <p:cNvSpPr txBox="1">
            <a:spLocks noChangeArrowheads="1"/>
          </p:cNvSpPr>
          <p:nvPr/>
        </p:nvSpPr>
        <p:spPr bwMode="auto">
          <a:xfrm>
            <a:off x="2362200" y="1371601"/>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Clean your hands after…</a:t>
            </a:r>
          </a:p>
        </p:txBody>
      </p:sp>
      <p:sp>
        <p:nvSpPr>
          <p:cNvPr id="20486" name="Text Box 7">
            <a:extLst>
              <a:ext uri="{FF2B5EF4-FFF2-40B4-BE49-F238E27FC236}">
                <a16:creationId xmlns:a16="http://schemas.microsoft.com/office/drawing/2014/main" id="{98B7ECF6-B537-4070-9C29-933B9B6523A0}"/>
              </a:ext>
            </a:extLst>
          </p:cNvPr>
          <p:cNvSpPr txBox="1">
            <a:spLocks noChangeArrowheads="1"/>
          </p:cNvSpPr>
          <p:nvPr/>
        </p:nvSpPr>
        <p:spPr bwMode="auto">
          <a:xfrm>
            <a:off x="2514600" y="3962401"/>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Shaking hands</a:t>
            </a:r>
          </a:p>
        </p:txBody>
      </p:sp>
      <p:sp>
        <p:nvSpPr>
          <p:cNvPr id="20487" name="Text Box 8">
            <a:extLst>
              <a:ext uri="{FF2B5EF4-FFF2-40B4-BE49-F238E27FC236}">
                <a16:creationId xmlns:a16="http://schemas.microsoft.com/office/drawing/2014/main" id="{5ADD0DC0-4C8A-4373-BB6C-A7BF1A645C41}"/>
              </a:ext>
            </a:extLst>
          </p:cNvPr>
          <p:cNvSpPr txBox="1">
            <a:spLocks noChangeArrowheads="1"/>
          </p:cNvSpPr>
          <p:nvPr/>
        </p:nvSpPr>
        <p:spPr bwMode="auto">
          <a:xfrm>
            <a:off x="4953000" y="3962401"/>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Transferring</a:t>
            </a:r>
          </a:p>
        </p:txBody>
      </p:sp>
      <p:sp>
        <p:nvSpPr>
          <p:cNvPr id="20488" name="Text Box 9">
            <a:extLst>
              <a:ext uri="{FF2B5EF4-FFF2-40B4-BE49-F238E27FC236}">
                <a16:creationId xmlns:a16="http://schemas.microsoft.com/office/drawing/2014/main" id="{9F4CD178-EAC1-4080-BD36-277585321ADC}"/>
              </a:ext>
            </a:extLst>
          </p:cNvPr>
          <p:cNvSpPr txBox="1">
            <a:spLocks noChangeArrowheads="1"/>
          </p:cNvSpPr>
          <p:nvPr/>
        </p:nvSpPr>
        <p:spPr bwMode="auto">
          <a:xfrm>
            <a:off x="7391400" y="396240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Making someone comfortable in bed</a:t>
            </a:r>
          </a:p>
        </p:txBody>
      </p:sp>
      <p:sp>
        <p:nvSpPr>
          <p:cNvPr id="20489" name="Rectangle 10">
            <a:extLst>
              <a:ext uri="{FF2B5EF4-FFF2-40B4-BE49-F238E27FC236}">
                <a16:creationId xmlns:a16="http://schemas.microsoft.com/office/drawing/2014/main" id="{34338E5E-C431-45F5-8616-06BEC8E569F0}"/>
              </a:ext>
            </a:extLst>
          </p:cNvPr>
          <p:cNvSpPr>
            <a:spLocks noChangeArrowheads="1"/>
          </p:cNvSpPr>
          <p:nvPr/>
        </p:nvSpPr>
        <p:spPr bwMode="auto">
          <a:xfrm>
            <a:off x="1981200" y="4724401"/>
            <a:ext cx="419100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3200">
                <a:solidFill>
                  <a:srgbClr val="000000"/>
                </a:solidFill>
              </a:rPr>
              <a:t>	</a:t>
            </a:r>
            <a:r>
              <a:rPr lang="en-US" altLang="en-US">
                <a:solidFill>
                  <a:srgbClr val="000000"/>
                </a:solidFill>
              </a:rPr>
              <a:t>Help protect yourself and the health care environment from harmful patient organisms.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FF9EC697-7E27-49FB-B71A-BDCF7B36F7F1}"/>
              </a:ext>
            </a:extLst>
          </p:cNvPr>
          <p:cNvSpPr>
            <a:spLocks noChangeArrowheads="1"/>
          </p:cNvSpPr>
          <p:nvPr/>
        </p:nvSpPr>
        <p:spPr bwMode="auto">
          <a:xfrm>
            <a:off x="2057401" y="1828801"/>
            <a:ext cx="2505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21507" name="Rectangle 5">
            <a:extLst>
              <a:ext uri="{FF2B5EF4-FFF2-40B4-BE49-F238E27FC236}">
                <a16:creationId xmlns:a16="http://schemas.microsoft.com/office/drawing/2014/main" id="{530F21BC-180B-4398-8D2C-B80B06062DA7}"/>
              </a:ext>
            </a:extLst>
          </p:cNvPr>
          <p:cNvSpPr>
            <a:spLocks noChangeArrowheads="1"/>
          </p:cNvSpPr>
          <p:nvPr/>
        </p:nvSpPr>
        <p:spPr bwMode="auto">
          <a:xfrm>
            <a:off x="1752600" y="762000"/>
            <a:ext cx="876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0000"/>
                </a:solidFill>
              </a:rPr>
              <a:t>Moment 4.</a:t>
            </a:r>
            <a:r>
              <a:rPr lang="en-US" altLang="en-US" sz="2800">
                <a:solidFill>
                  <a:srgbClr val="000000"/>
                </a:solidFill>
              </a:rPr>
              <a:t> </a:t>
            </a:r>
            <a:r>
              <a:rPr lang="en-US" altLang="en-US" sz="2800" b="1">
                <a:solidFill>
                  <a:srgbClr val="000000"/>
                </a:solidFill>
              </a:rPr>
              <a:t>After </a:t>
            </a:r>
            <a:r>
              <a:rPr lang="en-US" altLang="en-US" sz="2800">
                <a:solidFill>
                  <a:srgbClr val="000000"/>
                </a:solidFill>
              </a:rPr>
              <a:t>contact with the patient environment</a:t>
            </a:r>
          </a:p>
        </p:txBody>
      </p:sp>
      <p:sp>
        <p:nvSpPr>
          <p:cNvPr id="21508" name="Rectangle 6">
            <a:extLst>
              <a:ext uri="{FF2B5EF4-FFF2-40B4-BE49-F238E27FC236}">
                <a16:creationId xmlns:a16="http://schemas.microsoft.com/office/drawing/2014/main" id="{25004F39-931B-4AC7-96C2-82F02472BBD2}"/>
              </a:ext>
            </a:extLst>
          </p:cNvPr>
          <p:cNvSpPr>
            <a:spLocks noGrp="1" noChangeArrowheads="1"/>
          </p:cNvSpPr>
          <p:nvPr>
            <p:ph idx="1"/>
          </p:nvPr>
        </p:nvSpPr>
        <p:spPr bwMode="auto">
          <a:xfrm>
            <a:off x="1828800" y="4800601"/>
            <a:ext cx="85344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buFontTx/>
              <a:buNone/>
            </a:pPr>
            <a:r>
              <a:rPr lang="en-US" altLang="en-US"/>
              <a:t>	Clean your hands when leaving after touching any object or furniture in the patient’s environment </a:t>
            </a:r>
          </a:p>
        </p:txBody>
      </p:sp>
      <p:pic>
        <p:nvPicPr>
          <p:cNvPr id="21509" name="Picture 7" descr="slide19">
            <a:extLst>
              <a:ext uri="{FF2B5EF4-FFF2-40B4-BE49-F238E27FC236}">
                <a16:creationId xmlns:a16="http://schemas.microsoft.com/office/drawing/2014/main" id="{6DA673D9-6181-464C-BAB7-96BDA7199C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333" t="36363" r="16667" b="32954"/>
          <a:stretch>
            <a:fillRect/>
          </a:stretch>
        </p:blipFill>
        <p:spPr bwMode="auto">
          <a:xfrm>
            <a:off x="2133600" y="1828800"/>
            <a:ext cx="8229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8">
            <a:extLst>
              <a:ext uri="{FF2B5EF4-FFF2-40B4-BE49-F238E27FC236}">
                <a16:creationId xmlns:a16="http://schemas.microsoft.com/office/drawing/2014/main" id="{A2EE8B0D-5608-4DF2-8A3D-F1529CB0A4C7}"/>
              </a:ext>
            </a:extLst>
          </p:cNvPr>
          <p:cNvSpPr txBox="1">
            <a:spLocks noChangeArrowheads="1"/>
          </p:cNvSpPr>
          <p:nvPr/>
        </p:nvSpPr>
        <p:spPr bwMode="auto">
          <a:xfrm>
            <a:off x="1981200" y="1295401"/>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Clean your hands after…</a:t>
            </a:r>
          </a:p>
        </p:txBody>
      </p:sp>
      <p:sp>
        <p:nvSpPr>
          <p:cNvPr id="21511" name="Text Box 9">
            <a:extLst>
              <a:ext uri="{FF2B5EF4-FFF2-40B4-BE49-F238E27FC236}">
                <a16:creationId xmlns:a16="http://schemas.microsoft.com/office/drawing/2014/main" id="{3C3ADEB6-3B98-48A7-8A56-155283B39946}"/>
              </a:ext>
            </a:extLst>
          </p:cNvPr>
          <p:cNvSpPr txBox="1">
            <a:spLocks noChangeArrowheads="1"/>
          </p:cNvSpPr>
          <p:nvPr/>
        </p:nvSpPr>
        <p:spPr bwMode="auto">
          <a:xfrm>
            <a:off x="2168526" y="4038601"/>
            <a:ext cx="2327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Contact with room</a:t>
            </a:r>
          </a:p>
        </p:txBody>
      </p:sp>
      <p:sp>
        <p:nvSpPr>
          <p:cNvPr id="21512" name="Text Box 10">
            <a:extLst>
              <a:ext uri="{FF2B5EF4-FFF2-40B4-BE49-F238E27FC236}">
                <a16:creationId xmlns:a16="http://schemas.microsoft.com/office/drawing/2014/main" id="{C3720C1B-72F5-4C26-BBFB-7E584009BAA1}"/>
              </a:ext>
            </a:extLst>
          </p:cNvPr>
          <p:cNvSpPr txBox="1">
            <a:spLocks noChangeArrowheads="1"/>
          </p:cNvSpPr>
          <p:nvPr/>
        </p:nvSpPr>
        <p:spPr bwMode="auto">
          <a:xfrm>
            <a:off x="4724400" y="4038601"/>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Contact with equipment</a:t>
            </a:r>
          </a:p>
        </p:txBody>
      </p:sp>
      <p:sp>
        <p:nvSpPr>
          <p:cNvPr id="21513" name="Text Box 11">
            <a:extLst>
              <a:ext uri="{FF2B5EF4-FFF2-40B4-BE49-F238E27FC236}">
                <a16:creationId xmlns:a16="http://schemas.microsoft.com/office/drawing/2014/main" id="{975EC6F2-8F8E-4493-8333-EFEB33F7B70A}"/>
              </a:ext>
            </a:extLst>
          </p:cNvPr>
          <p:cNvSpPr txBox="1">
            <a:spLocks noChangeArrowheads="1"/>
          </p:cNvSpPr>
          <p:nvPr/>
        </p:nvSpPr>
        <p:spPr bwMode="auto">
          <a:xfrm>
            <a:off x="7772401" y="3962400"/>
            <a:ext cx="2543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Contact with wheelchair or stretcher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88DFAE20-7E84-46DA-9F99-27F8A2B54252}"/>
              </a:ext>
            </a:extLst>
          </p:cNvPr>
          <p:cNvSpPr>
            <a:spLocks noGrp="1" noChangeArrowheads="1"/>
          </p:cNvSpPr>
          <p:nvPr>
            <p:ph idx="1"/>
          </p:nvPr>
        </p:nvSpPr>
        <p:spPr bwMode="auto">
          <a:xfrm>
            <a:off x="1981200" y="4846638"/>
            <a:ext cx="8229600" cy="1020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buFontTx/>
              <a:buNone/>
            </a:pPr>
            <a:r>
              <a:rPr lang="en-US" altLang="en-US"/>
              <a:t>	Help protect yourself and the health care environment from harmful patient organisms.</a:t>
            </a:r>
          </a:p>
        </p:txBody>
      </p:sp>
      <p:pic>
        <p:nvPicPr>
          <p:cNvPr id="22531" name="Picture 5" descr="slide19">
            <a:extLst>
              <a:ext uri="{FF2B5EF4-FFF2-40B4-BE49-F238E27FC236}">
                <a16:creationId xmlns:a16="http://schemas.microsoft.com/office/drawing/2014/main" id="{79C22548-B746-4004-B7D5-B48C3D68F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199" t="66667" r="28000"/>
          <a:stretch>
            <a:fillRect/>
          </a:stretch>
        </p:blipFill>
        <p:spPr bwMode="auto">
          <a:xfrm>
            <a:off x="3581400" y="2057400"/>
            <a:ext cx="4648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6">
            <a:extLst>
              <a:ext uri="{FF2B5EF4-FFF2-40B4-BE49-F238E27FC236}">
                <a16:creationId xmlns:a16="http://schemas.microsoft.com/office/drawing/2014/main" id="{2A096BED-7DF2-4DCB-AA9F-07F07D1CCE2A}"/>
              </a:ext>
            </a:extLst>
          </p:cNvPr>
          <p:cNvSpPr>
            <a:spLocks noChangeArrowheads="1"/>
          </p:cNvSpPr>
          <p:nvPr/>
        </p:nvSpPr>
        <p:spPr bwMode="auto">
          <a:xfrm>
            <a:off x="1752600" y="990600"/>
            <a:ext cx="876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0000"/>
                </a:solidFill>
              </a:rPr>
              <a:t>Moment 4.</a:t>
            </a:r>
            <a:r>
              <a:rPr lang="en-US" altLang="en-US" sz="2800">
                <a:solidFill>
                  <a:srgbClr val="000000"/>
                </a:solidFill>
              </a:rPr>
              <a:t> </a:t>
            </a:r>
            <a:r>
              <a:rPr lang="en-US" altLang="en-US" sz="2800" b="1">
                <a:solidFill>
                  <a:srgbClr val="000000"/>
                </a:solidFill>
              </a:rPr>
              <a:t>After </a:t>
            </a:r>
            <a:r>
              <a:rPr lang="en-US" altLang="en-US" sz="2800">
                <a:solidFill>
                  <a:srgbClr val="000000"/>
                </a:solidFill>
              </a:rPr>
              <a:t>contact with the patient environment</a:t>
            </a:r>
          </a:p>
        </p:txBody>
      </p:sp>
      <p:sp>
        <p:nvSpPr>
          <p:cNvPr id="22533" name="Text Box 7">
            <a:extLst>
              <a:ext uri="{FF2B5EF4-FFF2-40B4-BE49-F238E27FC236}">
                <a16:creationId xmlns:a16="http://schemas.microsoft.com/office/drawing/2014/main" id="{CBDC56BC-4A1C-4338-A683-40BF0F63A162}"/>
              </a:ext>
            </a:extLst>
          </p:cNvPr>
          <p:cNvSpPr txBox="1">
            <a:spLocks noChangeArrowheads="1"/>
          </p:cNvSpPr>
          <p:nvPr/>
        </p:nvSpPr>
        <p:spPr bwMode="auto">
          <a:xfrm>
            <a:off x="1981200" y="1524001"/>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Clean your hands after…</a:t>
            </a:r>
          </a:p>
        </p:txBody>
      </p:sp>
      <p:sp>
        <p:nvSpPr>
          <p:cNvPr id="22534" name="Text Box 8">
            <a:extLst>
              <a:ext uri="{FF2B5EF4-FFF2-40B4-BE49-F238E27FC236}">
                <a16:creationId xmlns:a16="http://schemas.microsoft.com/office/drawing/2014/main" id="{E84772DD-3631-4152-821C-89056532CA05}"/>
              </a:ext>
            </a:extLst>
          </p:cNvPr>
          <p:cNvSpPr txBox="1">
            <a:spLocks noChangeArrowheads="1"/>
          </p:cNvSpPr>
          <p:nvPr/>
        </p:nvSpPr>
        <p:spPr bwMode="auto">
          <a:xfrm>
            <a:off x="3581400" y="403860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Contact with home environment</a:t>
            </a:r>
          </a:p>
        </p:txBody>
      </p:sp>
      <p:sp>
        <p:nvSpPr>
          <p:cNvPr id="22535" name="Text Box 9">
            <a:extLst>
              <a:ext uri="{FF2B5EF4-FFF2-40B4-BE49-F238E27FC236}">
                <a16:creationId xmlns:a16="http://schemas.microsoft.com/office/drawing/2014/main" id="{516639B5-D5DE-4FE2-8160-37A37BA397AA}"/>
              </a:ext>
            </a:extLst>
          </p:cNvPr>
          <p:cNvSpPr txBox="1">
            <a:spLocks noChangeArrowheads="1"/>
          </p:cNvSpPr>
          <p:nvPr/>
        </p:nvSpPr>
        <p:spPr bwMode="auto">
          <a:xfrm>
            <a:off x="5943600" y="4038600"/>
            <a:ext cx="259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Contact with treatment area or clinic room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9CF107B-91FD-4DB6-AC4A-C0EA493AF48D}"/>
              </a:ext>
            </a:extLst>
          </p:cNvPr>
          <p:cNvSpPr>
            <a:spLocks noGrp="1" noChangeArrowheads="1"/>
          </p:cNvSpPr>
          <p:nvPr>
            <p:ph type="title"/>
          </p:nvPr>
        </p:nvSpPr>
        <p:spPr bwMode="auto">
          <a:xfrm>
            <a:off x="1981200" y="685800"/>
            <a:ext cx="8229600" cy="731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z="4000"/>
              <a:t>Let’s Review</a:t>
            </a:r>
          </a:p>
        </p:txBody>
      </p:sp>
      <p:sp>
        <p:nvSpPr>
          <p:cNvPr id="23555" name="Rectangle 3">
            <a:extLst>
              <a:ext uri="{FF2B5EF4-FFF2-40B4-BE49-F238E27FC236}">
                <a16:creationId xmlns:a16="http://schemas.microsoft.com/office/drawing/2014/main" id="{124C8E6B-4904-4AEE-A0B7-F2250901FEFA}"/>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buFontTx/>
              <a:buNone/>
            </a:pPr>
            <a:r>
              <a:rPr lang="en-US" altLang="en-US"/>
              <a:t>The 4 Moments of Hand Hygiene are:</a:t>
            </a:r>
          </a:p>
          <a:p>
            <a:pPr eaLnBrk="1" hangingPunct="1">
              <a:buFontTx/>
              <a:buNone/>
            </a:pPr>
            <a:r>
              <a:rPr lang="en-US" altLang="en-US"/>
              <a:t>1.   </a:t>
            </a:r>
            <a:r>
              <a:rPr lang="en-US" altLang="en-US" b="1"/>
              <a:t>Before</a:t>
            </a:r>
            <a:r>
              <a:rPr lang="en-US" altLang="en-US"/>
              <a:t> initial patient or patient                                              	environment contact</a:t>
            </a:r>
          </a:p>
          <a:p>
            <a:pPr eaLnBrk="1" hangingPunct="1">
              <a:buFontTx/>
              <a:buNone/>
            </a:pPr>
            <a:r>
              <a:rPr lang="en-US" altLang="en-US"/>
              <a:t>2.   </a:t>
            </a:r>
            <a:r>
              <a:rPr lang="en-US" altLang="en-US" b="1"/>
              <a:t>Before</a:t>
            </a:r>
            <a:r>
              <a:rPr lang="en-US" altLang="en-US"/>
              <a:t> aseptic or clean procedures</a:t>
            </a:r>
          </a:p>
          <a:p>
            <a:pPr eaLnBrk="1" hangingPunct="1">
              <a:buFontTx/>
              <a:buNone/>
            </a:pPr>
            <a:r>
              <a:rPr lang="en-US" altLang="en-US"/>
              <a:t>3.   </a:t>
            </a:r>
            <a:r>
              <a:rPr lang="en-US" altLang="en-US" b="1"/>
              <a:t>After</a:t>
            </a:r>
            <a:r>
              <a:rPr lang="en-US" altLang="en-US"/>
              <a:t> body fluid exposure</a:t>
            </a:r>
          </a:p>
          <a:p>
            <a:pPr eaLnBrk="1" hangingPunct="1">
              <a:buFontTx/>
              <a:buNone/>
            </a:pPr>
            <a:r>
              <a:rPr lang="en-US" altLang="en-US"/>
              <a:t>4.   </a:t>
            </a:r>
            <a:r>
              <a:rPr lang="en-US" altLang="en-US" b="1"/>
              <a:t>After </a:t>
            </a:r>
            <a:r>
              <a:rPr lang="en-US" altLang="en-US"/>
              <a:t>contact with patient or patient 	environment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8AEC1D-1891-472A-B201-6A4A17F33477}"/>
              </a:ext>
            </a:extLst>
          </p:cNvPr>
          <p:cNvSpPr>
            <a:spLocks noGrp="1"/>
          </p:cNvSpPr>
          <p:nvPr>
            <p:ph idx="1"/>
          </p:nvPr>
        </p:nvSpPr>
        <p:spPr>
          <a:xfrm>
            <a:off x="838200" y="2247969"/>
            <a:ext cx="10515600" cy="2362062"/>
          </a:xfrm>
        </p:spPr>
        <p:txBody>
          <a:bodyPr/>
          <a:lstStyle/>
          <a:p>
            <a:pPr algn="ctr"/>
            <a:r>
              <a:rPr lang="en-US" altLang="en-US" sz="4400" b="1" dirty="0">
                <a:solidFill>
                  <a:srgbClr val="FF0000"/>
                </a:solidFill>
              </a:rPr>
              <a:t>The “who, what, where, when, how and why” of Hand Hygiene</a:t>
            </a:r>
          </a:p>
          <a:p>
            <a:pPr marL="0" indent="0">
              <a:buNone/>
            </a:pPr>
            <a:endParaRPr lang="en-US" dirty="0"/>
          </a:p>
        </p:txBody>
      </p:sp>
    </p:spTree>
    <p:extLst>
      <p:ext uri="{BB962C8B-B14F-4D97-AF65-F5344CB8AC3E}">
        <p14:creationId xmlns:p14="http://schemas.microsoft.com/office/powerpoint/2010/main" val="1938584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1B5DB15-AFE6-4A01-BD93-4D79300D329E}"/>
              </a:ext>
            </a:extLst>
          </p:cNvPr>
          <p:cNvSpPr>
            <a:spLocks noGrp="1" noChangeArrowheads="1"/>
          </p:cNvSpPr>
          <p:nvPr>
            <p:ph type="title"/>
          </p:nvPr>
        </p:nvSpPr>
        <p:spPr bwMode="auto">
          <a:xfrm>
            <a:off x="1981200" y="685800"/>
            <a:ext cx="8229600" cy="731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eaLnBrk="1" hangingPunct="1"/>
            <a:r>
              <a:rPr lang="en-US" altLang="en-US" sz="4000" b="1"/>
              <a:t>How </a:t>
            </a:r>
            <a:r>
              <a:rPr lang="en-US" altLang="en-US" sz="4000"/>
              <a:t>to perform hand hygiene</a:t>
            </a:r>
          </a:p>
        </p:txBody>
      </p:sp>
      <p:sp>
        <p:nvSpPr>
          <p:cNvPr id="24579" name="Rectangle 3">
            <a:extLst>
              <a:ext uri="{FF2B5EF4-FFF2-40B4-BE49-F238E27FC236}">
                <a16:creationId xmlns:a16="http://schemas.microsoft.com/office/drawing/2014/main" id="{E02CA061-055E-449C-8362-217B84DB9A04}"/>
              </a:ext>
            </a:extLst>
          </p:cNvPr>
          <p:cNvSpPr>
            <a:spLocks noGrp="1" noChangeArrowheads="1"/>
          </p:cNvSpPr>
          <p:nvPr>
            <p:ph idx="1"/>
          </p:nvPr>
        </p:nvSpPr>
        <p:spPr bwMode="auto">
          <a:xfrm>
            <a:off x="1981200" y="1371600"/>
            <a:ext cx="82296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buFontTx/>
              <a:buNone/>
            </a:pPr>
            <a:r>
              <a:rPr lang="en-US" altLang="en-US" sz="2400"/>
              <a:t>	Proper technique is important when it comes to effective hand hygiene.  Without proper hand hygiene technique, we can still spread many microorganisms with our hands. This section will cover the proper techniques for the following methods: </a:t>
            </a:r>
          </a:p>
        </p:txBody>
      </p:sp>
      <p:pic>
        <p:nvPicPr>
          <p:cNvPr id="24580" name="Picture 4" descr="hand under hand sani pump">
            <a:extLst>
              <a:ext uri="{FF2B5EF4-FFF2-40B4-BE49-F238E27FC236}">
                <a16:creationId xmlns:a16="http://schemas.microsoft.com/office/drawing/2014/main" id="{26AC2C38-10DD-4665-A091-045E43A74A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501" b="13412"/>
          <a:stretch>
            <a:fillRect/>
          </a:stretch>
        </p:blipFill>
        <p:spPr bwMode="auto">
          <a:xfrm>
            <a:off x="2286000" y="3429000"/>
            <a:ext cx="2362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5">
            <a:extLst>
              <a:ext uri="{FF2B5EF4-FFF2-40B4-BE49-F238E27FC236}">
                <a16:creationId xmlns:a16="http://schemas.microsoft.com/office/drawing/2014/main" id="{959865B3-12C0-4D22-B84D-637AD0822B1C}"/>
              </a:ext>
            </a:extLst>
          </p:cNvPr>
          <p:cNvSpPr txBox="1">
            <a:spLocks noChangeArrowheads="1"/>
          </p:cNvSpPr>
          <p:nvPr/>
        </p:nvSpPr>
        <p:spPr bwMode="auto">
          <a:xfrm>
            <a:off x="2133600" y="5334001"/>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Alcohol-based hand rub</a:t>
            </a:r>
          </a:p>
        </p:txBody>
      </p:sp>
      <p:pic>
        <p:nvPicPr>
          <p:cNvPr id="24582" name="Picture 6" descr="hand washing with liq soap">
            <a:extLst>
              <a:ext uri="{FF2B5EF4-FFF2-40B4-BE49-F238E27FC236}">
                <a16:creationId xmlns:a16="http://schemas.microsoft.com/office/drawing/2014/main" id="{2DE67219-4625-43D9-96CE-35BAD9721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836" t="5000" b="28847"/>
          <a:stretch>
            <a:fillRect/>
          </a:stretch>
        </p:blipFill>
        <p:spPr bwMode="auto">
          <a:xfrm>
            <a:off x="4953000" y="3429000"/>
            <a:ext cx="22304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7">
            <a:extLst>
              <a:ext uri="{FF2B5EF4-FFF2-40B4-BE49-F238E27FC236}">
                <a16:creationId xmlns:a16="http://schemas.microsoft.com/office/drawing/2014/main" id="{A9532AFB-7232-487C-9011-C5FE323BACDC}"/>
              </a:ext>
            </a:extLst>
          </p:cNvPr>
          <p:cNvSpPr txBox="1">
            <a:spLocks noChangeArrowheads="1"/>
          </p:cNvSpPr>
          <p:nvPr/>
        </p:nvSpPr>
        <p:spPr bwMode="auto">
          <a:xfrm>
            <a:off x="4953000" y="5334001"/>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Soap and water</a:t>
            </a:r>
          </a:p>
        </p:txBody>
      </p:sp>
      <p:pic>
        <p:nvPicPr>
          <p:cNvPr id="24584" name="Picture 8" descr="alcoh hand rub">
            <a:extLst>
              <a:ext uri="{FF2B5EF4-FFF2-40B4-BE49-F238E27FC236}">
                <a16:creationId xmlns:a16="http://schemas.microsoft.com/office/drawing/2014/main" id="{9C87AFD4-2077-4884-A669-7DE5422CD8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9999" b="-2499"/>
          <a:stretch>
            <a:fillRect/>
          </a:stretch>
        </p:blipFill>
        <p:spPr bwMode="auto">
          <a:xfrm>
            <a:off x="7543801" y="3429000"/>
            <a:ext cx="21764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Text Box 9">
            <a:extLst>
              <a:ext uri="{FF2B5EF4-FFF2-40B4-BE49-F238E27FC236}">
                <a16:creationId xmlns:a16="http://schemas.microsoft.com/office/drawing/2014/main" id="{7F5FD0E8-5ADE-47C9-8283-60C381A365B8}"/>
              </a:ext>
            </a:extLst>
          </p:cNvPr>
          <p:cNvSpPr txBox="1">
            <a:spLocks noChangeArrowheads="1"/>
          </p:cNvSpPr>
          <p:nvPr/>
        </p:nvSpPr>
        <p:spPr bwMode="auto">
          <a:xfrm>
            <a:off x="7467600" y="5257800"/>
            <a:ext cx="243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Without water when hands are soiled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D06B41D-E922-4183-9347-F45C26AC1768}"/>
              </a:ext>
            </a:extLst>
          </p:cNvPr>
          <p:cNvSpPr>
            <a:spLocks noGrp="1" noChangeArrowheads="1"/>
          </p:cNvSpPr>
          <p:nvPr>
            <p:ph type="title"/>
          </p:nvPr>
        </p:nvSpPr>
        <p:spPr bwMode="auto">
          <a:xfrm>
            <a:off x="1981200" y="609600"/>
            <a:ext cx="82296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a:t>Alcohol-based hand rub</a:t>
            </a:r>
          </a:p>
        </p:txBody>
      </p:sp>
      <p:sp>
        <p:nvSpPr>
          <p:cNvPr id="25603" name="Rectangle 3">
            <a:extLst>
              <a:ext uri="{FF2B5EF4-FFF2-40B4-BE49-F238E27FC236}">
                <a16:creationId xmlns:a16="http://schemas.microsoft.com/office/drawing/2014/main" id="{8527058C-FEBB-4236-B83D-254057E8545C}"/>
              </a:ext>
            </a:extLst>
          </p:cNvPr>
          <p:cNvSpPr>
            <a:spLocks noGrp="1" noChangeArrowheads="1"/>
          </p:cNvSpPr>
          <p:nvPr>
            <p:ph idx="1"/>
          </p:nvPr>
        </p:nvSpPr>
        <p:spPr bwMode="auto">
          <a:xfrm>
            <a:off x="1981200" y="1295400"/>
            <a:ext cx="8229600" cy="152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buFontTx/>
              <a:buNone/>
            </a:pPr>
            <a:r>
              <a:rPr lang="en-US" altLang="en-US"/>
              <a:t>	</a:t>
            </a:r>
            <a:r>
              <a:rPr lang="en-US" altLang="en-US" sz="2400"/>
              <a:t>Alcohol-based hand rub is the recommended method of hand hygiene in any healthcare setting when hands are not visibly soiled.</a:t>
            </a:r>
            <a:r>
              <a:rPr lang="en-US" altLang="en-US"/>
              <a:t> </a:t>
            </a:r>
          </a:p>
        </p:txBody>
      </p:sp>
      <p:pic>
        <p:nvPicPr>
          <p:cNvPr id="25604" name="Picture 4" descr="hand under hand sani pump">
            <a:extLst>
              <a:ext uri="{FF2B5EF4-FFF2-40B4-BE49-F238E27FC236}">
                <a16:creationId xmlns:a16="http://schemas.microsoft.com/office/drawing/2014/main" id="{A41ECB47-1CB7-4561-A16E-79C6F2039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501" b="13412"/>
          <a:stretch>
            <a:fillRect/>
          </a:stretch>
        </p:blipFill>
        <p:spPr bwMode="auto">
          <a:xfrm>
            <a:off x="6400801" y="2514600"/>
            <a:ext cx="34829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5">
            <a:extLst>
              <a:ext uri="{FF2B5EF4-FFF2-40B4-BE49-F238E27FC236}">
                <a16:creationId xmlns:a16="http://schemas.microsoft.com/office/drawing/2014/main" id="{2A61E21D-B4CA-4C12-8421-DE102851DDDA}"/>
              </a:ext>
            </a:extLst>
          </p:cNvPr>
          <p:cNvSpPr txBox="1">
            <a:spLocks noChangeArrowheads="1"/>
          </p:cNvSpPr>
          <p:nvPr/>
        </p:nvSpPr>
        <p:spPr bwMode="auto">
          <a:xfrm>
            <a:off x="2743200" y="5029201"/>
            <a:ext cx="701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solidFill>
                <a:srgbClr val="000000"/>
              </a:solidFill>
            </a:endParaRPr>
          </a:p>
        </p:txBody>
      </p:sp>
      <p:sp>
        <p:nvSpPr>
          <p:cNvPr id="25606" name="Text Box 5">
            <a:extLst>
              <a:ext uri="{FF2B5EF4-FFF2-40B4-BE49-F238E27FC236}">
                <a16:creationId xmlns:a16="http://schemas.microsoft.com/office/drawing/2014/main" id="{B9535B3D-7921-4693-8CEB-D90ABE775D74}"/>
              </a:ext>
            </a:extLst>
          </p:cNvPr>
          <p:cNvSpPr txBox="1">
            <a:spLocks noChangeArrowheads="1"/>
          </p:cNvSpPr>
          <p:nvPr/>
        </p:nvSpPr>
        <p:spPr bwMode="auto">
          <a:xfrm>
            <a:off x="2514600" y="3413126"/>
            <a:ext cx="3352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Click link below for video on how to properly wash with soap and water.</a:t>
            </a:r>
          </a:p>
          <a:p>
            <a:pPr eaLnBrk="1" hangingPunct="1">
              <a:spcBef>
                <a:spcPct val="50000"/>
              </a:spcBef>
            </a:pPr>
            <a:r>
              <a:rPr lang="en-US" altLang="en-US" u="sng">
                <a:hlinkClick r:id="rId3"/>
              </a:rPr>
              <a:t>http://www.wrha.mb.ca/extranet/ipc/hand-hygiene-videos.php</a:t>
            </a:r>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C6C8B2A-76C8-4E06-AEFC-278DBDBD2C49}"/>
              </a:ext>
            </a:extLst>
          </p:cNvPr>
          <p:cNvSpPr>
            <a:spLocks noGrp="1" noChangeArrowheads="1"/>
          </p:cNvSpPr>
          <p:nvPr>
            <p:ph type="title"/>
          </p:nvPr>
        </p:nvSpPr>
        <p:spPr bwMode="auto">
          <a:xfrm>
            <a:off x="1981200" y="609600"/>
            <a:ext cx="8229600"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a:t>Alcohol-based hand rub</a:t>
            </a:r>
          </a:p>
        </p:txBody>
      </p:sp>
      <p:sp>
        <p:nvSpPr>
          <p:cNvPr id="26627" name="Rectangle 3">
            <a:extLst>
              <a:ext uri="{FF2B5EF4-FFF2-40B4-BE49-F238E27FC236}">
                <a16:creationId xmlns:a16="http://schemas.microsoft.com/office/drawing/2014/main" id="{43A364F6-A117-4723-BE19-E328EDD5B184}"/>
              </a:ext>
            </a:extLst>
          </p:cNvPr>
          <p:cNvSpPr>
            <a:spLocks noGrp="1" noChangeArrowheads="1"/>
          </p:cNvSpPr>
          <p:nvPr>
            <p:ph idx="1"/>
          </p:nvPr>
        </p:nvSpPr>
        <p:spPr bwMode="auto">
          <a:xfrm>
            <a:off x="1828800" y="1524001"/>
            <a:ext cx="7086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eaLnBrk="1" hangingPunct="1">
              <a:lnSpc>
                <a:spcPct val="90000"/>
              </a:lnSpc>
            </a:pPr>
            <a:r>
              <a:rPr lang="en-US" altLang="en-US" sz="2400"/>
              <a:t>Apply a dime-sized amount (2-3 ml) of product into palms of dry hands </a:t>
            </a:r>
          </a:p>
          <a:p>
            <a:pPr eaLnBrk="1" hangingPunct="1">
              <a:lnSpc>
                <a:spcPct val="90000"/>
              </a:lnSpc>
            </a:pPr>
            <a:r>
              <a:rPr lang="en-US" altLang="en-US" sz="2400"/>
              <a:t>Rub product into hands </a:t>
            </a:r>
          </a:p>
          <a:p>
            <a:pPr eaLnBrk="1" hangingPunct="1">
              <a:lnSpc>
                <a:spcPct val="90000"/>
              </a:lnSpc>
            </a:pPr>
            <a:r>
              <a:rPr lang="en-US" altLang="en-US" sz="2400"/>
              <a:t>Palm to palm </a:t>
            </a:r>
          </a:p>
          <a:p>
            <a:pPr eaLnBrk="1" hangingPunct="1">
              <a:lnSpc>
                <a:spcPct val="90000"/>
              </a:lnSpc>
            </a:pPr>
            <a:r>
              <a:rPr lang="en-US" altLang="en-US" sz="2400"/>
              <a:t>Rub fingertips of each hand in opposite palm </a:t>
            </a:r>
          </a:p>
          <a:p>
            <a:pPr eaLnBrk="1" hangingPunct="1">
              <a:lnSpc>
                <a:spcPct val="90000"/>
              </a:lnSpc>
            </a:pPr>
            <a:r>
              <a:rPr lang="en-US" altLang="en-US" sz="2400"/>
              <a:t>Between and around fingers </a:t>
            </a:r>
          </a:p>
          <a:p>
            <a:pPr eaLnBrk="1" hangingPunct="1">
              <a:lnSpc>
                <a:spcPct val="90000"/>
              </a:lnSpc>
            </a:pPr>
            <a:r>
              <a:rPr lang="en-US" altLang="en-US" sz="2400"/>
              <a:t>Rub each thumb clasped in opposite hand </a:t>
            </a:r>
          </a:p>
          <a:p>
            <a:pPr eaLnBrk="1" hangingPunct="1">
              <a:lnSpc>
                <a:spcPct val="90000"/>
              </a:lnSpc>
            </a:pPr>
            <a:r>
              <a:rPr lang="en-US" altLang="en-US" sz="2400"/>
              <a:t>Rub back of each hand with opposite palm</a:t>
            </a:r>
          </a:p>
          <a:p>
            <a:pPr eaLnBrk="1" hangingPunct="1">
              <a:lnSpc>
                <a:spcPct val="90000"/>
              </a:lnSpc>
            </a:pPr>
            <a:r>
              <a:rPr lang="en-US" altLang="en-US" sz="2400"/>
              <a:t>Rub hands until dry before performing another task</a:t>
            </a:r>
          </a:p>
          <a:p>
            <a:pPr eaLnBrk="1" hangingPunct="1">
              <a:lnSpc>
                <a:spcPct val="90000"/>
              </a:lnSpc>
            </a:pPr>
            <a:r>
              <a:rPr lang="en-US" altLang="en-US" sz="2400"/>
              <a:t>DO NOT WIPE OFF</a:t>
            </a:r>
          </a:p>
        </p:txBody>
      </p:sp>
      <p:pic>
        <p:nvPicPr>
          <p:cNvPr id="26628" name="Picture 4" descr="hand under hand sani pump">
            <a:extLst>
              <a:ext uri="{FF2B5EF4-FFF2-40B4-BE49-F238E27FC236}">
                <a16:creationId xmlns:a16="http://schemas.microsoft.com/office/drawing/2014/main" id="{ACC25A08-7D5E-4949-B0DA-AC7D2D64F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2501" b="13412"/>
          <a:stretch>
            <a:fillRect/>
          </a:stretch>
        </p:blipFill>
        <p:spPr bwMode="auto">
          <a:xfrm>
            <a:off x="8458201" y="2133600"/>
            <a:ext cx="19923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16470E1-DA75-4ADC-973C-D3147CF59663}"/>
              </a:ext>
            </a:extLst>
          </p:cNvPr>
          <p:cNvSpPr>
            <a:spLocks noGrp="1" noChangeArrowheads="1"/>
          </p:cNvSpPr>
          <p:nvPr>
            <p:ph type="title"/>
          </p:nvPr>
        </p:nvSpPr>
        <p:spPr bwMode="auto">
          <a:xfrm>
            <a:off x="1981200" y="609600"/>
            <a:ext cx="8229600"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a:t>Alcohol-based hand rub</a:t>
            </a:r>
          </a:p>
        </p:txBody>
      </p:sp>
      <p:sp>
        <p:nvSpPr>
          <p:cNvPr id="27651" name="Rectangle 3">
            <a:extLst>
              <a:ext uri="{FF2B5EF4-FFF2-40B4-BE49-F238E27FC236}">
                <a16:creationId xmlns:a16="http://schemas.microsoft.com/office/drawing/2014/main" id="{DB121D7A-31C8-46CC-8D61-DBB4347E8139}"/>
              </a:ext>
            </a:extLst>
          </p:cNvPr>
          <p:cNvSpPr>
            <a:spLocks noGrp="1" noChangeArrowheads="1"/>
          </p:cNvSpPr>
          <p:nvPr>
            <p:ph idx="1"/>
          </p:nvPr>
        </p:nvSpPr>
        <p:spPr bwMode="auto">
          <a:xfrm>
            <a:off x="1981200" y="1447801"/>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40639" bIns="45720" numCol="1" rtlCol="0" anchor="t" anchorCtr="0" compatLnSpc="1">
            <a:prstTxWarp prst="textNoShape">
              <a:avLst/>
            </a:prstTxWarp>
            <a:normAutofit/>
          </a:bodyPr>
          <a:lstStyle/>
          <a:p>
            <a:pPr>
              <a:spcBef>
                <a:spcPts val="1200"/>
              </a:spcBef>
              <a:buNone/>
            </a:pPr>
            <a:endParaRPr lang="en-US" altLang="en-US" sz="900"/>
          </a:p>
          <a:p>
            <a:pPr>
              <a:spcBef>
                <a:spcPts val="1200"/>
              </a:spcBef>
            </a:pPr>
            <a:r>
              <a:rPr lang="en-US" altLang="en-US" sz="2000"/>
              <a:t>Alcohol based hand rub (ABHR) is at least 60% ethyl alcohol, or ethanol (equal to 120-proof).  To compare, a bottle of vodka is 80-proof  </a:t>
            </a:r>
          </a:p>
          <a:p>
            <a:pPr>
              <a:spcBef>
                <a:spcPts val="1200"/>
              </a:spcBef>
            </a:pPr>
            <a:r>
              <a:rPr lang="en-US" altLang="en-US" sz="2000"/>
              <a:t>Ingesting small amounts of ABHR can produce the same side effects as consuming large amounts of alcohol:</a:t>
            </a:r>
          </a:p>
          <a:p>
            <a:pPr lvl="1">
              <a:spcBef>
                <a:spcPts val="1200"/>
              </a:spcBef>
            </a:pPr>
            <a:r>
              <a:rPr lang="en-US" altLang="en-US" sz="1600"/>
              <a:t>Headache, dizziness, drowsiness, incoordination, nausea,                  	             slowed reaction time, slurred speech, giddiness, and                   unconsciousness</a:t>
            </a:r>
          </a:p>
          <a:p>
            <a:pPr>
              <a:spcBef>
                <a:spcPts val="1200"/>
              </a:spcBef>
            </a:pPr>
            <a:r>
              <a:rPr lang="en-US" altLang="en-US" sz="2000"/>
              <a:t>Consumption of ABHR can also result in:</a:t>
            </a:r>
          </a:p>
          <a:p>
            <a:pPr lvl="1">
              <a:spcBef>
                <a:spcPts val="1200"/>
              </a:spcBef>
            </a:pPr>
            <a:r>
              <a:rPr lang="en-US" altLang="en-US" sz="1600"/>
              <a:t>Brain, liver, and kidney damage (from long-term use)</a:t>
            </a:r>
          </a:p>
          <a:p>
            <a:pPr lvl="1">
              <a:spcBef>
                <a:spcPts val="1200"/>
              </a:spcBef>
            </a:pPr>
            <a:r>
              <a:rPr lang="en-US" altLang="en-US" sz="1600"/>
              <a:t>Toxic ethanol levels</a:t>
            </a:r>
          </a:p>
        </p:txBody>
      </p:sp>
      <p:pic>
        <p:nvPicPr>
          <p:cNvPr id="7" name="Picture 4">
            <a:extLst>
              <a:ext uri="{FF2B5EF4-FFF2-40B4-BE49-F238E27FC236}">
                <a16:creationId xmlns:a16="http://schemas.microsoft.com/office/drawing/2014/main" id="{2C94F9BC-214B-4375-98C9-35A220332299}"/>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814" y="3429000"/>
            <a:ext cx="2897187"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77AFD51-34C0-422B-9C3D-9129F9F597F5}"/>
              </a:ext>
            </a:extLst>
          </p:cNvPr>
          <p:cNvSpPr>
            <a:spLocks noGrp="1" noChangeArrowheads="1"/>
          </p:cNvSpPr>
          <p:nvPr>
            <p:ph type="title"/>
          </p:nvPr>
        </p:nvSpPr>
        <p:spPr bwMode="auto">
          <a:xfrm>
            <a:off x="1981200" y="609600"/>
            <a:ext cx="8229600"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a:t>Soap and Water</a:t>
            </a:r>
          </a:p>
        </p:txBody>
      </p:sp>
      <p:sp>
        <p:nvSpPr>
          <p:cNvPr id="28675" name="Rectangle 3">
            <a:extLst>
              <a:ext uri="{FF2B5EF4-FFF2-40B4-BE49-F238E27FC236}">
                <a16:creationId xmlns:a16="http://schemas.microsoft.com/office/drawing/2014/main" id="{27647B39-2B6E-4BBF-A6A3-BD60CE8BB3EF}"/>
              </a:ext>
            </a:extLst>
          </p:cNvPr>
          <p:cNvSpPr>
            <a:spLocks noGrp="1" noChangeArrowheads="1"/>
          </p:cNvSpPr>
          <p:nvPr>
            <p:ph idx="1"/>
          </p:nvPr>
        </p:nvSpPr>
        <p:spPr bwMode="auto">
          <a:xfrm>
            <a:off x="1981200" y="1447800"/>
            <a:ext cx="8229600"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buFontTx/>
              <a:buNone/>
            </a:pPr>
            <a:r>
              <a:rPr lang="en-US" altLang="en-US" sz="2400"/>
              <a:t>	Soap and water is the recommended method when hands are visibly soiled.  Plain soap is used for routine hand hygiene while anti-microbial soap is used in acute care high-risk areas. </a:t>
            </a:r>
          </a:p>
        </p:txBody>
      </p:sp>
      <p:pic>
        <p:nvPicPr>
          <p:cNvPr id="28676" name="Picture 4" descr="hand washing with liq soap">
            <a:extLst>
              <a:ext uri="{FF2B5EF4-FFF2-40B4-BE49-F238E27FC236}">
                <a16:creationId xmlns:a16="http://schemas.microsoft.com/office/drawing/2014/main" id="{A40CCAF1-4D3C-4846-850C-F3520CE4A3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836" t="5000" b="28847"/>
          <a:stretch>
            <a:fillRect/>
          </a:stretch>
        </p:blipFill>
        <p:spPr bwMode="auto">
          <a:xfrm>
            <a:off x="6172200" y="3124200"/>
            <a:ext cx="3144838"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a:extLst>
              <a:ext uri="{FF2B5EF4-FFF2-40B4-BE49-F238E27FC236}">
                <a16:creationId xmlns:a16="http://schemas.microsoft.com/office/drawing/2014/main" id="{A82CEA24-FBE1-4363-A1B3-ED033AFE0D39}"/>
              </a:ext>
            </a:extLst>
          </p:cNvPr>
          <p:cNvSpPr txBox="1">
            <a:spLocks noChangeArrowheads="1"/>
          </p:cNvSpPr>
          <p:nvPr/>
        </p:nvSpPr>
        <p:spPr bwMode="auto">
          <a:xfrm>
            <a:off x="2438400" y="3733801"/>
            <a:ext cx="3352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Click link below for video on how to properly wash with soap and water.</a:t>
            </a:r>
          </a:p>
          <a:p>
            <a:pPr eaLnBrk="1" hangingPunct="1">
              <a:spcBef>
                <a:spcPct val="50000"/>
              </a:spcBef>
            </a:pPr>
            <a:r>
              <a:rPr lang="en-US" altLang="en-US" u="sng">
                <a:hlinkClick r:id="rId3"/>
              </a:rPr>
              <a:t>http://www.wrha.mb.ca/extranet/ipc/hand-hygiene-videos.php</a:t>
            </a:r>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BAD4850-D273-4CCF-B0C4-D58271E424F1}"/>
              </a:ext>
            </a:extLst>
          </p:cNvPr>
          <p:cNvSpPr>
            <a:spLocks noGrp="1" noChangeArrowheads="1"/>
          </p:cNvSpPr>
          <p:nvPr>
            <p:ph type="title"/>
          </p:nvPr>
        </p:nvSpPr>
        <p:spPr bwMode="auto">
          <a:xfrm>
            <a:off x="1981200" y="609600"/>
            <a:ext cx="8229600"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a:t>Soap and Water</a:t>
            </a:r>
          </a:p>
        </p:txBody>
      </p:sp>
      <p:sp>
        <p:nvSpPr>
          <p:cNvPr id="29699" name="Rectangle 3">
            <a:extLst>
              <a:ext uri="{FF2B5EF4-FFF2-40B4-BE49-F238E27FC236}">
                <a16:creationId xmlns:a16="http://schemas.microsoft.com/office/drawing/2014/main" id="{F9E2EDB7-BB72-414E-81CB-8DB13D3A4E70}"/>
              </a:ext>
            </a:extLst>
          </p:cNvPr>
          <p:cNvSpPr>
            <a:spLocks noGrp="1" noChangeArrowheads="1"/>
          </p:cNvSpPr>
          <p:nvPr>
            <p:ph idx="1"/>
          </p:nvPr>
        </p:nvSpPr>
        <p:spPr bwMode="auto">
          <a:xfrm>
            <a:off x="1981200" y="1524001"/>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eaLnBrk="1" hangingPunct="1">
              <a:lnSpc>
                <a:spcPct val="90000"/>
              </a:lnSpc>
            </a:pPr>
            <a:r>
              <a:rPr lang="en-US" altLang="en-US" sz="2400"/>
              <a:t>Wet hands under warm running water</a:t>
            </a:r>
          </a:p>
          <a:p>
            <a:pPr eaLnBrk="1" hangingPunct="1">
              <a:lnSpc>
                <a:spcPct val="90000"/>
              </a:lnSpc>
            </a:pPr>
            <a:r>
              <a:rPr lang="en-US" altLang="en-US" sz="2400"/>
              <a:t>Apply soap and distribute over hands</a:t>
            </a:r>
          </a:p>
          <a:p>
            <a:pPr eaLnBrk="1" hangingPunct="1">
              <a:lnSpc>
                <a:spcPct val="90000"/>
              </a:lnSpc>
            </a:pPr>
            <a:r>
              <a:rPr lang="en-US" altLang="en-US" sz="2400"/>
              <a:t>Rub hands together vigorously for 15 seconds to create a good lather: Palm to palm </a:t>
            </a:r>
          </a:p>
          <a:p>
            <a:pPr eaLnBrk="1" hangingPunct="1">
              <a:lnSpc>
                <a:spcPct val="90000"/>
              </a:lnSpc>
            </a:pPr>
            <a:r>
              <a:rPr lang="en-US" altLang="en-US" sz="2400"/>
              <a:t>Rub fingertips of each hand in opposite palm </a:t>
            </a:r>
          </a:p>
          <a:p>
            <a:pPr eaLnBrk="1" hangingPunct="1">
              <a:lnSpc>
                <a:spcPct val="90000"/>
              </a:lnSpc>
            </a:pPr>
            <a:r>
              <a:rPr lang="en-US" altLang="en-US" sz="2400"/>
              <a:t>Between and around fingers </a:t>
            </a:r>
          </a:p>
          <a:p>
            <a:pPr eaLnBrk="1" hangingPunct="1">
              <a:lnSpc>
                <a:spcPct val="90000"/>
              </a:lnSpc>
            </a:pPr>
            <a:r>
              <a:rPr lang="en-US" altLang="en-US" sz="2400"/>
              <a:t>Rub each thumb clasped in opposite hand </a:t>
            </a:r>
          </a:p>
          <a:p>
            <a:pPr eaLnBrk="1" hangingPunct="1">
              <a:lnSpc>
                <a:spcPct val="90000"/>
              </a:lnSpc>
            </a:pPr>
            <a:r>
              <a:rPr lang="en-US" altLang="en-US" sz="2400"/>
              <a:t>Rub back of each hand with opposite palm </a:t>
            </a:r>
          </a:p>
          <a:p>
            <a:pPr eaLnBrk="1" hangingPunct="1">
              <a:lnSpc>
                <a:spcPct val="90000"/>
              </a:lnSpc>
            </a:pPr>
            <a:r>
              <a:rPr lang="en-US" altLang="en-US" sz="2400"/>
              <a:t>Rinse hands thoroughly under warm running water</a:t>
            </a:r>
          </a:p>
          <a:p>
            <a:pPr eaLnBrk="1" hangingPunct="1">
              <a:lnSpc>
                <a:spcPct val="90000"/>
              </a:lnSpc>
            </a:pPr>
            <a:r>
              <a:rPr lang="en-US" altLang="en-US" sz="2400"/>
              <a:t>Pat hands dry with a paper towel</a:t>
            </a:r>
          </a:p>
          <a:p>
            <a:pPr eaLnBrk="1" hangingPunct="1">
              <a:lnSpc>
                <a:spcPct val="90000"/>
              </a:lnSpc>
            </a:pPr>
            <a:r>
              <a:rPr lang="en-US" altLang="en-US" sz="2400"/>
              <a:t>Turn off faucet using a paper towel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1ED89DCF-C2D3-4AB6-BD93-226BA130B10E}"/>
              </a:ext>
            </a:extLst>
          </p:cNvPr>
          <p:cNvSpPr>
            <a:spLocks noGrp="1" noChangeArrowheads="1"/>
          </p:cNvSpPr>
          <p:nvPr>
            <p:ph type="title"/>
          </p:nvPr>
        </p:nvSpPr>
        <p:spPr bwMode="auto">
          <a:xfrm>
            <a:off x="1981200" y="609600"/>
            <a:ext cx="8229600"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eaLnBrk="1" hangingPunct="1"/>
            <a:r>
              <a:rPr lang="en-US" altLang="en-US"/>
              <a:t>Hands are soiled and no water</a:t>
            </a:r>
          </a:p>
        </p:txBody>
      </p:sp>
      <p:sp>
        <p:nvSpPr>
          <p:cNvPr id="30723" name="Rectangle 3">
            <a:extLst>
              <a:ext uri="{FF2B5EF4-FFF2-40B4-BE49-F238E27FC236}">
                <a16:creationId xmlns:a16="http://schemas.microsoft.com/office/drawing/2014/main" id="{6960B8D9-7E44-475E-A709-B05519E30224}"/>
              </a:ext>
            </a:extLst>
          </p:cNvPr>
          <p:cNvSpPr>
            <a:spLocks noGrp="1" noChangeArrowheads="1"/>
          </p:cNvSpPr>
          <p:nvPr>
            <p:ph idx="1"/>
          </p:nvPr>
        </p:nvSpPr>
        <p:spPr bwMode="auto">
          <a:xfrm>
            <a:off x="1981200" y="1447800"/>
            <a:ext cx="82296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buFontTx/>
              <a:buNone/>
            </a:pPr>
            <a:r>
              <a:rPr lang="en-US" altLang="en-US" sz="2400"/>
              <a:t>	On occasion, you may find yourself with soiled hands and no access to running water.  When access to hand washing facilities is limited and running water is unavailable, use a moist towelette to remove visible soiling from hands followed by alcohol-based hand rub. </a:t>
            </a:r>
          </a:p>
        </p:txBody>
      </p:sp>
      <p:pic>
        <p:nvPicPr>
          <p:cNvPr id="30724" name="Picture 4" descr="alcoh hand rub">
            <a:extLst>
              <a:ext uri="{FF2B5EF4-FFF2-40B4-BE49-F238E27FC236}">
                <a16:creationId xmlns:a16="http://schemas.microsoft.com/office/drawing/2014/main" id="{0966E574-C3E8-450E-836F-F1F005266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9999" b="-2499"/>
          <a:stretch>
            <a:fillRect/>
          </a:stretch>
        </p:blipFill>
        <p:spPr bwMode="auto">
          <a:xfrm>
            <a:off x="5008564" y="3352800"/>
            <a:ext cx="23272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towelette in first aid kit">
            <a:extLst>
              <a:ext uri="{FF2B5EF4-FFF2-40B4-BE49-F238E27FC236}">
                <a16:creationId xmlns:a16="http://schemas.microsoft.com/office/drawing/2014/main" id="{D403C185-7C8B-4358-99DF-E99738F217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712" t="25000" r="6323" b="47501"/>
          <a:stretch>
            <a:fillRect/>
          </a:stretch>
        </p:blipFill>
        <p:spPr bwMode="auto">
          <a:xfrm>
            <a:off x="2514600" y="3352800"/>
            <a:ext cx="21336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6">
            <a:extLst>
              <a:ext uri="{FF2B5EF4-FFF2-40B4-BE49-F238E27FC236}">
                <a16:creationId xmlns:a16="http://schemas.microsoft.com/office/drawing/2014/main" id="{4879288B-1DD4-4398-966D-44E41E86FCFF}"/>
              </a:ext>
            </a:extLst>
          </p:cNvPr>
          <p:cNvSpPr txBox="1">
            <a:spLocks noChangeArrowheads="1"/>
          </p:cNvSpPr>
          <p:nvPr/>
        </p:nvSpPr>
        <p:spPr bwMode="auto">
          <a:xfrm>
            <a:off x="2743200" y="5224463"/>
            <a:ext cx="213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Moist towelette</a:t>
            </a:r>
          </a:p>
        </p:txBody>
      </p:sp>
      <p:sp>
        <p:nvSpPr>
          <p:cNvPr id="30727" name="Text Box 7">
            <a:extLst>
              <a:ext uri="{FF2B5EF4-FFF2-40B4-BE49-F238E27FC236}">
                <a16:creationId xmlns:a16="http://schemas.microsoft.com/office/drawing/2014/main" id="{C5327D57-574F-4C7B-9805-4B42E9437C71}"/>
              </a:ext>
            </a:extLst>
          </p:cNvPr>
          <p:cNvSpPr txBox="1">
            <a:spLocks noChangeArrowheads="1"/>
          </p:cNvSpPr>
          <p:nvPr/>
        </p:nvSpPr>
        <p:spPr bwMode="auto">
          <a:xfrm>
            <a:off x="5008563" y="5230813"/>
            <a:ext cx="2590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Followed by hand-rub</a:t>
            </a:r>
          </a:p>
        </p:txBody>
      </p:sp>
      <p:sp>
        <p:nvSpPr>
          <p:cNvPr id="30728" name="Text Box 5">
            <a:extLst>
              <a:ext uri="{FF2B5EF4-FFF2-40B4-BE49-F238E27FC236}">
                <a16:creationId xmlns:a16="http://schemas.microsoft.com/office/drawing/2014/main" id="{A8686021-3F0F-4A95-9B8D-454ED4567324}"/>
              </a:ext>
            </a:extLst>
          </p:cNvPr>
          <p:cNvSpPr txBox="1">
            <a:spLocks noChangeArrowheads="1"/>
          </p:cNvSpPr>
          <p:nvPr/>
        </p:nvSpPr>
        <p:spPr bwMode="auto">
          <a:xfrm>
            <a:off x="7602538" y="3946525"/>
            <a:ext cx="2755900" cy="12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a:t>Click link below for video on how to properly wash with soap and water.</a:t>
            </a:r>
          </a:p>
          <a:p>
            <a:pPr eaLnBrk="1" hangingPunct="1">
              <a:spcBef>
                <a:spcPct val="50000"/>
              </a:spcBef>
            </a:pPr>
            <a:r>
              <a:rPr lang="en-US" altLang="en-US" sz="1400" u="sng">
                <a:hlinkClick r:id="rId4"/>
              </a:rPr>
              <a:t>http://www.wrha.mb.ca/extranet/ipc/hand-hygiene-videos.php</a:t>
            </a:r>
            <a:endParaRPr lang="en-US" altLang="en-US"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6A16A4E-2C1D-4E2B-A3C0-02D831DC04E6}"/>
              </a:ext>
            </a:extLst>
          </p:cNvPr>
          <p:cNvSpPr>
            <a:spLocks noGrp="1" noChangeArrowheads="1"/>
          </p:cNvSpPr>
          <p:nvPr>
            <p:ph type="title"/>
          </p:nvPr>
        </p:nvSpPr>
        <p:spPr bwMode="auto">
          <a:xfrm>
            <a:off x="1981200" y="609600"/>
            <a:ext cx="8229600"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eaLnBrk="1" hangingPunct="1"/>
            <a:r>
              <a:rPr lang="en-US" altLang="en-US"/>
              <a:t>Hands are soiled and no water</a:t>
            </a:r>
          </a:p>
        </p:txBody>
      </p:sp>
      <p:sp>
        <p:nvSpPr>
          <p:cNvPr id="31747" name="Rectangle 3">
            <a:extLst>
              <a:ext uri="{FF2B5EF4-FFF2-40B4-BE49-F238E27FC236}">
                <a16:creationId xmlns:a16="http://schemas.microsoft.com/office/drawing/2014/main" id="{1A573990-4C39-4085-A619-C594E5E8DE3F}"/>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lnSpc>
                <a:spcPct val="90000"/>
              </a:lnSpc>
            </a:pPr>
            <a:r>
              <a:rPr lang="en-US" altLang="en-US" sz="2400"/>
              <a:t>Remove visible soiling with moist towelette</a:t>
            </a:r>
          </a:p>
          <a:p>
            <a:pPr eaLnBrk="1" hangingPunct="1">
              <a:lnSpc>
                <a:spcPct val="90000"/>
              </a:lnSpc>
            </a:pPr>
            <a:r>
              <a:rPr lang="en-US" altLang="en-US" sz="2400"/>
              <a:t>Apply a dime-sized amount of hand-rub product into palms of dry hands </a:t>
            </a:r>
          </a:p>
          <a:p>
            <a:pPr eaLnBrk="1" hangingPunct="1">
              <a:lnSpc>
                <a:spcPct val="90000"/>
              </a:lnSpc>
            </a:pPr>
            <a:r>
              <a:rPr lang="en-US" altLang="en-US" sz="2400"/>
              <a:t>Rub product into hands: Palm to palm </a:t>
            </a:r>
          </a:p>
          <a:p>
            <a:pPr eaLnBrk="1" hangingPunct="1">
              <a:lnSpc>
                <a:spcPct val="90000"/>
              </a:lnSpc>
            </a:pPr>
            <a:r>
              <a:rPr lang="en-US" altLang="en-US" sz="2400"/>
              <a:t>Rub fingertips of each hand in opposite palm </a:t>
            </a:r>
          </a:p>
          <a:p>
            <a:pPr eaLnBrk="1" hangingPunct="1">
              <a:lnSpc>
                <a:spcPct val="90000"/>
              </a:lnSpc>
            </a:pPr>
            <a:r>
              <a:rPr lang="en-US" altLang="en-US" sz="2400"/>
              <a:t>Between and around fingers </a:t>
            </a:r>
          </a:p>
          <a:p>
            <a:pPr eaLnBrk="1" hangingPunct="1">
              <a:lnSpc>
                <a:spcPct val="90000"/>
              </a:lnSpc>
            </a:pPr>
            <a:r>
              <a:rPr lang="en-US" altLang="en-US" sz="2400"/>
              <a:t>Rub each thumb clasped in opposite hand </a:t>
            </a:r>
          </a:p>
          <a:p>
            <a:pPr eaLnBrk="1" hangingPunct="1">
              <a:lnSpc>
                <a:spcPct val="90000"/>
              </a:lnSpc>
            </a:pPr>
            <a:r>
              <a:rPr lang="en-US" altLang="en-US" sz="2400"/>
              <a:t>Rub back of each hand with opposite palm </a:t>
            </a:r>
          </a:p>
          <a:p>
            <a:pPr eaLnBrk="1" hangingPunct="1">
              <a:lnSpc>
                <a:spcPct val="90000"/>
              </a:lnSpc>
            </a:pPr>
            <a:r>
              <a:rPr lang="en-US" altLang="en-US" sz="2400"/>
              <a:t>Rub hands until dry before performing another task</a:t>
            </a:r>
          </a:p>
          <a:p>
            <a:pPr eaLnBrk="1" hangingPunct="1">
              <a:lnSpc>
                <a:spcPct val="90000"/>
              </a:lnSpc>
            </a:pPr>
            <a:r>
              <a:rPr lang="en-US" altLang="en-US" sz="2400"/>
              <a:t>DO NOT WIPE OFF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B1D5D0D-B3A2-45A3-B9E1-173D69F35D44}"/>
              </a:ext>
            </a:extLst>
          </p:cNvPr>
          <p:cNvSpPr>
            <a:spLocks noGrp="1" noChangeArrowheads="1"/>
          </p:cNvSpPr>
          <p:nvPr>
            <p:ph type="title"/>
          </p:nvPr>
        </p:nvSpPr>
        <p:spPr bwMode="auto">
          <a:xfrm>
            <a:off x="1981200" y="685800"/>
            <a:ext cx="8229600" cy="884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a:t>“Handy” Tips</a:t>
            </a:r>
          </a:p>
        </p:txBody>
      </p:sp>
      <p:sp>
        <p:nvSpPr>
          <p:cNvPr id="32771" name="Rectangle 3">
            <a:extLst>
              <a:ext uri="{FF2B5EF4-FFF2-40B4-BE49-F238E27FC236}">
                <a16:creationId xmlns:a16="http://schemas.microsoft.com/office/drawing/2014/main" id="{10184256-DBC1-4C24-A997-6CF97C1925E8}"/>
              </a:ext>
            </a:extLst>
          </p:cNvPr>
          <p:cNvSpPr>
            <a:spLocks noGrp="1" noChangeArrowheads="1"/>
          </p:cNvSpPr>
          <p:nvPr>
            <p:ph idx="1"/>
          </p:nvPr>
        </p:nvSpPr>
        <p:spPr bwMode="auto">
          <a:xfrm>
            <a:off x="2057400" y="1676401"/>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lnSpc>
                <a:spcPct val="90000"/>
              </a:lnSpc>
              <a:buFontTx/>
              <a:buNone/>
            </a:pPr>
            <a:r>
              <a:rPr lang="en-US" altLang="en-US" sz="2400"/>
              <a:t>1 Artificial nails, gel nails or extenders are not to be worn by staff who have direct patient contact.</a:t>
            </a:r>
          </a:p>
          <a:p>
            <a:pPr eaLnBrk="1" hangingPunct="1">
              <a:lnSpc>
                <a:spcPct val="90000"/>
              </a:lnSpc>
              <a:buFontTx/>
              <a:buNone/>
            </a:pPr>
            <a:r>
              <a:rPr lang="en-US" altLang="en-US" sz="2400"/>
              <a:t>2 Contaminated surfaces or objects should not be touched after performing hand hygiene.</a:t>
            </a:r>
          </a:p>
          <a:p>
            <a:pPr eaLnBrk="1" hangingPunct="1">
              <a:lnSpc>
                <a:spcPct val="90000"/>
              </a:lnSpc>
              <a:buFontTx/>
              <a:buNone/>
            </a:pPr>
            <a:r>
              <a:rPr lang="en-US" altLang="en-US" sz="2400"/>
              <a:t>3 Avoid touching your face, especially your eyes and nose.</a:t>
            </a:r>
          </a:p>
          <a:p>
            <a:pPr eaLnBrk="1" hangingPunct="1">
              <a:lnSpc>
                <a:spcPct val="90000"/>
              </a:lnSpc>
              <a:buFontTx/>
              <a:buNone/>
            </a:pPr>
            <a:r>
              <a:rPr lang="en-US" altLang="en-US" sz="2400"/>
              <a:t>4 Fingernails should be kept short - no longer than ¼” or 0.635cm long.</a:t>
            </a:r>
          </a:p>
          <a:p>
            <a:pPr eaLnBrk="1" hangingPunct="1">
              <a:lnSpc>
                <a:spcPct val="90000"/>
              </a:lnSpc>
              <a:buFontTx/>
              <a:buNone/>
            </a:pPr>
            <a:r>
              <a:rPr lang="en-US" altLang="en-US" sz="2400"/>
              <a:t>5 Nail polish may be worn, but should be removed when chipped.</a:t>
            </a:r>
          </a:p>
        </p:txBody>
      </p:sp>
      <p:pic>
        <p:nvPicPr>
          <p:cNvPr id="32772" name="Picture 4" descr="hand and arm">
            <a:extLst>
              <a:ext uri="{FF2B5EF4-FFF2-40B4-BE49-F238E27FC236}">
                <a16:creationId xmlns:a16="http://schemas.microsoft.com/office/drawing/2014/main" id="{77FB75BD-8193-468A-8F87-E17B74830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6292" b="16237"/>
          <a:stretch>
            <a:fillRect/>
          </a:stretch>
        </p:blipFill>
        <p:spPr bwMode="auto">
          <a:xfrm>
            <a:off x="5638800" y="4724400"/>
            <a:ext cx="50292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hand high five">
            <a:extLst>
              <a:ext uri="{FF2B5EF4-FFF2-40B4-BE49-F238E27FC236}">
                <a16:creationId xmlns:a16="http://schemas.microsoft.com/office/drawing/2014/main" id="{A436807C-29C3-4BF1-8FE0-BD2DE88BD9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819400"/>
            <a:ext cx="203358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4">
            <a:extLst>
              <a:ext uri="{FF2B5EF4-FFF2-40B4-BE49-F238E27FC236}">
                <a16:creationId xmlns:a16="http://schemas.microsoft.com/office/drawing/2014/main" id="{E377FACB-646A-4017-AE41-EBBDE21BA8D5}"/>
              </a:ext>
            </a:extLst>
          </p:cNvPr>
          <p:cNvSpPr>
            <a:spLocks noGrp="1" noChangeArrowheads="1"/>
          </p:cNvSpPr>
          <p:nvPr>
            <p:ph type="title"/>
          </p:nvPr>
        </p:nvSpPr>
        <p:spPr bwMode="auto">
          <a:xfrm>
            <a:off x="1981200" y="609600"/>
            <a:ext cx="8229600"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a:t>“Handy” Tips</a:t>
            </a:r>
          </a:p>
        </p:txBody>
      </p:sp>
      <p:sp>
        <p:nvSpPr>
          <p:cNvPr id="33795" name="Rectangle 3">
            <a:extLst>
              <a:ext uri="{FF2B5EF4-FFF2-40B4-BE49-F238E27FC236}">
                <a16:creationId xmlns:a16="http://schemas.microsoft.com/office/drawing/2014/main" id="{5D7676C4-7453-47CA-9963-4F87F889CAE3}"/>
              </a:ext>
            </a:extLst>
          </p:cNvPr>
          <p:cNvSpPr>
            <a:spLocks noGrp="1" noChangeArrowheads="1"/>
          </p:cNvSpPr>
          <p:nvPr>
            <p:ph idx="1"/>
          </p:nvPr>
        </p:nvSpPr>
        <p:spPr bwMode="auto">
          <a:xfrm>
            <a:off x="3124200" y="1371601"/>
            <a:ext cx="7543800" cy="467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eaLnBrk="1" hangingPunct="1">
              <a:lnSpc>
                <a:spcPct val="90000"/>
              </a:lnSpc>
              <a:buFontTx/>
              <a:buNone/>
            </a:pPr>
            <a:r>
              <a:rPr lang="en-US" altLang="en-US" sz="2400"/>
              <a:t>6 Do not “top up” a partially-used hand hygiene product dispenser.</a:t>
            </a:r>
          </a:p>
          <a:p>
            <a:pPr eaLnBrk="1" hangingPunct="1">
              <a:lnSpc>
                <a:spcPct val="90000"/>
              </a:lnSpc>
              <a:buFontTx/>
              <a:buNone/>
            </a:pPr>
            <a:r>
              <a:rPr lang="en-US" altLang="en-US" sz="2400"/>
              <a:t>7 If re-usable dispensers are used they must be emptied, washed and dried prior to being refilled.  Hand lotion bottles must not be re-used.</a:t>
            </a:r>
          </a:p>
          <a:p>
            <a:pPr eaLnBrk="1" hangingPunct="1">
              <a:lnSpc>
                <a:spcPct val="90000"/>
              </a:lnSpc>
              <a:buFontTx/>
              <a:buNone/>
            </a:pPr>
            <a:r>
              <a:rPr lang="en-US" altLang="en-US" sz="2400"/>
              <a:t>8 Include frequently missed areas when performing hand hygiene such as thumbs, palms, web spaces, under nails and the backs of fingers and hands.</a:t>
            </a:r>
          </a:p>
          <a:p>
            <a:pPr eaLnBrk="1" hangingPunct="1">
              <a:lnSpc>
                <a:spcPct val="90000"/>
              </a:lnSpc>
              <a:buFontTx/>
              <a:buNone/>
            </a:pPr>
            <a:r>
              <a:rPr lang="en-US" altLang="en-US" sz="2400"/>
              <a:t>9 Use supplied lotions that are compatible with hand hygiene products and gloves to minimize skin irritation that can occur with frequent hand hygiene.</a:t>
            </a:r>
          </a:p>
          <a:p>
            <a:pPr eaLnBrk="1" hangingPunct="1">
              <a:lnSpc>
                <a:spcPct val="90000"/>
              </a:lnSpc>
              <a:buFontTx/>
              <a:buNone/>
            </a:pPr>
            <a:r>
              <a:rPr lang="en-US" altLang="en-US" sz="2400"/>
              <a:t>10 Wearing hand and wrist jewelry is not recommended. </a:t>
            </a:r>
          </a:p>
          <a:p>
            <a:pPr eaLnBrk="1" hangingPunct="1">
              <a:lnSpc>
                <a:spcPct val="90000"/>
              </a:lnSpc>
              <a:buFontTx/>
              <a:buNone/>
            </a:pPr>
            <a:endParaRPr lang="en-US" alt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CEE14-A7C7-402D-82CA-F84095B42A3A}"/>
              </a:ext>
            </a:extLst>
          </p:cNvPr>
          <p:cNvSpPr>
            <a:spLocks noGrp="1"/>
          </p:cNvSpPr>
          <p:nvPr>
            <p:ph type="title"/>
          </p:nvPr>
        </p:nvSpPr>
        <p:spPr/>
        <p:txBody>
          <a:bodyPr/>
          <a:lstStyle/>
          <a:p>
            <a:r>
              <a:rPr lang="en-US" dirty="0"/>
              <a:t>What is Hand Hygiene?</a:t>
            </a:r>
          </a:p>
        </p:txBody>
      </p:sp>
      <p:sp>
        <p:nvSpPr>
          <p:cNvPr id="3" name="Content Placeholder 2">
            <a:extLst>
              <a:ext uri="{FF2B5EF4-FFF2-40B4-BE49-F238E27FC236}">
                <a16:creationId xmlns:a16="http://schemas.microsoft.com/office/drawing/2014/main" id="{400F8F7A-020C-4048-82AB-0BC798DD9EA6}"/>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Hand Hygiene includes cleaning hands with soap and water or alcohol-based hand rub in order to remove germs, also known as microorganisms. </a:t>
            </a:r>
          </a:p>
          <a:p>
            <a:endParaRPr lang="en-US" dirty="0"/>
          </a:p>
        </p:txBody>
      </p:sp>
      <p:pic>
        <p:nvPicPr>
          <p:cNvPr id="5" name="Picture 4">
            <a:extLst>
              <a:ext uri="{FF2B5EF4-FFF2-40B4-BE49-F238E27FC236}">
                <a16:creationId xmlns:a16="http://schemas.microsoft.com/office/drawing/2014/main" id="{D45AD180-2938-4180-A5BD-5C3B53AA4EC7}"/>
              </a:ext>
            </a:extLst>
          </p:cNvPr>
          <p:cNvPicPr>
            <a:picLocks noChangeAspect="1"/>
          </p:cNvPicPr>
          <p:nvPr/>
        </p:nvPicPr>
        <p:blipFill>
          <a:blip r:embed="rId2"/>
          <a:stretch>
            <a:fillRect/>
          </a:stretch>
        </p:blipFill>
        <p:spPr>
          <a:xfrm>
            <a:off x="2742909" y="1825625"/>
            <a:ext cx="6706181" cy="2719052"/>
          </a:xfrm>
          <a:prstGeom prst="rect">
            <a:avLst/>
          </a:prstGeom>
        </p:spPr>
      </p:pic>
    </p:spTree>
    <p:extLst>
      <p:ext uri="{BB962C8B-B14F-4D97-AF65-F5344CB8AC3E}">
        <p14:creationId xmlns:p14="http://schemas.microsoft.com/office/powerpoint/2010/main" val="493742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5FC7CDD-9BF3-4511-921C-D63D2FC61DB3}"/>
              </a:ext>
            </a:extLst>
          </p:cNvPr>
          <p:cNvSpPr>
            <a:spLocks noGrp="1" noChangeArrowheads="1"/>
          </p:cNvSpPr>
          <p:nvPr>
            <p:ph type="title"/>
          </p:nvPr>
        </p:nvSpPr>
        <p:spPr bwMode="auto">
          <a:xfrm>
            <a:off x="1981200" y="609600"/>
            <a:ext cx="8229600"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a:t>Remember 4M</a:t>
            </a:r>
          </a:p>
        </p:txBody>
      </p:sp>
      <p:sp>
        <p:nvSpPr>
          <p:cNvPr id="37891" name="Rectangle 3">
            <a:extLst>
              <a:ext uri="{FF2B5EF4-FFF2-40B4-BE49-F238E27FC236}">
                <a16:creationId xmlns:a16="http://schemas.microsoft.com/office/drawing/2014/main" id="{B85F5748-2F5A-47EC-8941-651B2F4016F3}"/>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buFontTx/>
              <a:buNone/>
            </a:pPr>
            <a:r>
              <a:rPr lang="en-US" altLang="en-US"/>
              <a:t>1.   </a:t>
            </a:r>
            <a:r>
              <a:rPr lang="en-US" altLang="en-US" b="1"/>
              <a:t>Before</a:t>
            </a:r>
            <a:r>
              <a:rPr lang="en-US" altLang="en-US"/>
              <a:t> initial patient or patient                                              	environment contact</a:t>
            </a:r>
          </a:p>
          <a:p>
            <a:pPr eaLnBrk="1" hangingPunct="1">
              <a:buFontTx/>
              <a:buNone/>
            </a:pPr>
            <a:r>
              <a:rPr lang="en-US" altLang="en-US"/>
              <a:t>2.   </a:t>
            </a:r>
            <a:r>
              <a:rPr lang="en-US" altLang="en-US" b="1"/>
              <a:t>Before</a:t>
            </a:r>
            <a:r>
              <a:rPr lang="en-US" altLang="en-US"/>
              <a:t> aseptic or clean procedures</a:t>
            </a:r>
          </a:p>
          <a:p>
            <a:pPr eaLnBrk="1" hangingPunct="1">
              <a:buFontTx/>
              <a:buNone/>
            </a:pPr>
            <a:r>
              <a:rPr lang="en-US" altLang="en-US"/>
              <a:t>3.   </a:t>
            </a:r>
            <a:r>
              <a:rPr lang="en-US" altLang="en-US" b="1"/>
              <a:t>After</a:t>
            </a:r>
            <a:r>
              <a:rPr lang="en-US" altLang="en-US"/>
              <a:t> body fluid exposure</a:t>
            </a:r>
          </a:p>
          <a:p>
            <a:pPr eaLnBrk="1" hangingPunct="1">
              <a:buFontTx/>
              <a:buNone/>
            </a:pPr>
            <a:r>
              <a:rPr lang="en-US" altLang="en-US"/>
              <a:t>4.   </a:t>
            </a:r>
            <a:r>
              <a:rPr lang="en-US" altLang="en-US" b="1"/>
              <a:t>After </a:t>
            </a:r>
            <a:r>
              <a:rPr lang="en-US" altLang="en-US"/>
              <a:t>contact with patient or patient 	environment</a:t>
            </a:r>
          </a:p>
          <a:p>
            <a:pPr eaLnBrk="1" hangingPunct="1">
              <a:buFontTx/>
              <a:buNone/>
            </a:pPr>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51ADC-0BEA-4C26-995B-BBED60DC68D7}"/>
              </a:ext>
            </a:extLst>
          </p:cNvPr>
          <p:cNvSpPr>
            <a:spLocks noGrp="1"/>
          </p:cNvSpPr>
          <p:nvPr>
            <p:ph type="title"/>
          </p:nvPr>
        </p:nvSpPr>
        <p:spPr>
          <a:xfrm>
            <a:off x="838200" y="2766218"/>
            <a:ext cx="10515600" cy="1325563"/>
          </a:xfrm>
        </p:spPr>
        <p:txBody>
          <a:bodyPr/>
          <a:lstStyle/>
          <a:p>
            <a:pPr algn="ctr"/>
            <a:r>
              <a:rPr lang="en-US" dirty="0"/>
              <a:t>Thank You</a:t>
            </a:r>
          </a:p>
        </p:txBody>
      </p:sp>
    </p:spTree>
    <p:extLst>
      <p:ext uri="{BB962C8B-B14F-4D97-AF65-F5344CB8AC3E}">
        <p14:creationId xmlns:p14="http://schemas.microsoft.com/office/powerpoint/2010/main" val="261849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51ADC-0BEA-4C26-995B-BBED60DC68D7}"/>
              </a:ext>
            </a:extLst>
          </p:cNvPr>
          <p:cNvSpPr>
            <a:spLocks noGrp="1"/>
          </p:cNvSpPr>
          <p:nvPr>
            <p:ph type="title"/>
          </p:nvPr>
        </p:nvSpPr>
        <p:spPr>
          <a:xfrm>
            <a:off x="838200" y="100083"/>
            <a:ext cx="10515600" cy="1325563"/>
          </a:xfrm>
        </p:spPr>
        <p:txBody>
          <a:bodyPr>
            <a:normAutofit/>
          </a:bodyPr>
          <a:lstStyle/>
          <a:p>
            <a:r>
              <a:rPr lang="en-US" dirty="0"/>
              <a:t>Who should practice Hand Hygiene?</a:t>
            </a:r>
          </a:p>
        </p:txBody>
      </p:sp>
      <p:sp>
        <p:nvSpPr>
          <p:cNvPr id="3" name="Content Placeholder 2">
            <a:extLst>
              <a:ext uri="{FF2B5EF4-FFF2-40B4-BE49-F238E27FC236}">
                <a16:creationId xmlns:a16="http://schemas.microsoft.com/office/drawing/2014/main" id="{719542BC-9AF1-41E9-82E4-2BADDE78AD0E}"/>
              </a:ext>
            </a:extLst>
          </p:cNvPr>
          <p:cNvSpPr>
            <a:spLocks noGrp="1"/>
          </p:cNvSpPr>
          <p:nvPr>
            <p:ph idx="1"/>
          </p:nvPr>
        </p:nvSpPr>
        <p:spPr>
          <a:xfrm>
            <a:off x="838200" y="1825625"/>
            <a:ext cx="10515600" cy="4800462"/>
          </a:xfrm>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Hand hygiene is important not only for healthcare providers; everyone needs to be practicing appropriate and effective hand hygiene regardless of work setting.</a:t>
            </a:r>
          </a:p>
          <a:p>
            <a:endParaRPr lang="en-US" dirty="0"/>
          </a:p>
        </p:txBody>
      </p:sp>
      <p:pic>
        <p:nvPicPr>
          <p:cNvPr id="4" name="Picture 3">
            <a:extLst>
              <a:ext uri="{FF2B5EF4-FFF2-40B4-BE49-F238E27FC236}">
                <a16:creationId xmlns:a16="http://schemas.microsoft.com/office/drawing/2014/main" id="{ADDBFE3F-06EF-43E7-8CFE-34B230D313EC}"/>
              </a:ext>
            </a:extLst>
          </p:cNvPr>
          <p:cNvPicPr>
            <a:picLocks noChangeAspect="1"/>
          </p:cNvPicPr>
          <p:nvPr/>
        </p:nvPicPr>
        <p:blipFill>
          <a:blip r:embed="rId2"/>
          <a:stretch>
            <a:fillRect/>
          </a:stretch>
        </p:blipFill>
        <p:spPr>
          <a:xfrm>
            <a:off x="3352562" y="1425646"/>
            <a:ext cx="5486876" cy="3426249"/>
          </a:xfrm>
          <a:prstGeom prst="rect">
            <a:avLst/>
          </a:prstGeom>
        </p:spPr>
      </p:pic>
    </p:spTree>
    <p:extLst>
      <p:ext uri="{BB962C8B-B14F-4D97-AF65-F5344CB8AC3E}">
        <p14:creationId xmlns:p14="http://schemas.microsoft.com/office/powerpoint/2010/main" val="3406021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1B7B3-FDBC-4A12-8A65-9194ED6C2D7F}"/>
              </a:ext>
            </a:extLst>
          </p:cNvPr>
          <p:cNvSpPr>
            <a:spLocks noGrp="1"/>
          </p:cNvSpPr>
          <p:nvPr>
            <p:ph type="title"/>
          </p:nvPr>
        </p:nvSpPr>
        <p:spPr/>
        <p:txBody>
          <a:bodyPr/>
          <a:lstStyle/>
          <a:p>
            <a:r>
              <a:rPr lang="en-US" dirty="0"/>
              <a:t>Where should you perform Hand Hygiene?</a:t>
            </a:r>
          </a:p>
        </p:txBody>
      </p:sp>
      <p:sp>
        <p:nvSpPr>
          <p:cNvPr id="3" name="Content Placeholder 2">
            <a:extLst>
              <a:ext uri="{FF2B5EF4-FFF2-40B4-BE49-F238E27FC236}">
                <a16:creationId xmlns:a16="http://schemas.microsoft.com/office/drawing/2014/main" id="{DE8AEC1D-1891-472A-B201-6A4A17F33477}"/>
              </a:ext>
            </a:extLst>
          </p:cNvPr>
          <p:cNvSpPr>
            <a:spLocks noGrp="1"/>
          </p:cNvSpPr>
          <p:nvPr>
            <p:ph idx="1"/>
          </p:nvPr>
        </p:nvSpPr>
        <p:spPr>
          <a:xfrm>
            <a:off x="838200" y="1825625"/>
            <a:ext cx="10515600" cy="4508914"/>
          </a:xfrm>
        </p:spPr>
        <p:txBody>
          <a:bodyPr>
            <a:normAutofit lnSpcReduction="10000"/>
          </a:bodyPr>
          <a:lstStyle/>
          <a:p>
            <a:r>
              <a:rPr lang="en-US" dirty="0"/>
              <a:t>Busy health care providers need access to hand hygiene products where patient or patient environment contact is taking place.</a:t>
            </a:r>
          </a:p>
          <a:p>
            <a:r>
              <a:rPr lang="en-US" dirty="0"/>
              <a:t>Hand hygiene is important in all work settings, including Acute Care, Long Term Care Facilities, Community and Corporate sites. </a:t>
            </a:r>
          </a:p>
          <a:p>
            <a:r>
              <a:rPr lang="en-US" dirty="0"/>
              <a:t>Providing alcohol-based hand rub at the point of care (within arm’s reach) is an important system support to improve hand hygiene.</a:t>
            </a:r>
          </a:p>
          <a:p>
            <a:r>
              <a:rPr lang="en-US" dirty="0"/>
              <a:t>This enables health care providers to quickly and easily fulfill the 4 Moments for Hand Hygiene.</a:t>
            </a:r>
          </a:p>
          <a:p>
            <a:endParaRPr lang="en-US" dirty="0"/>
          </a:p>
        </p:txBody>
      </p:sp>
    </p:spTree>
    <p:extLst>
      <p:ext uri="{BB962C8B-B14F-4D97-AF65-F5344CB8AC3E}">
        <p14:creationId xmlns:p14="http://schemas.microsoft.com/office/powerpoint/2010/main" val="2936974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EAA5373-EA5F-47A2-888B-FC925B33272A}"/>
              </a:ext>
            </a:extLst>
          </p:cNvPr>
          <p:cNvSpPr>
            <a:spLocks noGrp="1" noChangeArrowheads="1"/>
          </p:cNvSpPr>
          <p:nvPr>
            <p:ph type="title"/>
          </p:nvPr>
        </p:nvSpPr>
        <p:spPr bwMode="auto">
          <a:xfrm>
            <a:off x="1828800" y="24026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dirty="0"/>
              <a:t>Points of Care</a:t>
            </a:r>
          </a:p>
        </p:txBody>
      </p:sp>
      <p:pic>
        <p:nvPicPr>
          <p:cNvPr id="10243" name="Picture 5" descr="patient pch or ltc">
            <a:extLst>
              <a:ext uri="{FF2B5EF4-FFF2-40B4-BE49-F238E27FC236}">
                <a16:creationId xmlns:a16="http://schemas.microsoft.com/office/drawing/2014/main" id="{5A96E55B-71CC-46F9-843D-7F67EB69A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086" y="1350962"/>
            <a:ext cx="3048000"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6">
            <a:extLst>
              <a:ext uri="{FF2B5EF4-FFF2-40B4-BE49-F238E27FC236}">
                <a16:creationId xmlns:a16="http://schemas.microsoft.com/office/drawing/2014/main" id="{C39EE5CD-96A6-492A-8C5D-A2135CB54E5F}"/>
              </a:ext>
            </a:extLst>
          </p:cNvPr>
          <p:cNvSpPr txBox="1">
            <a:spLocks noChangeArrowheads="1"/>
          </p:cNvSpPr>
          <p:nvPr/>
        </p:nvSpPr>
        <p:spPr bwMode="auto">
          <a:xfrm>
            <a:off x="1828800" y="3606768"/>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dirty="0">
                <a:solidFill>
                  <a:srgbClr val="000000"/>
                </a:solidFill>
              </a:rPr>
              <a:t>The patient</a:t>
            </a:r>
          </a:p>
        </p:txBody>
      </p:sp>
      <p:pic>
        <p:nvPicPr>
          <p:cNvPr id="10245" name="Picture 7" descr="patient in bed 1">
            <a:extLst>
              <a:ext uri="{FF2B5EF4-FFF2-40B4-BE49-F238E27FC236}">
                <a16:creationId xmlns:a16="http://schemas.microsoft.com/office/drawing/2014/main" id="{07F26CA1-5D20-494E-9B9C-155FE1BBCA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8722" y="1248070"/>
            <a:ext cx="32766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8">
            <a:extLst>
              <a:ext uri="{FF2B5EF4-FFF2-40B4-BE49-F238E27FC236}">
                <a16:creationId xmlns:a16="http://schemas.microsoft.com/office/drawing/2014/main" id="{A6DA6B16-375A-4991-92E7-E70B88ADAEEC}"/>
              </a:ext>
            </a:extLst>
          </p:cNvPr>
          <p:cNvSpPr txBox="1">
            <a:spLocks noChangeArrowheads="1"/>
          </p:cNvSpPr>
          <p:nvPr/>
        </p:nvSpPr>
        <p:spPr bwMode="auto">
          <a:xfrm>
            <a:off x="7981122" y="3606767"/>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dirty="0">
                <a:solidFill>
                  <a:srgbClr val="000000"/>
                </a:solidFill>
              </a:rPr>
              <a:t>The Health Care provider</a:t>
            </a:r>
          </a:p>
        </p:txBody>
      </p:sp>
      <p:pic>
        <p:nvPicPr>
          <p:cNvPr id="10247" name="Picture 9" descr="patient transfer">
            <a:extLst>
              <a:ext uri="{FF2B5EF4-FFF2-40B4-BE49-F238E27FC236}">
                <a16:creationId xmlns:a16="http://schemas.microsoft.com/office/drawing/2014/main" id="{26D8F3D8-4F67-457E-BFFF-33C28A12D1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0086" y="3887340"/>
            <a:ext cx="3279914" cy="218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10">
            <a:extLst>
              <a:ext uri="{FF2B5EF4-FFF2-40B4-BE49-F238E27FC236}">
                <a16:creationId xmlns:a16="http://schemas.microsoft.com/office/drawing/2014/main" id="{B4933776-BE47-4B6C-92B3-9328119A90F9}"/>
              </a:ext>
            </a:extLst>
          </p:cNvPr>
          <p:cNvSpPr txBox="1">
            <a:spLocks noChangeArrowheads="1"/>
          </p:cNvSpPr>
          <p:nvPr/>
        </p:nvSpPr>
        <p:spPr bwMode="auto">
          <a:xfrm>
            <a:off x="4721087" y="6063734"/>
            <a:ext cx="27498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dirty="0">
                <a:solidFill>
                  <a:srgbClr val="000000"/>
                </a:solidFill>
              </a:rPr>
              <a:t>Care involving contact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51ADC-0BEA-4C26-995B-BBED60DC68D7}"/>
              </a:ext>
            </a:extLst>
          </p:cNvPr>
          <p:cNvSpPr>
            <a:spLocks noGrp="1"/>
          </p:cNvSpPr>
          <p:nvPr>
            <p:ph type="title"/>
          </p:nvPr>
        </p:nvSpPr>
        <p:spPr/>
        <p:txBody>
          <a:bodyPr>
            <a:normAutofit fontScale="90000"/>
          </a:bodyPr>
          <a:lstStyle/>
          <a:p>
            <a:r>
              <a:rPr lang="en-US" altLang="en-US" sz="4400" b="1" dirty="0"/>
              <a:t>Why</a:t>
            </a:r>
            <a:r>
              <a:rPr lang="en-US" altLang="en-US" sz="4400" dirty="0"/>
              <a:t> do we need to learn about Hand Hygiene?</a:t>
            </a:r>
            <a:r>
              <a:rPr lang="en-US" altLang="en-US" sz="5400" dirty="0"/>
              <a:t> </a:t>
            </a:r>
            <a:endParaRPr lang="en-US" dirty="0"/>
          </a:p>
        </p:txBody>
      </p:sp>
      <p:sp>
        <p:nvSpPr>
          <p:cNvPr id="3" name="Content Placeholder 2">
            <a:extLst>
              <a:ext uri="{FF2B5EF4-FFF2-40B4-BE49-F238E27FC236}">
                <a16:creationId xmlns:a16="http://schemas.microsoft.com/office/drawing/2014/main" id="{719542BC-9AF1-41E9-82E4-2BADDE78AD0E}"/>
              </a:ext>
            </a:extLst>
          </p:cNvPr>
          <p:cNvSpPr>
            <a:spLocks noGrp="1"/>
          </p:cNvSpPr>
          <p:nvPr>
            <p:ph idx="1"/>
          </p:nvPr>
        </p:nvSpPr>
        <p:spPr/>
        <p:txBody>
          <a:bodyPr/>
          <a:lstStyle/>
          <a:p>
            <a:r>
              <a:rPr lang="en-US" dirty="0"/>
              <a:t>Hand hygiene is the most important way to prevent the spread of germs.</a:t>
            </a:r>
          </a:p>
          <a:p>
            <a:r>
              <a:rPr lang="en-US" dirty="0"/>
              <a:t>Hand hygiene helps keep you healthy by reducing the number of germs on your hands and helps reduce the spread of germs to your family, friends, coworkers, patients, residents or clients.</a:t>
            </a:r>
          </a:p>
          <a:p>
            <a:r>
              <a:rPr lang="en-US" dirty="0"/>
              <a:t>Using appropriate hand hygiene prevents contamination of the patient’s, client’s, or resident’s environment. </a:t>
            </a:r>
          </a:p>
          <a:p>
            <a:endParaRPr lang="en-US" dirty="0"/>
          </a:p>
        </p:txBody>
      </p:sp>
    </p:spTree>
    <p:extLst>
      <p:ext uri="{BB962C8B-B14F-4D97-AF65-F5344CB8AC3E}">
        <p14:creationId xmlns:p14="http://schemas.microsoft.com/office/powerpoint/2010/main" val="3599491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B56341A-A4A2-465C-93AB-2263A30FD16A}"/>
              </a:ext>
            </a:extLst>
          </p:cNvPr>
          <p:cNvSpPr>
            <a:spLocks noGrp="1" noChangeArrowheads="1"/>
          </p:cNvSpPr>
          <p:nvPr>
            <p:ph type="title"/>
          </p:nvPr>
        </p:nvSpPr>
        <p:spPr bwMode="auto">
          <a:xfrm>
            <a:off x="1981200" y="762000"/>
            <a:ext cx="82296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z="3200" b="1"/>
              <a:t>When</a:t>
            </a:r>
            <a:r>
              <a:rPr lang="en-US" altLang="en-US" sz="3200"/>
              <a:t> do you perform Hand Hygiene</a:t>
            </a:r>
          </a:p>
        </p:txBody>
      </p:sp>
      <p:sp>
        <p:nvSpPr>
          <p:cNvPr id="28676" name="Text Box 4">
            <a:extLst>
              <a:ext uri="{FF2B5EF4-FFF2-40B4-BE49-F238E27FC236}">
                <a16:creationId xmlns:a16="http://schemas.microsoft.com/office/drawing/2014/main" id="{778EB650-4ED2-4FD0-8818-0CB05CC9DACC}"/>
              </a:ext>
            </a:extLst>
          </p:cNvPr>
          <p:cNvSpPr txBox="1">
            <a:spLocks noChangeArrowheads="1"/>
          </p:cNvSpPr>
          <p:nvPr/>
        </p:nvSpPr>
        <p:spPr bwMode="auto">
          <a:xfrm>
            <a:off x="1524000" y="1447800"/>
            <a:ext cx="4800600" cy="365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US" altLang="en-US" sz="2000">
                <a:solidFill>
                  <a:srgbClr val="000000"/>
                </a:solidFill>
              </a:rPr>
              <a:t>     There are 4 moments when hand hygiene is performed.</a:t>
            </a:r>
            <a:r>
              <a:rPr lang="en-US" altLang="en-US" sz="2400">
                <a:solidFill>
                  <a:srgbClr val="000000"/>
                </a:solidFill>
              </a:rPr>
              <a:t> </a:t>
            </a:r>
          </a:p>
          <a:p>
            <a:pPr lvl="1" eaLnBrk="1" hangingPunct="1">
              <a:buFontTx/>
              <a:buAutoNum type="arabicPeriod"/>
            </a:pPr>
            <a:r>
              <a:rPr lang="en-US" altLang="en-US" sz="2400" b="1">
                <a:solidFill>
                  <a:srgbClr val="000000"/>
                </a:solidFill>
              </a:rPr>
              <a:t> Before </a:t>
            </a:r>
            <a:r>
              <a:rPr lang="en-US" altLang="en-US" sz="2400">
                <a:solidFill>
                  <a:srgbClr val="000000"/>
                </a:solidFill>
              </a:rPr>
              <a:t>initial patient or patient environment contact</a:t>
            </a:r>
          </a:p>
          <a:p>
            <a:pPr lvl="1" eaLnBrk="1" hangingPunct="1">
              <a:buFontTx/>
              <a:buAutoNum type="arabicPeriod"/>
            </a:pPr>
            <a:r>
              <a:rPr lang="en-US" altLang="en-US" sz="2400" b="1">
                <a:solidFill>
                  <a:srgbClr val="000000"/>
                </a:solidFill>
              </a:rPr>
              <a:t> Before</a:t>
            </a:r>
            <a:r>
              <a:rPr lang="en-US" altLang="en-US" sz="2400">
                <a:solidFill>
                  <a:srgbClr val="000000"/>
                </a:solidFill>
              </a:rPr>
              <a:t> aseptic or clean procedure</a:t>
            </a:r>
          </a:p>
          <a:p>
            <a:pPr lvl="1" eaLnBrk="1" hangingPunct="1">
              <a:buFontTx/>
              <a:buAutoNum type="arabicPeriod"/>
            </a:pPr>
            <a:r>
              <a:rPr lang="en-US" altLang="en-US" sz="2400" b="1">
                <a:solidFill>
                  <a:srgbClr val="000000"/>
                </a:solidFill>
              </a:rPr>
              <a:t> After</a:t>
            </a:r>
            <a:r>
              <a:rPr lang="en-US" altLang="en-US" sz="2400">
                <a:solidFill>
                  <a:srgbClr val="000000"/>
                </a:solidFill>
              </a:rPr>
              <a:t> body fluid exposure risk</a:t>
            </a:r>
          </a:p>
          <a:p>
            <a:pPr lvl="1" eaLnBrk="1" hangingPunct="1">
              <a:buFontTx/>
              <a:buAutoNum type="arabicPeriod"/>
            </a:pPr>
            <a:r>
              <a:rPr lang="en-US" altLang="en-US" sz="2400" b="1">
                <a:solidFill>
                  <a:srgbClr val="000000"/>
                </a:solidFill>
              </a:rPr>
              <a:t> After</a:t>
            </a:r>
            <a:r>
              <a:rPr lang="en-US" altLang="en-US" sz="2400">
                <a:solidFill>
                  <a:srgbClr val="000000"/>
                </a:solidFill>
              </a:rPr>
              <a:t> patient or patient environment contact</a:t>
            </a:r>
            <a:r>
              <a:rPr lang="en-US" altLang="en-US">
                <a:solidFill>
                  <a:srgbClr val="000000"/>
                </a:solidFill>
              </a:rPr>
              <a:t> </a:t>
            </a:r>
          </a:p>
        </p:txBody>
      </p:sp>
      <p:pic>
        <p:nvPicPr>
          <p:cNvPr id="12292" name="Picture 5" descr="slide12">
            <a:extLst>
              <a:ext uri="{FF2B5EF4-FFF2-40B4-BE49-F238E27FC236}">
                <a16:creationId xmlns:a16="http://schemas.microsoft.com/office/drawing/2014/main" id="{449E6B7B-31B1-4134-8552-CB7DDD7D8E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304" t="15686" r="14130" b="21568"/>
          <a:stretch>
            <a:fillRect/>
          </a:stretch>
        </p:blipFill>
        <p:spPr bwMode="auto">
          <a:xfrm>
            <a:off x="6629400" y="1524000"/>
            <a:ext cx="3581400"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6">
            <a:extLst>
              <a:ext uri="{FF2B5EF4-FFF2-40B4-BE49-F238E27FC236}">
                <a16:creationId xmlns:a16="http://schemas.microsoft.com/office/drawing/2014/main" id="{05DE1CD5-A1AE-477F-9330-22AAC81C3637}"/>
              </a:ext>
            </a:extLst>
          </p:cNvPr>
          <p:cNvSpPr txBox="1">
            <a:spLocks noChangeArrowheads="1"/>
          </p:cNvSpPr>
          <p:nvPr/>
        </p:nvSpPr>
        <p:spPr bwMode="auto">
          <a:xfrm>
            <a:off x="3124200" y="5181600"/>
            <a:ext cx="58674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rPr>
              <a:t>Remember...hand hygiene prevents carrying germs into and out of the patient’s environment.</a:t>
            </a:r>
          </a:p>
          <a:p>
            <a:pPr eaLnBrk="1" hangingPunct="1">
              <a:spcBef>
                <a:spcPct val="50000"/>
              </a:spcBef>
            </a:pPr>
            <a:endParaRPr lang="en-US" altLang="en-US">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BF0319F-9BA2-43C4-801E-EE3295D17914}"/>
              </a:ext>
            </a:extLst>
          </p:cNvPr>
          <p:cNvSpPr>
            <a:spLocks noGrp="1" noChangeArrowheads="1"/>
          </p:cNvSpPr>
          <p:nvPr>
            <p:ph type="title"/>
          </p:nvPr>
        </p:nvSpPr>
        <p:spPr bwMode="auto">
          <a:xfrm>
            <a:off x="1981200" y="838200"/>
            <a:ext cx="8229600" cy="57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eaLnBrk="1" hangingPunct="1"/>
            <a:r>
              <a:rPr lang="en-US" altLang="en-US" sz="3200" b="1"/>
              <a:t>Moment 1.</a:t>
            </a:r>
            <a:r>
              <a:rPr lang="en-US" altLang="en-US" sz="3200"/>
              <a:t> </a:t>
            </a:r>
            <a:r>
              <a:rPr lang="en-US" altLang="en-US" sz="3200" b="1"/>
              <a:t>Before</a:t>
            </a:r>
            <a:r>
              <a:rPr lang="en-US" altLang="en-US" sz="3200"/>
              <a:t> contact with a patient or patient environment</a:t>
            </a:r>
          </a:p>
        </p:txBody>
      </p:sp>
      <p:sp>
        <p:nvSpPr>
          <p:cNvPr id="13315" name="Rectangle 3">
            <a:extLst>
              <a:ext uri="{FF2B5EF4-FFF2-40B4-BE49-F238E27FC236}">
                <a16:creationId xmlns:a16="http://schemas.microsoft.com/office/drawing/2014/main" id="{FC0B87AE-94C0-4823-BE63-6AC100C38099}"/>
              </a:ext>
            </a:extLst>
          </p:cNvPr>
          <p:cNvSpPr>
            <a:spLocks noGrp="1" noChangeArrowheads="1"/>
          </p:cNvSpPr>
          <p:nvPr>
            <p:ph idx="1"/>
          </p:nvPr>
        </p:nvSpPr>
        <p:spPr bwMode="auto">
          <a:xfrm>
            <a:off x="2667000" y="4770438"/>
            <a:ext cx="6553200" cy="1477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buFontTx/>
              <a:buNone/>
            </a:pPr>
            <a:r>
              <a:rPr lang="en-US" altLang="en-US"/>
              <a:t>	</a:t>
            </a:r>
            <a:r>
              <a:rPr lang="en-US" altLang="en-US" sz="2400"/>
              <a:t>Clean your hands when entering or before touching the patient.</a:t>
            </a:r>
            <a:r>
              <a:rPr lang="en-US" altLang="en-US"/>
              <a:t>  </a:t>
            </a:r>
          </a:p>
        </p:txBody>
      </p:sp>
      <p:pic>
        <p:nvPicPr>
          <p:cNvPr id="13316" name="Picture 4" descr="slide14">
            <a:extLst>
              <a:ext uri="{FF2B5EF4-FFF2-40B4-BE49-F238E27FC236}">
                <a16:creationId xmlns:a16="http://schemas.microsoft.com/office/drawing/2014/main" id="{CF66065E-955D-458B-9B04-0278B6F8A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951" t="32857" r="53659" b="34286"/>
          <a:stretch>
            <a:fillRect/>
          </a:stretch>
        </p:blipFill>
        <p:spPr bwMode="auto">
          <a:xfrm>
            <a:off x="2743200" y="2179638"/>
            <a:ext cx="25908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slide14">
            <a:extLst>
              <a:ext uri="{FF2B5EF4-FFF2-40B4-BE49-F238E27FC236}">
                <a16:creationId xmlns:a16="http://schemas.microsoft.com/office/drawing/2014/main" id="{90EC1DE1-4B57-45FF-9349-4B916322AB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471" t="33333" r="23529" b="34616"/>
          <a:stretch>
            <a:fillRect/>
          </a:stretch>
        </p:blipFill>
        <p:spPr bwMode="auto">
          <a:xfrm>
            <a:off x="5867400" y="2179638"/>
            <a:ext cx="2667000"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6">
            <a:extLst>
              <a:ext uri="{FF2B5EF4-FFF2-40B4-BE49-F238E27FC236}">
                <a16:creationId xmlns:a16="http://schemas.microsoft.com/office/drawing/2014/main" id="{A10E325E-AED3-4534-8905-326C70AC3C77}"/>
              </a:ext>
            </a:extLst>
          </p:cNvPr>
          <p:cNvSpPr txBox="1">
            <a:spLocks noChangeArrowheads="1"/>
          </p:cNvSpPr>
          <p:nvPr/>
        </p:nvSpPr>
        <p:spPr bwMode="auto">
          <a:xfrm>
            <a:off x="2743200" y="4237038"/>
            <a:ext cx="2590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Before shaking hands</a:t>
            </a:r>
          </a:p>
        </p:txBody>
      </p:sp>
      <p:sp>
        <p:nvSpPr>
          <p:cNvPr id="13319" name="Text Box 7">
            <a:extLst>
              <a:ext uri="{FF2B5EF4-FFF2-40B4-BE49-F238E27FC236}">
                <a16:creationId xmlns:a16="http://schemas.microsoft.com/office/drawing/2014/main" id="{1599F5DC-41BA-4049-9DCE-AF2F5A71101E}"/>
              </a:ext>
            </a:extLst>
          </p:cNvPr>
          <p:cNvSpPr txBox="1">
            <a:spLocks noChangeArrowheads="1"/>
          </p:cNvSpPr>
          <p:nvPr/>
        </p:nvSpPr>
        <p:spPr bwMode="auto">
          <a:xfrm>
            <a:off x="5867400" y="4237038"/>
            <a:ext cx="2590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000000"/>
                </a:solidFill>
              </a:rPr>
              <a:t>Before transferring</a:t>
            </a:r>
          </a:p>
        </p:txBody>
      </p:sp>
    </p:spTree>
  </p:cSld>
  <p:clrMapOvr>
    <a:masterClrMapping/>
  </p:clrMapOvr>
</p:sld>
</file>

<file path=ppt/theme/theme1.xml><?xml version="1.0" encoding="utf-8"?>
<a:theme xmlns:a="http://schemas.openxmlformats.org/drawingml/2006/main" name="Theme1">
  <a:themeElements>
    <a:clrScheme name="IIHS">
      <a:dk1>
        <a:sysClr val="windowText" lastClr="000000"/>
      </a:dk1>
      <a:lt1>
        <a:srgbClr val="FFFFFF"/>
      </a:lt1>
      <a:dk2>
        <a:srgbClr val="3F3F3F"/>
      </a:dk2>
      <a:lt2>
        <a:srgbClr val="A5A5A5"/>
      </a:lt2>
      <a:accent1>
        <a:srgbClr val="000000"/>
      </a:accent1>
      <a:accent2>
        <a:srgbClr val="3F3F3F"/>
      </a:accent2>
      <a:accent3>
        <a:srgbClr val="7F7F7F"/>
      </a:accent3>
      <a:accent4>
        <a:srgbClr val="A5A5A5"/>
      </a:accent4>
      <a:accent5>
        <a:srgbClr val="BFBFBF"/>
      </a:accent5>
      <a:accent6>
        <a:srgbClr val="FFFFFF"/>
      </a:accent6>
      <a:hlink>
        <a:srgbClr val="0563C1"/>
      </a:hlink>
      <a:folHlink>
        <a:srgbClr val="0563C1"/>
      </a:folHlink>
    </a:clrScheme>
    <a:fontScheme name="IIHS">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C47ADF4-1ED5-41D8-9D39-65237B040ABF}" vid="{6153368A-C867-4791-AF15-AAD5BF75C56B}"/>
    </a:ext>
  </a:extLst>
</a:theme>
</file>

<file path=docProps/app.xml><?xml version="1.0" encoding="utf-8"?>
<Properties xmlns="http://schemas.openxmlformats.org/officeDocument/2006/extended-properties" xmlns:vt="http://schemas.openxmlformats.org/officeDocument/2006/docPropsVTypes">
  <Template>Theme1</Template>
  <TotalTime>12</TotalTime>
  <Words>1589</Words>
  <Application>Microsoft Office PowerPoint</Application>
  <PresentationFormat>Widescreen</PresentationFormat>
  <Paragraphs>175</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Arial Black</vt:lpstr>
      <vt:lpstr>Theme1</vt:lpstr>
      <vt:lpstr>Hand Hygiene</vt:lpstr>
      <vt:lpstr>PowerPoint Presentation</vt:lpstr>
      <vt:lpstr>What is Hand Hygiene?</vt:lpstr>
      <vt:lpstr>Who should practice Hand Hygiene?</vt:lpstr>
      <vt:lpstr>Where should you perform Hand Hygiene?</vt:lpstr>
      <vt:lpstr>Points of Care</vt:lpstr>
      <vt:lpstr>Why do we need to learn about Hand Hygiene? </vt:lpstr>
      <vt:lpstr>When do you perform Hand Hygiene</vt:lpstr>
      <vt:lpstr>Moment 1. Before contact with a patient or patient environment</vt:lpstr>
      <vt:lpstr>Moment 1. Before contact with a patient or patient environment</vt:lpstr>
      <vt:lpstr>Moment 1. Before contact with patient or patient    environment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Review</vt:lpstr>
      <vt:lpstr>How to perform hand hygiene</vt:lpstr>
      <vt:lpstr>Alcohol-based hand rub</vt:lpstr>
      <vt:lpstr>Alcohol-based hand rub</vt:lpstr>
      <vt:lpstr>Alcohol-based hand rub</vt:lpstr>
      <vt:lpstr>Soap and Water</vt:lpstr>
      <vt:lpstr>Soap and Water</vt:lpstr>
      <vt:lpstr>Hands are soiled and no water</vt:lpstr>
      <vt:lpstr>Hands are soiled and no water</vt:lpstr>
      <vt:lpstr>“Handy” Tips</vt:lpstr>
      <vt:lpstr>“Handy” Tips</vt:lpstr>
      <vt:lpstr>Remember 4M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dc:title>
  <dc:creator>Shamiddi Peiris</dc:creator>
  <cp:lastModifiedBy>Shamiddi Peiris</cp:lastModifiedBy>
  <cp:revision>4</cp:revision>
  <dcterms:created xsi:type="dcterms:W3CDTF">2022-03-12T05:18:23Z</dcterms:created>
  <dcterms:modified xsi:type="dcterms:W3CDTF">2022-03-12T05:32:20Z</dcterms:modified>
</cp:coreProperties>
</file>