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6" r:id="rId3"/>
    <p:sldId id="307" r:id="rId4"/>
    <p:sldId id="308" r:id="rId5"/>
    <p:sldId id="310" r:id="rId6"/>
    <p:sldId id="311" r:id="rId7"/>
    <p:sldId id="312" r:id="rId8"/>
    <p:sldId id="313" r:id="rId9"/>
    <p:sldId id="35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-2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2D7D3-3DE7-4456-93B1-C7548F98A2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AE77C3E-A6F0-4BE5-9E45-24DA5D4DD23A}">
      <dgm:prSet phldrT="[Text]"/>
      <dgm:spPr/>
      <dgm:t>
        <a:bodyPr/>
        <a:lstStyle/>
        <a:p>
          <a:r>
            <a:rPr lang="en-US" dirty="0"/>
            <a:t>Blood vessel collapse</a:t>
          </a:r>
        </a:p>
      </dgm:t>
    </dgm:pt>
    <dgm:pt modelId="{533C597E-9A0D-40E4-BCC5-0A5D86EDD3AF}" type="parTrans" cxnId="{0AE4A685-10F8-45C7-AE73-E8F799C5D4C6}">
      <dgm:prSet/>
      <dgm:spPr/>
      <dgm:t>
        <a:bodyPr/>
        <a:lstStyle/>
        <a:p>
          <a:endParaRPr lang="en-US"/>
        </a:p>
      </dgm:t>
    </dgm:pt>
    <dgm:pt modelId="{942D9C28-3167-4BCE-968D-E6B60549AC7F}" type="sibTrans" cxnId="{0AE4A685-10F8-45C7-AE73-E8F799C5D4C6}">
      <dgm:prSet/>
      <dgm:spPr/>
      <dgm:t>
        <a:bodyPr/>
        <a:lstStyle/>
        <a:p>
          <a:endParaRPr lang="en-US"/>
        </a:p>
      </dgm:t>
    </dgm:pt>
    <dgm:pt modelId="{BB81153B-94B3-48CB-8782-A7E72F8A066B}">
      <dgm:prSet phldrT="[Text]"/>
      <dgm:spPr/>
      <dgm:t>
        <a:bodyPr/>
        <a:lstStyle/>
        <a:p>
          <a:r>
            <a:rPr lang="en-US" dirty="0"/>
            <a:t>Necrosis</a:t>
          </a:r>
        </a:p>
        <a:p>
          <a:r>
            <a:rPr lang="en-US" dirty="0"/>
            <a:t>(Tissue Death)</a:t>
          </a:r>
        </a:p>
      </dgm:t>
    </dgm:pt>
    <dgm:pt modelId="{844E4BE1-9758-4D19-BD45-43A15F6558A9}" type="parTrans" cxnId="{09068E9E-9972-4B8E-8573-2CF8C9ED0273}">
      <dgm:prSet/>
      <dgm:spPr/>
      <dgm:t>
        <a:bodyPr/>
        <a:lstStyle/>
        <a:p>
          <a:endParaRPr lang="en-US"/>
        </a:p>
      </dgm:t>
    </dgm:pt>
    <dgm:pt modelId="{1296AF8C-3098-4797-8D5F-BE0CF66F672C}" type="sibTrans" cxnId="{09068E9E-9972-4B8E-8573-2CF8C9ED0273}">
      <dgm:prSet/>
      <dgm:spPr/>
      <dgm:t>
        <a:bodyPr/>
        <a:lstStyle/>
        <a:p>
          <a:endParaRPr lang="en-US"/>
        </a:p>
      </dgm:t>
    </dgm:pt>
    <dgm:pt modelId="{E8C55ADA-EF00-4FF5-A12D-11AED2A15A9E}">
      <dgm:prSet/>
      <dgm:spPr/>
      <dgm:t>
        <a:bodyPr/>
        <a:lstStyle/>
        <a:p>
          <a:r>
            <a:rPr lang="en-US"/>
            <a:t>Pressure</a:t>
          </a:r>
          <a:endParaRPr lang="en-US" dirty="0"/>
        </a:p>
      </dgm:t>
    </dgm:pt>
    <dgm:pt modelId="{26FFCEC5-E7E6-48C8-ACE7-2A703D951F44}" type="parTrans" cxnId="{56CDE0D2-C839-4C49-9919-DAD69879C07B}">
      <dgm:prSet/>
      <dgm:spPr/>
      <dgm:t>
        <a:bodyPr/>
        <a:lstStyle/>
        <a:p>
          <a:endParaRPr lang="en-US"/>
        </a:p>
      </dgm:t>
    </dgm:pt>
    <dgm:pt modelId="{BFBA5AAC-911D-430E-B1E2-DE4C02257DD7}" type="sibTrans" cxnId="{56CDE0D2-C839-4C49-9919-DAD69879C07B}">
      <dgm:prSet/>
      <dgm:spPr/>
      <dgm:t>
        <a:bodyPr/>
        <a:lstStyle/>
        <a:p>
          <a:endParaRPr lang="en-US"/>
        </a:p>
      </dgm:t>
    </dgm:pt>
    <dgm:pt modelId="{F0A924EB-1282-4587-9F53-9879DC7F0589}" type="pres">
      <dgm:prSet presAssocID="{F182D7D3-3DE7-4456-93B1-C7548F98A27F}" presName="CompostProcess" presStyleCnt="0">
        <dgm:presLayoutVars>
          <dgm:dir/>
          <dgm:resizeHandles val="exact"/>
        </dgm:presLayoutVars>
      </dgm:prSet>
      <dgm:spPr/>
    </dgm:pt>
    <dgm:pt modelId="{B0FC0D24-102A-4B4B-8A38-C7901D1B782C}" type="pres">
      <dgm:prSet presAssocID="{F182D7D3-3DE7-4456-93B1-C7548F98A27F}" presName="arrow" presStyleLbl="bgShp" presStyleIdx="0" presStyleCnt="1"/>
      <dgm:spPr/>
    </dgm:pt>
    <dgm:pt modelId="{996A80E6-D1FA-4E7A-AB78-2102692C6D3E}" type="pres">
      <dgm:prSet presAssocID="{F182D7D3-3DE7-4456-93B1-C7548F98A27F}" presName="linearProcess" presStyleCnt="0"/>
      <dgm:spPr/>
    </dgm:pt>
    <dgm:pt modelId="{4FFA1240-87BE-4091-8096-C45D98E38D32}" type="pres">
      <dgm:prSet presAssocID="{E8C55ADA-EF00-4FF5-A12D-11AED2A15A9E}" presName="textNode" presStyleLbl="node1" presStyleIdx="0" presStyleCnt="3">
        <dgm:presLayoutVars>
          <dgm:bulletEnabled val="1"/>
        </dgm:presLayoutVars>
      </dgm:prSet>
      <dgm:spPr/>
    </dgm:pt>
    <dgm:pt modelId="{38FE5D1F-4FB3-4FB2-A80A-B15AE43F0F49}" type="pres">
      <dgm:prSet presAssocID="{BFBA5AAC-911D-430E-B1E2-DE4C02257DD7}" presName="sibTrans" presStyleCnt="0"/>
      <dgm:spPr/>
    </dgm:pt>
    <dgm:pt modelId="{3AFD9F93-9937-4277-BB45-A7E80E2AC9FB}" type="pres">
      <dgm:prSet presAssocID="{2AE77C3E-A6F0-4BE5-9E45-24DA5D4DD23A}" presName="textNode" presStyleLbl="node1" presStyleIdx="1" presStyleCnt="3">
        <dgm:presLayoutVars>
          <dgm:bulletEnabled val="1"/>
        </dgm:presLayoutVars>
      </dgm:prSet>
      <dgm:spPr/>
    </dgm:pt>
    <dgm:pt modelId="{B04F1682-92E9-48FB-8E6E-B7661C04EF5A}" type="pres">
      <dgm:prSet presAssocID="{942D9C28-3167-4BCE-968D-E6B60549AC7F}" presName="sibTrans" presStyleCnt="0"/>
      <dgm:spPr/>
    </dgm:pt>
    <dgm:pt modelId="{3C92FC7F-AC16-4148-B941-B9DC7D6C95BC}" type="pres">
      <dgm:prSet presAssocID="{BB81153B-94B3-48CB-8782-A7E72F8A066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F4F1000-9E31-4F89-8324-665C632502EA}" type="presOf" srcId="{F182D7D3-3DE7-4456-93B1-C7548F98A27F}" destId="{F0A924EB-1282-4587-9F53-9879DC7F0589}" srcOrd="0" destOrd="0" presId="urn:microsoft.com/office/officeart/2005/8/layout/hProcess9"/>
    <dgm:cxn modelId="{16600D0E-C0D8-40F8-83E8-5DC3AA1580F4}" type="presOf" srcId="{2AE77C3E-A6F0-4BE5-9E45-24DA5D4DD23A}" destId="{3AFD9F93-9937-4277-BB45-A7E80E2AC9FB}" srcOrd="0" destOrd="0" presId="urn:microsoft.com/office/officeart/2005/8/layout/hProcess9"/>
    <dgm:cxn modelId="{839C5415-6BBE-41EF-8ACA-20D8CC504799}" type="presOf" srcId="{BB81153B-94B3-48CB-8782-A7E72F8A066B}" destId="{3C92FC7F-AC16-4148-B941-B9DC7D6C95BC}" srcOrd="0" destOrd="0" presId="urn:microsoft.com/office/officeart/2005/8/layout/hProcess9"/>
    <dgm:cxn modelId="{82B3083C-43BE-40DE-B912-8896C52DB1D6}" type="presOf" srcId="{E8C55ADA-EF00-4FF5-A12D-11AED2A15A9E}" destId="{4FFA1240-87BE-4091-8096-C45D98E38D32}" srcOrd="0" destOrd="0" presId="urn:microsoft.com/office/officeart/2005/8/layout/hProcess9"/>
    <dgm:cxn modelId="{0AE4A685-10F8-45C7-AE73-E8F799C5D4C6}" srcId="{F182D7D3-3DE7-4456-93B1-C7548F98A27F}" destId="{2AE77C3E-A6F0-4BE5-9E45-24DA5D4DD23A}" srcOrd="1" destOrd="0" parTransId="{533C597E-9A0D-40E4-BCC5-0A5D86EDD3AF}" sibTransId="{942D9C28-3167-4BCE-968D-E6B60549AC7F}"/>
    <dgm:cxn modelId="{09068E9E-9972-4B8E-8573-2CF8C9ED0273}" srcId="{F182D7D3-3DE7-4456-93B1-C7548F98A27F}" destId="{BB81153B-94B3-48CB-8782-A7E72F8A066B}" srcOrd="2" destOrd="0" parTransId="{844E4BE1-9758-4D19-BD45-43A15F6558A9}" sibTransId="{1296AF8C-3098-4797-8D5F-BE0CF66F672C}"/>
    <dgm:cxn modelId="{56CDE0D2-C839-4C49-9919-DAD69879C07B}" srcId="{F182D7D3-3DE7-4456-93B1-C7548F98A27F}" destId="{E8C55ADA-EF00-4FF5-A12D-11AED2A15A9E}" srcOrd="0" destOrd="0" parTransId="{26FFCEC5-E7E6-48C8-ACE7-2A703D951F44}" sibTransId="{BFBA5AAC-911D-430E-B1E2-DE4C02257DD7}"/>
    <dgm:cxn modelId="{D6A77C25-8482-48C5-BAC6-720771A8D4E0}" type="presParOf" srcId="{F0A924EB-1282-4587-9F53-9879DC7F0589}" destId="{B0FC0D24-102A-4B4B-8A38-C7901D1B782C}" srcOrd="0" destOrd="0" presId="urn:microsoft.com/office/officeart/2005/8/layout/hProcess9"/>
    <dgm:cxn modelId="{E6DEEE95-B11F-49EE-B985-1BAE14C952F1}" type="presParOf" srcId="{F0A924EB-1282-4587-9F53-9879DC7F0589}" destId="{996A80E6-D1FA-4E7A-AB78-2102692C6D3E}" srcOrd="1" destOrd="0" presId="urn:microsoft.com/office/officeart/2005/8/layout/hProcess9"/>
    <dgm:cxn modelId="{7C0C40CE-A55A-41A0-ADE7-3F634AD7128B}" type="presParOf" srcId="{996A80E6-D1FA-4E7A-AB78-2102692C6D3E}" destId="{4FFA1240-87BE-4091-8096-C45D98E38D32}" srcOrd="0" destOrd="0" presId="urn:microsoft.com/office/officeart/2005/8/layout/hProcess9"/>
    <dgm:cxn modelId="{CFACFB94-8B22-4E63-A569-A03028B76308}" type="presParOf" srcId="{996A80E6-D1FA-4E7A-AB78-2102692C6D3E}" destId="{38FE5D1F-4FB3-4FB2-A80A-B15AE43F0F49}" srcOrd="1" destOrd="0" presId="urn:microsoft.com/office/officeart/2005/8/layout/hProcess9"/>
    <dgm:cxn modelId="{19046577-A0B8-440D-81DF-54A2EBA6294C}" type="presParOf" srcId="{996A80E6-D1FA-4E7A-AB78-2102692C6D3E}" destId="{3AFD9F93-9937-4277-BB45-A7E80E2AC9FB}" srcOrd="2" destOrd="0" presId="urn:microsoft.com/office/officeart/2005/8/layout/hProcess9"/>
    <dgm:cxn modelId="{EFB4D209-C4E3-41BD-95C6-154538AC4EA7}" type="presParOf" srcId="{996A80E6-D1FA-4E7A-AB78-2102692C6D3E}" destId="{B04F1682-92E9-48FB-8E6E-B7661C04EF5A}" srcOrd="3" destOrd="0" presId="urn:microsoft.com/office/officeart/2005/8/layout/hProcess9"/>
    <dgm:cxn modelId="{663FC777-B517-4D61-BDF2-D92DC27809EE}" type="presParOf" srcId="{996A80E6-D1FA-4E7A-AB78-2102692C6D3E}" destId="{3C92FC7F-AC16-4148-B941-B9DC7D6C95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C0D24-102A-4B4B-8A38-C7901D1B782C}">
      <dsp:nvSpPr>
        <dsp:cNvPr id="0" name=""/>
        <dsp:cNvSpPr/>
      </dsp:nvSpPr>
      <dsp:spPr>
        <a:xfrm>
          <a:off x="665480" y="0"/>
          <a:ext cx="7542106" cy="577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A1240-87BE-4091-8096-C45D98E38D32}">
      <dsp:nvSpPr>
        <dsp:cNvPr id="0" name=""/>
        <dsp:cNvSpPr/>
      </dsp:nvSpPr>
      <dsp:spPr>
        <a:xfrm>
          <a:off x="298296" y="1731961"/>
          <a:ext cx="2661920" cy="2309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Pressure</a:t>
          </a:r>
          <a:endParaRPr lang="en-US" sz="3900" kern="1200" dirty="0"/>
        </a:p>
      </dsp:txBody>
      <dsp:txXfrm>
        <a:off x="411026" y="1844691"/>
        <a:ext cx="2436460" cy="2083822"/>
      </dsp:txXfrm>
    </dsp:sp>
    <dsp:sp modelId="{3AFD9F93-9937-4277-BB45-A7E80E2AC9FB}">
      <dsp:nvSpPr>
        <dsp:cNvPr id="0" name=""/>
        <dsp:cNvSpPr/>
      </dsp:nvSpPr>
      <dsp:spPr>
        <a:xfrm>
          <a:off x="3105573" y="1731961"/>
          <a:ext cx="2661920" cy="2309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Blood vessel collapse</a:t>
          </a:r>
        </a:p>
      </dsp:txBody>
      <dsp:txXfrm>
        <a:off x="3218303" y="1844691"/>
        <a:ext cx="2436460" cy="2083822"/>
      </dsp:txXfrm>
    </dsp:sp>
    <dsp:sp modelId="{3C92FC7F-AC16-4148-B941-B9DC7D6C95BC}">
      <dsp:nvSpPr>
        <dsp:cNvPr id="0" name=""/>
        <dsp:cNvSpPr/>
      </dsp:nvSpPr>
      <dsp:spPr>
        <a:xfrm>
          <a:off x="5912850" y="1731961"/>
          <a:ext cx="2661920" cy="2309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Necrosis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(Tissue Death)</a:t>
          </a:r>
        </a:p>
      </dsp:txBody>
      <dsp:txXfrm>
        <a:off x="6025580" y="1844691"/>
        <a:ext cx="2436460" cy="2083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FCBD-DE51-4CD9-BCF9-4B74AB1EBB6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3F38C-DA22-43AE-95F3-0A5357B7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3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487D2-04A5-4D62-AD52-47D19177484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6CD7-5369-4F53-88A2-C1B4205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6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4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8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0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0E553E-E449-4828-9F64-BE684D9759A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DFCA050-C488-41B7-9E20-D7D3859C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0948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Back Massage</a:t>
            </a:r>
          </a:p>
        </p:txBody>
      </p:sp>
    </p:spTree>
    <p:extLst>
      <p:ext uri="{BB962C8B-B14F-4D97-AF65-F5344CB8AC3E}">
        <p14:creationId xmlns:p14="http://schemas.microsoft.com/office/powerpoint/2010/main" val="207173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8081586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Pressure 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Ulcer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Staging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2261026"/>
            <a:ext cx="7044055" cy="284565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467485">
              <a:lnSpc>
                <a:spcPct val="100499"/>
              </a:lnSpc>
              <a:spcBef>
                <a:spcPts val="70"/>
              </a:spcBef>
              <a:buClr>
                <a:srgbClr val="9BAFCA"/>
              </a:buClr>
              <a:buSzPct val="80000"/>
              <a:tabLst>
                <a:tab pos="467359" algn="l"/>
                <a:tab pos="2722880" algn="l"/>
                <a:tab pos="3083560" algn="l"/>
              </a:tabLst>
            </a:pPr>
            <a:r>
              <a:rPr sz="4000" b="1" spc="-5" dirty="0">
                <a:latin typeface="Arial"/>
                <a:cs typeface="Arial"/>
              </a:rPr>
              <a:t>ST</a:t>
            </a:r>
            <a:r>
              <a:rPr sz="4000" b="1" spc="-20" dirty="0">
                <a:latin typeface="Arial"/>
                <a:cs typeface="Arial"/>
              </a:rPr>
              <a:t>A</a:t>
            </a:r>
            <a:r>
              <a:rPr sz="4000" b="1" spc="-5" dirty="0">
                <a:latin typeface="Arial"/>
                <a:cs typeface="Arial"/>
              </a:rPr>
              <a:t>GE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I</a:t>
            </a:r>
            <a:r>
              <a:rPr sz="4000" b="1" dirty="0">
                <a:latin typeface="Arial"/>
                <a:cs typeface="Arial"/>
              </a:rPr>
              <a:t>	</a:t>
            </a:r>
            <a:r>
              <a:rPr sz="3200" dirty="0">
                <a:latin typeface="Arial"/>
                <a:cs typeface="Arial"/>
              </a:rPr>
              <a:t>-	Non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la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ching  Erythema With Skin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Intact.</a:t>
            </a:r>
            <a:endParaRPr lang="en-US" sz="3200" spc="-5" dirty="0">
              <a:latin typeface="Arial"/>
              <a:cs typeface="Arial"/>
            </a:endParaRPr>
          </a:p>
          <a:p>
            <a:pPr marL="12700" marR="1467485">
              <a:lnSpc>
                <a:spcPct val="100499"/>
              </a:lnSpc>
              <a:spcBef>
                <a:spcPts val="70"/>
              </a:spcBef>
              <a:buClr>
                <a:srgbClr val="9BAFCA"/>
              </a:buClr>
              <a:buSzPct val="80000"/>
              <a:tabLst>
                <a:tab pos="467359" algn="l"/>
                <a:tab pos="2722880" algn="l"/>
                <a:tab pos="3083560" algn="l"/>
              </a:tabLst>
            </a:pP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  <a:spcBef>
                <a:spcPts val="915"/>
              </a:spcBef>
              <a:buClr>
                <a:srgbClr val="9BAFCA"/>
              </a:buClr>
              <a:buSzPct val="97500"/>
              <a:tabLst>
                <a:tab pos="392430" algn="l"/>
                <a:tab pos="3035300" algn="l"/>
              </a:tabLst>
            </a:pPr>
            <a:r>
              <a:rPr sz="4000" b="1" spc="-10" dirty="0">
                <a:latin typeface="Arial"/>
                <a:cs typeface="Arial"/>
              </a:rPr>
              <a:t>STAGE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II</a:t>
            </a:r>
            <a:r>
              <a:rPr sz="4000" b="1" spc="-2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	</a:t>
            </a:r>
            <a:r>
              <a:rPr sz="3200" spc="-5" dirty="0">
                <a:latin typeface="Arial"/>
                <a:cs typeface="Arial"/>
              </a:rPr>
              <a:t>Partial </a:t>
            </a:r>
            <a:r>
              <a:rPr sz="3200" dirty="0">
                <a:latin typeface="Arial"/>
                <a:cs typeface="Arial"/>
              </a:rPr>
              <a:t>Thickness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Skin  </a:t>
            </a:r>
            <a:r>
              <a:rPr sz="3200" spc="-5" dirty="0">
                <a:latin typeface="Arial"/>
                <a:cs typeface="Arial"/>
              </a:rPr>
              <a:t>Loss(epidermis)- </a:t>
            </a:r>
            <a:r>
              <a:rPr sz="3200" dirty="0">
                <a:latin typeface="Arial"/>
                <a:cs typeface="Arial"/>
              </a:rPr>
              <a:t>Blister /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Abrasion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27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59940" y="1621282"/>
            <a:ext cx="7250430" cy="30835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  <a:buClr>
                <a:srgbClr val="9BAFCA"/>
              </a:buClr>
              <a:tabLst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STAGE III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Fullthickness </a:t>
            </a:r>
            <a:r>
              <a:rPr sz="3200" dirty="0">
                <a:latin typeface="Arial"/>
                <a:cs typeface="Arial"/>
              </a:rPr>
              <a:t>Skin </a:t>
            </a:r>
            <a:r>
              <a:rPr sz="3200" spc="-5" dirty="0">
                <a:latin typeface="Arial"/>
                <a:cs typeface="Arial"/>
              </a:rPr>
              <a:t>Loss</a:t>
            </a:r>
            <a:r>
              <a:rPr sz="3200" spc="8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  Necrosis Of </a:t>
            </a:r>
            <a:r>
              <a:rPr sz="3200" spc="-5" dirty="0">
                <a:latin typeface="Arial"/>
                <a:cs typeface="Arial"/>
              </a:rPr>
              <a:t>Hypodermic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Tissue</a:t>
            </a:r>
            <a:endParaRPr lang="en-US" sz="3200" dirty="0">
              <a:latin typeface="Arial"/>
              <a:cs typeface="Arial"/>
            </a:endParaRPr>
          </a:p>
          <a:p>
            <a:pPr marL="12700" marR="5080" algn="just">
              <a:spcBef>
                <a:spcPts val="105"/>
              </a:spcBef>
              <a:buClr>
                <a:srgbClr val="9BAFCA"/>
              </a:buClr>
              <a:tabLst>
                <a:tab pos="355600" algn="l"/>
              </a:tabLst>
            </a:pPr>
            <a:endParaRPr sz="3200" dirty="0">
              <a:latin typeface="Arial"/>
              <a:cs typeface="Arial"/>
            </a:endParaRPr>
          </a:p>
          <a:p>
            <a:pPr marL="12700" marR="48895" algn="just">
              <a:spcBef>
                <a:spcPts val="770"/>
              </a:spcBef>
              <a:buClr>
                <a:srgbClr val="9BAFCA"/>
              </a:buClr>
              <a:tabLst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STAGE IV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Fullthickness </a:t>
            </a:r>
            <a:r>
              <a:rPr sz="3200" dirty="0">
                <a:latin typeface="Arial"/>
                <a:cs typeface="Arial"/>
              </a:rPr>
              <a:t>Skin </a:t>
            </a:r>
            <a:r>
              <a:rPr sz="3200" spc="-5" dirty="0">
                <a:latin typeface="Arial"/>
                <a:cs typeface="Arial"/>
              </a:rPr>
              <a:t>Loss</a:t>
            </a:r>
            <a:r>
              <a:rPr sz="3200" spc="8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-  Extensive </a:t>
            </a:r>
            <a:r>
              <a:rPr sz="3200" spc="-5" dirty="0">
                <a:latin typeface="Arial"/>
                <a:cs typeface="Arial"/>
              </a:rPr>
              <a:t>Damage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Muscle,boneor  Supporting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Structures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7690"/>
            <a:ext cx="2359660" cy="7264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Stage</a:t>
            </a:r>
            <a:r>
              <a:rPr lang="en-US" sz="4400" spc="-9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I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9351" y="2212976"/>
            <a:ext cx="5811774" cy="330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30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7690"/>
            <a:ext cx="2522220" cy="7264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Stage</a:t>
            </a:r>
            <a:r>
              <a:rPr lang="en-US" sz="4400" spc="-9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Ii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2362201"/>
            <a:ext cx="6172200" cy="361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20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67690"/>
            <a:ext cx="2684145" cy="7264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Stage</a:t>
            </a:r>
            <a:r>
              <a:rPr lang="en-US" sz="4400" spc="-8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Iii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3802" y="2189098"/>
            <a:ext cx="5724525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5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7690"/>
            <a:ext cx="2749550" cy="7264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Stage</a:t>
            </a:r>
            <a:r>
              <a:rPr lang="en-US" sz="4400" spc="-9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Iv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2133600"/>
            <a:ext cx="6477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86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39" y="487782"/>
            <a:ext cx="872285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Preventing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Pressure</a:t>
            </a:r>
            <a:r>
              <a:rPr lang="en-US" sz="4400" spc="-4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Ulcer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39" y="1761858"/>
            <a:ext cx="7741920" cy="28549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6415" indent="-514350">
              <a:spcBef>
                <a:spcPts val="865"/>
              </a:spcBef>
              <a:buFont typeface="+mj-lt"/>
              <a:buAutoNum type="arabicPeriod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Identify </a:t>
            </a:r>
            <a:r>
              <a:rPr sz="3200" dirty="0">
                <a:latin typeface="Arial"/>
                <a:cs typeface="Arial"/>
              </a:rPr>
              <a:t>at risk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patients</a:t>
            </a:r>
            <a:endParaRPr sz="3200" dirty="0">
              <a:latin typeface="Arial"/>
              <a:cs typeface="Arial"/>
            </a:endParaRPr>
          </a:p>
          <a:p>
            <a:pPr marL="526415" indent="-514350">
              <a:spcBef>
                <a:spcPts val="770"/>
              </a:spcBef>
              <a:buFont typeface="+mj-lt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latin typeface="Arial"/>
                <a:cs typeface="Arial"/>
              </a:rPr>
              <a:t>Assess </a:t>
            </a:r>
            <a:r>
              <a:rPr sz="3200" spc="-5" dirty="0">
                <a:latin typeface="Arial"/>
                <a:cs typeface="Arial"/>
              </a:rPr>
              <a:t>their </a:t>
            </a:r>
            <a:r>
              <a:rPr sz="3200" dirty="0">
                <a:latin typeface="Arial"/>
                <a:cs typeface="Arial"/>
              </a:rPr>
              <a:t>skin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daily</a:t>
            </a:r>
            <a:endParaRPr sz="3200" dirty="0">
              <a:latin typeface="Arial"/>
              <a:cs typeface="Arial"/>
            </a:endParaRPr>
          </a:p>
          <a:p>
            <a:pPr marL="526415" marR="837565" indent="-514350">
              <a:spcBef>
                <a:spcPts val="770"/>
              </a:spcBef>
              <a:buFont typeface="+mj-lt"/>
              <a:buAutoNum type="arabicPeriod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Keep </a:t>
            </a:r>
            <a:r>
              <a:rPr sz="3200" dirty="0">
                <a:latin typeface="Arial"/>
                <a:cs typeface="Arial"/>
              </a:rPr>
              <a:t>skin clean &amp; dry </a:t>
            </a:r>
            <a:r>
              <a:rPr sz="3200" spc="-5" dirty="0">
                <a:latin typeface="Arial"/>
                <a:cs typeface="Arial"/>
              </a:rPr>
              <a:t>always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keep  pressure off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skin</a:t>
            </a:r>
          </a:p>
          <a:p>
            <a:pPr marL="526415" indent="-514350">
              <a:spcBef>
                <a:spcPts val="770"/>
              </a:spcBef>
              <a:buFont typeface="+mj-lt"/>
              <a:buAutoNum type="arabicPeriod"/>
              <a:tabLst>
                <a:tab pos="622300" algn="l"/>
                <a:tab pos="622935" algn="l"/>
              </a:tabLst>
            </a:pPr>
            <a:r>
              <a:rPr sz="3200" dirty="0">
                <a:latin typeface="Arial"/>
                <a:cs typeface="Arial"/>
              </a:rPr>
              <a:t>Avoid massage over </a:t>
            </a:r>
            <a:r>
              <a:rPr sz="3200" spc="-5" dirty="0">
                <a:latin typeface="Arial"/>
                <a:cs typeface="Arial"/>
              </a:rPr>
              <a:t>bony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prominences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67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88688" y="2046868"/>
            <a:ext cx="555244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22300" indent="-610235">
              <a:spcBef>
                <a:spcPts val="865"/>
              </a:spcBef>
              <a:buAutoNum type="arabicPeriod" startAt="5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Minimize injury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friction</a:t>
            </a:r>
            <a:endParaRPr sz="3200" dirty="0">
              <a:latin typeface="Arial"/>
              <a:cs typeface="Arial"/>
            </a:endParaRPr>
          </a:p>
          <a:p>
            <a:pPr marL="622300" indent="-610235">
              <a:spcBef>
                <a:spcPts val="770"/>
              </a:spcBef>
              <a:buAutoNum type="arabicPeriod" startAt="5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Nutritional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interventions</a:t>
            </a:r>
            <a:endParaRPr sz="3200" dirty="0">
              <a:latin typeface="Arial"/>
              <a:cs typeface="Arial"/>
            </a:endParaRPr>
          </a:p>
          <a:p>
            <a:pPr marL="622300" indent="-610235">
              <a:spcBef>
                <a:spcPts val="770"/>
              </a:spcBef>
              <a:buAutoNum type="arabicPeriod" startAt="5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Improve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mobility</a:t>
            </a:r>
            <a:endParaRPr sz="3200" dirty="0">
              <a:latin typeface="Arial"/>
              <a:cs typeface="Arial"/>
            </a:endParaRPr>
          </a:p>
          <a:p>
            <a:pPr marL="622300" indent="-610235">
              <a:spcBef>
                <a:spcPts val="770"/>
              </a:spcBef>
              <a:buAutoNum type="arabicPeriod" startAt="5"/>
              <a:tabLst>
                <a:tab pos="622300" algn="l"/>
                <a:tab pos="622935" algn="l"/>
              </a:tabLst>
            </a:pPr>
            <a:r>
              <a:rPr sz="3200" dirty="0">
                <a:latin typeface="Arial"/>
                <a:cs typeface="Arial"/>
              </a:rPr>
              <a:t>Document measures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950" y="2303355"/>
            <a:ext cx="8725761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Giving A Back</a:t>
            </a:r>
            <a:r>
              <a:rPr lang="en-US" sz="4400" spc="-7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Massage/</a:t>
            </a:r>
            <a:br>
              <a:rPr lang="en-US" sz="4400" dirty="0">
                <a:latin typeface="+mj-lt"/>
                <a:cs typeface="Arial"/>
              </a:rPr>
            </a:b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Back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spc="5" dirty="0">
                <a:solidFill>
                  <a:srgbClr val="000000"/>
                </a:solidFill>
                <a:latin typeface="+mj-lt"/>
                <a:cs typeface="Arial"/>
              </a:rPr>
              <a:t>Rub</a:t>
            </a:r>
            <a:endParaRPr lang="en-US" sz="4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47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530174"/>
            <a:ext cx="187833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800" b="1" dirty="0">
                <a:latin typeface="Arial"/>
                <a:cs typeface="Arial"/>
              </a:rPr>
              <a:t>ACTION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21282"/>
            <a:ext cx="72663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5080" indent="-610235">
              <a:spcBef>
                <a:spcPts val="105"/>
              </a:spcBef>
              <a:tabLst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Explain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procedure and offer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back  </a:t>
            </a:r>
            <a:r>
              <a:rPr sz="3200" dirty="0">
                <a:latin typeface="Arial"/>
                <a:cs typeface="Arial"/>
              </a:rPr>
              <a:t>massage to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patient.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 Pressure Ulcer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Any lesion caused by unrelieved pressure  that results in damage to underlying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29335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Rationale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8"/>
            <a:ext cx="66992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Back </a:t>
            </a:r>
            <a:r>
              <a:rPr sz="3200" spc="-10" dirty="0">
                <a:latin typeface="Arial"/>
                <a:cs typeface="Arial"/>
              </a:rPr>
              <a:t>massage </a:t>
            </a:r>
            <a:r>
              <a:rPr sz="3200" spc="-5" dirty="0">
                <a:latin typeface="Arial"/>
                <a:cs typeface="Arial"/>
              </a:rPr>
              <a:t>can facilitate  circulation and promote  relaxation.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80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31757"/>
            <a:ext cx="3842095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spc="-20" dirty="0">
                <a:solidFill>
                  <a:srgbClr val="000000"/>
                </a:solidFill>
                <a:latin typeface="+mj-lt"/>
                <a:cs typeface="Arial"/>
              </a:rPr>
              <a:t>c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8342843" cy="2253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4000" spc="-5" dirty="0">
                <a:latin typeface="Arial"/>
                <a:cs typeface="Arial"/>
              </a:rPr>
              <a:t>WASH YOUR</a:t>
            </a:r>
            <a:r>
              <a:rPr sz="4000" spc="-3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HANDS.</a:t>
            </a:r>
            <a:endParaRPr lang="en-US" sz="4000" dirty="0">
              <a:latin typeface="Arial"/>
              <a:cs typeface="Arial"/>
            </a:endParaRPr>
          </a:p>
          <a:p>
            <a:pPr marL="12065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endParaRPr lang="en-US" sz="4000" dirty="0">
              <a:latin typeface="Arial"/>
              <a:cs typeface="Arial"/>
            </a:endParaRPr>
          </a:p>
          <a:p>
            <a:pPr marL="12065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dirty="0">
                <a:latin typeface="Arial"/>
                <a:cs typeface="Arial"/>
              </a:rPr>
              <a:t>Hand washing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deters  </a:t>
            </a:r>
            <a:r>
              <a:rPr sz="3200" spc="-5" dirty="0">
                <a:latin typeface="Arial"/>
                <a:cs typeface="Arial"/>
              </a:rPr>
              <a:t>the spread </a:t>
            </a:r>
            <a:r>
              <a:rPr sz="3200" dirty="0">
                <a:latin typeface="Arial"/>
                <a:cs typeface="Arial"/>
              </a:rPr>
              <a:t>of micro –  </a:t>
            </a:r>
            <a:r>
              <a:rPr sz="3200" spc="-5" dirty="0">
                <a:latin typeface="Arial"/>
                <a:cs typeface="Arial"/>
              </a:rPr>
              <a:t>organisms.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91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530276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9"/>
            <a:ext cx="6579234" cy="2376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4000" spc="-5" dirty="0">
                <a:latin typeface="Arial"/>
                <a:cs typeface="Arial"/>
              </a:rPr>
              <a:t>CLOSE </a:t>
            </a:r>
            <a:r>
              <a:rPr sz="4000" spc="-10" dirty="0">
                <a:latin typeface="Arial"/>
                <a:cs typeface="Arial"/>
              </a:rPr>
              <a:t>THE CURTAIN </a:t>
            </a:r>
            <a:r>
              <a:rPr sz="4000" spc="-5" dirty="0">
                <a:latin typeface="Arial"/>
                <a:cs typeface="Arial"/>
              </a:rPr>
              <a:t>OR  DOOR.</a:t>
            </a:r>
            <a:endParaRPr lang="en-US" sz="4000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endParaRPr lang="en-US" sz="4000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dirty="0">
                <a:latin typeface="Arial"/>
                <a:cs typeface="Arial"/>
              </a:rPr>
              <a:t>Privacy increases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relaxation.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25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26960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21283"/>
            <a:ext cx="78619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Assist the </a:t>
            </a:r>
            <a:r>
              <a:rPr sz="3200" spc="-5" dirty="0">
                <a:latin typeface="Arial"/>
                <a:cs typeface="Arial"/>
              </a:rPr>
              <a:t>patient </a:t>
            </a:r>
            <a:r>
              <a:rPr sz="3200" dirty="0">
                <a:latin typeface="Arial"/>
                <a:cs typeface="Arial"/>
              </a:rPr>
              <a:t>to the </a:t>
            </a:r>
            <a:r>
              <a:rPr sz="3200" spc="-5" dirty="0">
                <a:latin typeface="Arial"/>
                <a:cs typeface="Arial"/>
              </a:rPr>
              <a:t>prone  </a:t>
            </a:r>
            <a:r>
              <a:rPr sz="3200" dirty="0">
                <a:latin typeface="Arial"/>
                <a:cs typeface="Arial"/>
              </a:rPr>
              <a:t>position or side – lying position with  </a:t>
            </a:r>
            <a:r>
              <a:rPr sz="3200" spc="-5" dirty="0">
                <a:latin typeface="Arial"/>
                <a:cs typeface="Arial"/>
              </a:rPr>
              <a:t>the back exposed </a:t>
            </a:r>
            <a:r>
              <a:rPr sz="3200" dirty="0">
                <a:latin typeface="Arial"/>
                <a:cs typeface="Arial"/>
              </a:rPr>
              <a:t>from 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shoulders  to </a:t>
            </a:r>
            <a:r>
              <a:rPr sz="3200" spc="-5" dirty="0">
                <a:latin typeface="Arial"/>
                <a:cs typeface="Arial"/>
              </a:rPr>
              <a:t>the sacral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area.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20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73274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8"/>
            <a:ext cx="7626984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This position exposes an  adequate area for massage with  privacy and warmth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maintained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937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360458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21283"/>
            <a:ext cx="8064500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Use </a:t>
            </a: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bath </a:t>
            </a:r>
            <a:r>
              <a:rPr sz="3200" dirty="0">
                <a:latin typeface="Arial"/>
                <a:cs typeface="Arial"/>
              </a:rPr>
              <a:t>blanket to drape the  patient.</a:t>
            </a:r>
            <a:endParaRPr lang="en-US" sz="3200" dirty="0"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Raise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bed to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high  position </a:t>
            </a:r>
            <a:r>
              <a:rPr sz="3200" spc="-5" dirty="0">
                <a:latin typeface="Arial"/>
                <a:cs typeface="Arial"/>
              </a:rPr>
              <a:t>and lower </a:t>
            </a: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side rail </a:t>
            </a:r>
            <a:r>
              <a:rPr sz="3200" dirty="0">
                <a:latin typeface="Arial"/>
                <a:cs typeface="Arial"/>
              </a:rPr>
              <a:t>closest  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you.</a:t>
            </a:r>
          </a:p>
        </p:txBody>
      </p:sp>
    </p:spTree>
    <p:extLst>
      <p:ext uri="{BB962C8B-B14F-4D97-AF65-F5344CB8AC3E}">
        <p14:creationId xmlns:p14="http://schemas.microsoft.com/office/powerpoint/2010/main" val="4025424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946501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8"/>
            <a:ext cx="834284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Having the bed in the high  position reduces back </a:t>
            </a:r>
            <a:r>
              <a:rPr sz="3200" dirty="0">
                <a:latin typeface="Arial"/>
                <a:cs typeface="Arial"/>
              </a:rPr>
              <a:t>strain </a:t>
            </a:r>
            <a:r>
              <a:rPr sz="3200" spc="-5" dirty="0">
                <a:latin typeface="Arial"/>
                <a:cs typeface="Arial"/>
              </a:rPr>
              <a:t>for  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nurse.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279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09147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799909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Warm the lubricant or lotion in the  palm of your hand or place the  container in warm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water.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960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92275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723455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Cold lotion causes chilling and  uncomfortable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sensation.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48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44773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39" y="1619759"/>
            <a:ext cx="745219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Using light gliding strokes  (effleurage), apply lotion to  </a:t>
            </a:r>
            <a:r>
              <a:rPr sz="3200" spc="-10" dirty="0">
                <a:latin typeface="Arial"/>
                <a:cs typeface="Arial"/>
              </a:rPr>
              <a:t>patient’s </a:t>
            </a:r>
            <a:r>
              <a:rPr sz="3200" spc="-5" dirty="0">
                <a:latin typeface="Arial"/>
                <a:cs typeface="Arial"/>
              </a:rPr>
              <a:t>shoulders, </a:t>
            </a:r>
            <a:r>
              <a:rPr sz="3200" spc="-10" dirty="0">
                <a:latin typeface="Arial"/>
                <a:cs typeface="Arial"/>
              </a:rPr>
              <a:t>back</a:t>
            </a:r>
            <a:r>
              <a:rPr sz="3200" spc="-5" dirty="0">
                <a:latin typeface="Arial"/>
                <a:cs typeface="Arial"/>
              </a:rPr>
              <a:t>, </a:t>
            </a:r>
            <a:r>
              <a:rPr sz="3200" spc="-1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sacral area.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73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Decubitus ulcer</a:t>
            </a:r>
          </a:p>
          <a:p>
            <a:endParaRPr lang="en-US" dirty="0"/>
          </a:p>
          <a:p>
            <a:r>
              <a:rPr lang="en-US" dirty="0"/>
              <a:t>Bedsores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2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39" y="487782"/>
            <a:ext cx="777282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Suggested</a:t>
            </a:r>
            <a:r>
              <a:rPr lang="en-US" sz="4400" spc="-8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Movements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0" y="1828801"/>
            <a:ext cx="4648200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890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233981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21283"/>
            <a:ext cx="36442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Effleurage  </a:t>
            </a:r>
            <a:r>
              <a:rPr sz="3200" dirty="0">
                <a:latin typeface="Arial"/>
                <a:cs typeface="Arial"/>
              </a:rPr>
              <a:t>relaxes the  </a:t>
            </a:r>
            <a:r>
              <a:rPr sz="3200" spc="-5" dirty="0">
                <a:latin typeface="Arial"/>
                <a:cs typeface="Arial"/>
              </a:rPr>
              <a:t>patient and  </a:t>
            </a:r>
            <a:r>
              <a:rPr sz="3200" dirty="0">
                <a:latin typeface="Arial"/>
                <a:cs typeface="Arial"/>
              </a:rPr>
              <a:t>lessens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tension.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3050" y="1600201"/>
            <a:ext cx="3136900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994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31710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511554"/>
            <a:ext cx="7835265" cy="313726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Place your </a:t>
            </a:r>
            <a:r>
              <a:rPr sz="3200" dirty="0">
                <a:latin typeface="Arial"/>
                <a:cs typeface="Arial"/>
              </a:rPr>
              <a:t>hands beside </a:t>
            </a:r>
            <a:r>
              <a:rPr sz="3200" spc="-5" dirty="0">
                <a:latin typeface="Arial"/>
                <a:cs typeface="Arial"/>
              </a:rPr>
              <a:t>each other  at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base of </a:t>
            </a: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patient’s </a:t>
            </a:r>
            <a:r>
              <a:rPr sz="3200" dirty="0">
                <a:latin typeface="Arial"/>
                <a:cs typeface="Arial"/>
              </a:rPr>
              <a:t>spine </a:t>
            </a:r>
            <a:r>
              <a:rPr sz="3200" spc="-5" dirty="0">
                <a:latin typeface="Arial"/>
                <a:cs typeface="Arial"/>
              </a:rPr>
              <a:t>and  stroke </a:t>
            </a:r>
            <a:r>
              <a:rPr sz="3200" dirty="0">
                <a:latin typeface="Arial"/>
                <a:cs typeface="Arial"/>
              </a:rPr>
              <a:t>upward to </a:t>
            </a:r>
            <a:r>
              <a:rPr sz="3200" spc="-10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shoulders </a:t>
            </a:r>
            <a:r>
              <a:rPr sz="3200" spc="-5" dirty="0">
                <a:latin typeface="Arial"/>
                <a:cs typeface="Arial"/>
              </a:rPr>
              <a:t>and  back </a:t>
            </a:r>
            <a:r>
              <a:rPr sz="3200" dirty="0">
                <a:latin typeface="Arial"/>
                <a:cs typeface="Arial"/>
              </a:rPr>
              <a:t>downward to </a:t>
            </a:r>
            <a:r>
              <a:rPr sz="3200" spc="-10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buttocks </a:t>
            </a:r>
            <a:r>
              <a:rPr sz="3200" spc="-5" dirty="0">
                <a:latin typeface="Arial"/>
                <a:cs typeface="Arial"/>
              </a:rPr>
              <a:t>in  </a:t>
            </a:r>
            <a:r>
              <a:rPr sz="3200" dirty="0">
                <a:latin typeface="Arial"/>
                <a:cs typeface="Arial"/>
              </a:rPr>
              <a:t>slow, continous strokes. </a:t>
            </a:r>
            <a:endParaRPr lang="en-US" sz="320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96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96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Continue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  </a:t>
            </a:r>
            <a:r>
              <a:rPr sz="3200" spc="-5" dirty="0">
                <a:latin typeface="Arial"/>
                <a:cs typeface="Arial"/>
              </a:rPr>
              <a:t>several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minutes.</a:t>
            </a:r>
          </a:p>
        </p:txBody>
      </p:sp>
    </p:spTree>
    <p:extLst>
      <p:ext uri="{BB962C8B-B14F-4D97-AF65-F5344CB8AC3E}">
        <p14:creationId xmlns:p14="http://schemas.microsoft.com/office/powerpoint/2010/main" val="1786618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85149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8"/>
            <a:ext cx="802767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Continous contact is soothing and  stimulates circulation and muscle  relaxation.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26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26960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21282"/>
            <a:ext cx="7723505" cy="4496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  <a:buClr>
                <a:srgbClr val="9BAFCA"/>
              </a:buClr>
              <a:tabLst>
                <a:tab pos="355600" algn="l"/>
                <a:tab pos="5045710" algn="l"/>
                <a:tab pos="5698490" algn="l"/>
              </a:tabLst>
            </a:pPr>
            <a:r>
              <a:rPr sz="3200" spc="-5" dirty="0">
                <a:latin typeface="Arial"/>
                <a:cs typeface="Arial"/>
              </a:rPr>
              <a:t>Massage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patient’s shoulders, entire  </a:t>
            </a:r>
            <a:r>
              <a:rPr sz="3200" dirty="0">
                <a:latin typeface="Arial"/>
                <a:cs typeface="Arial"/>
              </a:rPr>
              <a:t>back, </a:t>
            </a:r>
            <a:r>
              <a:rPr sz="3200" spc="-5" dirty="0">
                <a:latin typeface="Arial"/>
                <a:cs typeface="Arial"/>
              </a:rPr>
              <a:t>areas </a:t>
            </a:r>
            <a:r>
              <a:rPr sz="3200" dirty="0">
                <a:latin typeface="Arial"/>
                <a:cs typeface="Arial"/>
              </a:rPr>
              <a:t>over </a:t>
            </a:r>
            <a:r>
              <a:rPr sz="3200" spc="-5" dirty="0">
                <a:latin typeface="Arial"/>
                <a:cs typeface="Arial"/>
              </a:rPr>
              <a:t>iliac </a:t>
            </a:r>
            <a:r>
              <a:rPr sz="3200" dirty="0">
                <a:latin typeface="Arial"/>
                <a:cs typeface="Arial"/>
              </a:rPr>
              <a:t>crests,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sacrum  with circular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stroking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motion.	</a:t>
            </a: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105"/>
              </a:spcBef>
              <a:buClr>
                <a:srgbClr val="9BAFCA"/>
              </a:buClr>
              <a:tabLst>
                <a:tab pos="355600" algn="l"/>
                <a:tab pos="5045710" algn="l"/>
                <a:tab pos="5698490" algn="l"/>
              </a:tabLst>
            </a:pP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105"/>
              </a:spcBef>
              <a:buClr>
                <a:srgbClr val="9BAFCA"/>
              </a:buClr>
              <a:tabLst>
                <a:tab pos="355600" algn="l"/>
                <a:tab pos="5045710" algn="l"/>
                <a:tab pos="5698490" algn="l"/>
              </a:tabLst>
            </a:pPr>
            <a:r>
              <a:rPr sz="3200" spc="-5" dirty="0">
                <a:latin typeface="Arial"/>
                <a:cs typeface="Arial"/>
              </a:rPr>
              <a:t>Keep your  </a:t>
            </a:r>
            <a:r>
              <a:rPr sz="3200" spc="-10" dirty="0">
                <a:latin typeface="Arial"/>
                <a:cs typeface="Arial"/>
              </a:rPr>
              <a:t>hands </a:t>
            </a:r>
            <a:r>
              <a:rPr sz="3200" spc="-5" dirty="0">
                <a:latin typeface="Arial"/>
                <a:cs typeface="Arial"/>
              </a:rPr>
              <a:t>in contact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</a:t>
            </a:r>
            <a:r>
              <a:rPr lang="en-US" sz="3200" dirty="0">
                <a:latin typeface="Arial"/>
                <a:cs typeface="Arial"/>
              </a:rPr>
              <a:t>e </a:t>
            </a:r>
            <a:r>
              <a:rPr sz="3200" spc="-5" dirty="0">
                <a:latin typeface="Arial"/>
                <a:cs typeface="Arial"/>
              </a:rPr>
              <a:t>patient’s </a:t>
            </a:r>
            <a:r>
              <a:rPr sz="3200" dirty="0">
                <a:latin typeface="Arial"/>
                <a:cs typeface="Arial"/>
              </a:rPr>
              <a:t>skin.  </a:t>
            </a:r>
            <a:endParaRPr lang="en-US" sz="3200" dirty="0">
              <a:latin typeface="Arial"/>
              <a:cs typeface="Arial"/>
            </a:endParaRPr>
          </a:p>
          <a:p>
            <a:pPr marL="12700" marR="5080">
              <a:spcBef>
                <a:spcPts val="105"/>
              </a:spcBef>
              <a:buClr>
                <a:srgbClr val="9BAFCA"/>
              </a:buClr>
              <a:tabLst>
                <a:tab pos="355600" algn="l"/>
                <a:tab pos="5045710" algn="l"/>
                <a:tab pos="5698490" algn="l"/>
              </a:tabLst>
            </a:pP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105"/>
              </a:spcBef>
              <a:buClr>
                <a:srgbClr val="9BAFCA"/>
              </a:buClr>
              <a:tabLst>
                <a:tab pos="355600" algn="l"/>
                <a:tab pos="5045710" algn="l"/>
                <a:tab pos="5698490" algn="l"/>
              </a:tabLst>
            </a:pPr>
            <a:r>
              <a:rPr sz="3200" spc="-5" dirty="0">
                <a:latin typeface="Arial"/>
                <a:cs typeface="Arial"/>
              </a:rPr>
              <a:t>Continue for </a:t>
            </a:r>
            <a:r>
              <a:rPr sz="3200" dirty="0">
                <a:latin typeface="Arial"/>
                <a:cs typeface="Arial"/>
              </a:rPr>
              <a:t>several </a:t>
            </a:r>
            <a:r>
              <a:rPr sz="3200" spc="-5" dirty="0">
                <a:latin typeface="Arial"/>
                <a:cs typeface="Arial"/>
              </a:rPr>
              <a:t>minutes, applying  additional lotion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necessary.</a:t>
            </a:r>
          </a:p>
        </p:txBody>
      </p:sp>
    </p:spTree>
    <p:extLst>
      <p:ext uri="{BB962C8B-B14F-4D97-AF65-F5344CB8AC3E}">
        <p14:creationId xmlns:p14="http://schemas.microsoft.com/office/powerpoint/2010/main" val="3636238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64961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8"/>
            <a:ext cx="70675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A firmer stroke with continous  contact promotes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relaxation.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635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02022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21283"/>
            <a:ext cx="38481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Clr>
                <a:srgbClr val="9BAFCA"/>
              </a:buClr>
              <a:buSzPct val="97222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Knead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patient’s </a:t>
            </a:r>
            <a:r>
              <a:rPr sz="3200" dirty="0">
                <a:latin typeface="Arial"/>
                <a:cs typeface="Arial"/>
              </a:rPr>
              <a:t>skin </a:t>
            </a:r>
            <a:r>
              <a:rPr sz="3200" spc="-5" dirty="0">
                <a:latin typeface="Arial"/>
                <a:cs typeface="Arial"/>
              </a:rPr>
              <a:t>by  gently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alternating  grasping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compression  </a:t>
            </a:r>
            <a:r>
              <a:rPr sz="3200" spc="-5" dirty="0">
                <a:latin typeface="Arial"/>
                <a:cs typeface="Arial"/>
              </a:rPr>
              <a:t>motions  </a:t>
            </a:r>
            <a:r>
              <a:rPr sz="3200" dirty="0">
                <a:latin typeface="Arial"/>
                <a:cs typeface="Arial"/>
              </a:rPr>
              <a:t>(petrissage).</a:t>
            </a:r>
          </a:p>
        </p:txBody>
      </p:sp>
      <p:sp>
        <p:nvSpPr>
          <p:cNvPr id="4" name="object 4"/>
          <p:cNvSpPr/>
          <p:nvPr/>
        </p:nvSpPr>
        <p:spPr>
          <a:xfrm>
            <a:off x="6172200" y="1703387"/>
            <a:ext cx="4038600" cy="432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97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543338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624776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Kneading increases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  circulation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areas.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738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13897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Friction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79925" y="1600201"/>
            <a:ext cx="3230626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83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19835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66719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Complete the massage with  additional long stroking  movements.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43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1555870"/>
              </p:ext>
            </p:extLst>
          </p:nvPr>
        </p:nvGraphicFramePr>
        <p:xfrm>
          <a:off x="2031999" y="365128"/>
          <a:ext cx="8873067" cy="577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909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5089004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76879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Long stroking motion is soothing  and promotes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relaxation.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35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66149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9"/>
            <a:ext cx="7145020" cy="2500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During massage, observe the  </a:t>
            </a:r>
            <a:r>
              <a:rPr sz="3200" spc="-10" dirty="0">
                <a:latin typeface="Arial"/>
                <a:cs typeface="Arial"/>
              </a:rPr>
              <a:t>patient’s </a:t>
            </a:r>
            <a:r>
              <a:rPr sz="3200" spc="-5" dirty="0">
                <a:latin typeface="Arial"/>
                <a:cs typeface="Arial"/>
              </a:rPr>
              <a:t>skin for reddened </a:t>
            </a:r>
            <a:r>
              <a:rPr sz="3200" spc="-10" dirty="0">
                <a:latin typeface="Arial"/>
                <a:cs typeface="Arial"/>
              </a:rPr>
              <a:t>or  </a:t>
            </a:r>
            <a:r>
              <a:rPr sz="3200" spc="-5" dirty="0">
                <a:latin typeface="Arial"/>
                <a:cs typeface="Arial"/>
              </a:rPr>
              <a:t>open areas. </a:t>
            </a: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Pay particular  attention to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skin over bony  prominences.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031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55461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9"/>
            <a:ext cx="7795259" cy="2500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Pressure may interfere with  circulation and lead to  development of decubitus ulcers.</a:t>
            </a: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Back rub </a:t>
            </a:r>
            <a:r>
              <a:rPr sz="3200" dirty="0">
                <a:latin typeface="Arial"/>
                <a:cs typeface="Arial"/>
              </a:rPr>
              <a:t>stimulates </a:t>
            </a:r>
            <a:r>
              <a:rPr sz="3200" spc="-5" dirty="0">
                <a:latin typeface="Arial"/>
                <a:cs typeface="Arial"/>
              </a:rPr>
              <a:t>circulation to  these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areas.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028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994002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9"/>
            <a:ext cx="7681595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Use the towel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0" dirty="0">
                <a:latin typeface="Arial"/>
                <a:cs typeface="Arial"/>
              </a:rPr>
              <a:t>pat </a:t>
            </a:r>
            <a:r>
              <a:rPr sz="3200" spc="-5" dirty="0">
                <a:latin typeface="Arial"/>
                <a:cs typeface="Arial"/>
              </a:rPr>
              <a:t>the patient  dry and to remove excess lotion.</a:t>
            </a: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endParaRPr lang="en-US" sz="3200" spc="-5" dirty="0">
              <a:latin typeface="Arial"/>
              <a:cs typeface="Arial"/>
            </a:endParaRPr>
          </a:p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Apply </a:t>
            </a:r>
            <a:r>
              <a:rPr sz="3200" spc="-10" dirty="0">
                <a:latin typeface="Arial"/>
                <a:cs typeface="Arial"/>
              </a:rPr>
              <a:t>powder </a:t>
            </a:r>
            <a:r>
              <a:rPr sz="3200" spc="-5" dirty="0">
                <a:latin typeface="Arial"/>
                <a:cs typeface="Arial"/>
              </a:rPr>
              <a:t>if the patient  requests it.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745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5089004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75736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This provides additional comfort  for the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patient.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057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54274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8"/>
            <a:ext cx="5591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WASH YOUR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HANDS</a:t>
            </a:r>
            <a:r>
              <a:rPr sz="4000" spc="-5" dirty="0"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220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62586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19758"/>
            <a:ext cx="738094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Hand washing deters the spread  of micro –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organisms.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626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419835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Action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765619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Assess the </a:t>
            </a:r>
            <a:r>
              <a:rPr sz="3200" spc="-10" dirty="0">
                <a:latin typeface="Arial"/>
                <a:cs typeface="Arial"/>
              </a:rPr>
              <a:t>patient’s response  </a:t>
            </a:r>
            <a:r>
              <a:rPr sz="3200" spc="-5" dirty="0">
                <a:latin typeface="Arial"/>
                <a:cs typeface="Arial"/>
              </a:rPr>
              <a:t>and record your observations on  the </a:t>
            </a:r>
            <a:r>
              <a:rPr sz="3200" spc="-10" dirty="0">
                <a:latin typeface="Arial"/>
                <a:cs typeface="Arial"/>
              </a:rPr>
              <a:t>patient’s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chart.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375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5267134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Ration</a:t>
            </a:r>
            <a:r>
              <a:rPr lang="en-US" sz="4400" spc="-15" dirty="0">
                <a:solidFill>
                  <a:srgbClr val="000000"/>
                </a:solidFill>
                <a:latin typeface="+mj-lt"/>
                <a:cs typeface="Arial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+mj-lt"/>
                <a:cs typeface="Arial"/>
              </a:rPr>
              <a:t>le</a:t>
            </a:r>
            <a:endParaRPr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19758"/>
            <a:ext cx="801941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Clr>
                <a:srgbClr val="9BAFCA"/>
              </a:buClr>
              <a:buSzPct val="97500"/>
              <a:tabLst>
                <a:tab pos="392430" algn="l"/>
              </a:tabLst>
            </a:pPr>
            <a:r>
              <a:rPr sz="3200" spc="-5" dirty="0">
                <a:latin typeface="Arial"/>
                <a:cs typeface="Arial"/>
              </a:rPr>
              <a:t>This provides accurate  documentation of the procedure  </a:t>
            </a:r>
            <a:r>
              <a:rPr sz="3200" spc="-1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condition of the </a:t>
            </a:r>
            <a:r>
              <a:rPr sz="3200" spc="-10" dirty="0">
                <a:latin typeface="Arial"/>
                <a:cs typeface="Arial"/>
              </a:rPr>
              <a:t>patient’s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skin.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694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623239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130" dirty="0"/>
              <a:t> </a:t>
            </a:r>
            <a:r>
              <a:rPr dirty="0"/>
              <a:t>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39" y="487783"/>
            <a:ext cx="522139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Mechanism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21282"/>
            <a:ext cx="6996430" cy="2591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51460" indent="-457200">
              <a:spcBef>
                <a:spcPts val="105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External </a:t>
            </a:r>
            <a:r>
              <a:rPr sz="3200" dirty="0">
                <a:latin typeface="Arial"/>
                <a:cs typeface="Arial"/>
              </a:rPr>
              <a:t>pressure </a:t>
            </a:r>
            <a:r>
              <a:rPr sz="3200" spc="-5" dirty="0">
                <a:latin typeface="Arial"/>
                <a:cs typeface="Arial"/>
              </a:rPr>
              <a:t>–compress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  </a:t>
            </a:r>
            <a:r>
              <a:rPr sz="3200" dirty="0">
                <a:latin typeface="Arial"/>
                <a:cs typeface="Arial"/>
              </a:rPr>
              <a:t>vessels</a:t>
            </a:r>
            <a:endParaRPr lang="en-US" sz="3200" dirty="0">
              <a:latin typeface="Arial"/>
              <a:cs typeface="Arial"/>
            </a:endParaRPr>
          </a:p>
          <a:p>
            <a:pPr marL="469900" marR="251460" indent="-457200">
              <a:spcBef>
                <a:spcPts val="105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sz="3200" dirty="0">
              <a:latin typeface="Arial"/>
              <a:cs typeface="Arial"/>
            </a:endParaRPr>
          </a:p>
          <a:p>
            <a:pPr marL="469900" marR="5080" indent="-457200">
              <a:spcBef>
                <a:spcPts val="770"/>
              </a:spcBef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Friction </a:t>
            </a:r>
            <a:r>
              <a:rPr sz="3200" spc="-5" dirty="0">
                <a:latin typeface="Arial"/>
                <a:cs typeface="Arial"/>
              </a:rPr>
              <a:t>and shearing </a:t>
            </a:r>
            <a:r>
              <a:rPr sz="3200" dirty="0">
                <a:latin typeface="Arial"/>
                <a:cs typeface="Arial"/>
              </a:rPr>
              <a:t>forces-tear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injure blood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vessel</a:t>
            </a:r>
          </a:p>
        </p:txBody>
      </p:sp>
    </p:spTree>
    <p:extLst>
      <p:ext uri="{BB962C8B-B14F-4D97-AF65-F5344CB8AC3E}">
        <p14:creationId xmlns:p14="http://schemas.microsoft.com/office/powerpoint/2010/main" val="116370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7782"/>
            <a:ext cx="695343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External</a:t>
            </a:r>
            <a:r>
              <a:rPr lang="en-US" sz="4400" spc="-25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Pressure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1524000"/>
            <a:ext cx="84582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51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52282"/>
            <a:ext cx="7428865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Friction </a:t>
            </a:r>
            <a:r>
              <a:rPr lang="en-US" spc="-10" dirty="0">
                <a:solidFill>
                  <a:srgbClr val="000000"/>
                </a:solidFill>
                <a:cs typeface="Arial"/>
              </a:rPr>
              <a:t>a</a:t>
            </a:r>
            <a:r>
              <a:rPr lang="en-US" sz="4400" spc="-10" dirty="0">
                <a:solidFill>
                  <a:srgbClr val="000000"/>
                </a:solidFill>
                <a:latin typeface="+mj-lt"/>
                <a:cs typeface="Arial"/>
              </a:rPr>
              <a:t>nd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Shearing</a:t>
            </a:r>
            <a:r>
              <a:rPr lang="en-US" sz="4400" spc="-4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4400" spc="-5" dirty="0">
                <a:solidFill>
                  <a:srgbClr val="000000"/>
                </a:solidFill>
                <a:latin typeface="+mj-lt"/>
                <a:cs typeface="Arial"/>
              </a:rPr>
              <a:t>Forces</a:t>
            </a:r>
            <a:endParaRPr lang="en-US" sz="44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24330"/>
            <a:ext cx="377444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7000" indent="-342900">
              <a:spcBef>
                <a:spcPts val="95"/>
              </a:spcBef>
              <a:buClr>
                <a:srgbClr val="9BAFCA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Friction-two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surfaces  </a:t>
            </a:r>
            <a:r>
              <a:rPr sz="2800" spc="-5" dirty="0">
                <a:latin typeface="Arial"/>
                <a:cs typeface="Arial"/>
              </a:rPr>
              <a:t>rub </a:t>
            </a:r>
            <a:r>
              <a:rPr sz="2800" dirty="0">
                <a:latin typeface="Arial"/>
                <a:cs typeface="Arial"/>
              </a:rPr>
              <a:t>against each  other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spcBef>
                <a:spcPts val="675"/>
              </a:spcBef>
              <a:buClr>
                <a:srgbClr val="9BAFCA"/>
              </a:buClr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Shearing-one layer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tissue </a:t>
            </a:r>
            <a:r>
              <a:rPr sz="2800" dirty="0">
                <a:latin typeface="Arial"/>
                <a:cs typeface="Arial"/>
              </a:rPr>
              <a:t>slide over  another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1" y="1778000"/>
            <a:ext cx="3355895" cy="469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05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234" y="6035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Factors Affecting Pressure Ulcer 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9240" y="2104682"/>
            <a:ext cx="10515600" cy="4351338"/>
          </a:xfrm>
        </p:spPr>
        <p:txBody>
          <a:bodyPr/>
          <a:lstStyle/>
          <a:p>
            <a:r>
              <a:rPr lang="en-US" dirty="0"/>
              <a:t>Aging</a:t>
            </a:r>
          </a:p>
          <a:p>
            <a:r>
              <a:rPr lang="en-US" dirty="0"/>
              <a:t>Immobility- 	</a:t>
            </a:r>
            <a:r>
              <a:rPr lang="en-US" dirty="0" err="1"/>
              <a:t>paralysed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		unconscious,</a:t>
            </a:r>
          </a:p>
          <a:p>
            <a:pPr marL="0" indent="0">
              <a:buNone/>
            </a:pPr>
            <a:r>
              <a:rPr lang="en-US" dirty="0"/>
              <a:t>			lengthy surgery,</a:t>
            </a:r>
          </a:p>
          <a:p>
            <a:pPr marL="0" indent="0">
              <a:buNone/>
            </a:pPr>
            <a:r>
              <a:rPr lang="en-US" dirty="0"/>
              <a:t>			tranquilizers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Nutrition-		malnourished,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vit</a:t>
            </a:r>
            <a:r>
              <a:rPr lang="en-US" dirty="0"/>
              <a:t>-C </a:t>
            </a:r>
            <a:r>
              <a:rPr lang="en-US" dirty="0" err="1"/>
              <a:t>deficiancy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6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8720"/>
            <a:ext cx="10515600" cy="5560827"/>
          </a:xfrm>
        </p:spPr>
        <p:txBody>
          <a:bodyPr>
            <a:normAutofit/>
          </a:bodyPr>
          <a:lstStyle/>
          <a:p>
            <a:r>
              <a:rPr lang="en-US" dirty="0"/>
              <a:t>Hydration-	dehydration,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oedema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Moisture-		sweating</a:t>
            </a:r>
          </a:p>
          <a:p>
            <a:endParaRPr lang="en-US" dirty="0"/>
          </a:p>
          <a:p>
            <a:r>
              <a:rPr lang="en-US" dirty="0"/>
              <a:t>Warmth-		fever</a:t>
            </a:r>
          </a:p>
          <a:p>
            <a:endParaRPr lang="en-US" dirty="0"/>
          </a:p>
          <a:p>
            <a:r>
              <a:rPr lang="en-US" dirty="0"/>
              <a:t>Poor hygiene</a:t>
            </a:r>
          </a:p>
          <a:p>
            <a:endParaRPr lang="en-US" dirty="0"/>
          </a:p>
          <a:p>
            <a:r>
              <a:rPr lang="en-US" dirty="0"/>
              <a:t>Incontinence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876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9FCB01-71CB-4CEF-9378-20A83ACD9183}" vid="{BE2750DF-4432-4BDE-9032-1C59683D6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96</TotalTime>
  <Words>688</Words>
  <Application>Microsoft Office PowerPoint</Application>
  <PresentationFormat>Widescreen</PresentationFormat>
  <Paragraphs>137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Arial Black</vt:lpstr>
      <vt:lpstr>Calibri</vt:lpstr>
      <vt:lpstr>Wingdings</vt:lpstr>
      <vt:lpstr>Theme1</vt:lpstr>
      <vt:lpstr>Back Massage</vt:lpstr>
      <vt:lpstr>Prevention of  Pressure Ulcer</vt:lpstr>
      <vt:lpstr>Synonyms</vt:lpstr>
      <vt:lpstr>Pathology</vt:lpstr>
      <vt:lpstr>Mechanism</vt:lpstr>
      <vt:lpstr>External Pressure</vt:lpstr>
      <vt:lpstr>Friction and Shearing Forces</vt:lpstr>
      <vt:lpstr>Factors Affecting Pressure Ulcer  Development</vt:lpstr>
      <vt:lpstr>PowerPoint Presentation</vt:lpstr>
      <vt:lpstr>Pressure Ulcer Staging</vt:lpstr>
      <vt:lpstr>PowerPoint Presentation</vt:lpstr>
      <vt:lpstr>Stage I</vt:lpstr>
      <vt:lpstr>Stage Ii</vt:lpstr>
      <vt:lpstr>Stage Iii</vt:lpstr>
      <vt:lpstr>Stage Iv</vt:lpstr>
      <vt:lpstr>Preventing Pressure Ulcer</vt:lpstr>
      <vt:lpstr>PowerPoint Presentation</vt:lpstr>
      <vt:lpstr>Giving A Back Massage/ Back Rub</vt:lpstr>
      <vt:lpstr> </vt:lpstr>
      <vt:lpstr>Rationale</vt:lpstr>
      <vt:lpstr>Action</vt:lpstr>
      <vt:lpstr>Action</vt:lpstr>
      <vt:lpstr>Action</vt:lpstr>
      <vt:lpstr>Rationale</vt:lpstr>
      <vt:lpstr>Action</vt:lpstr>
      <vt:lpstr>Rationale</vt:lpstr>
      <vt:lpstr>Action</vt:lpstr>
      <vt:lpstr>Rationale</vt:lpstr>
      <vt:lpstr>Action</vt:lpstr>
      <vt:lpstr>Suggested Movements</vt:lpstr>
      <vt:lpstr>Rationale</vt:lpstr>
      <vt:lpstr>Action</vt:lpstr>
      <vt:lpstr>Rationale</vt:lpstr>
      <vt:lpstr>Action</vt:lpstr>
      <vt:lpstr>Rationale</vt:lpstr>
      <vt:lpstr>Action</vt:lpstr>
      <vt:lpstr>Rationale</vt:lpstr>
      <vt:lpstr>Friction</vt:lpstr>
      <vt:lpstr>Action</vt:lpstr>
      <vt:lpstr>Rationale</vt:lpstr>
      <vt:lpstr>Action</vt:lpstr>
      <vt:lpstr>Rationale</vt:lpstr>
      <vt:lpstr>Action</vt:lpstr>
      <vt:lpstr>Rationale</vt:lpstr>
      <vt:lpstr>Action</vt:lpstr>
      <vt:lpstr>Rationale</vt:lpstr>
      <vt:lpstr>Action</vt:lpstr>
      <vt:lpstr>Rationale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CECG113 - Practicum and Placement at Aged Care Center</dc:title>
  <dc:creator>Win 8</dc:creator>
  <cp:lastModifiedBy>Shamiddi Peiris</cp:lastModifiedBy>
  <cp:revision>15</cp:revision>
  <dcterms:created xsi:type="dcterms:W3CDTF">2021-06-06T20:23:58Z</dcterms:created>
  <dcterms:modified xsi:type="dcterms:W3CDTF">2022-03-18T08:44:53Z</dcterms:modified>
</cp:coreProperties>
</file>