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48"/>
  </p:notesMasterIdLst>
  <p:sldIdLst>
    <p:sldId id="256" r:id="rId2"/>
    <p:sldId id="286" r:id="rId3"/>
    <p:sldId id="257" r:id="rId4"/>
    <p:sldId id="258" r:id="rId5"/>
    <p:sldId id="259" r:id="rId6"/>
    <p:sldId id="260" r:id="rId7"/>
    <p:sldId id="261" r:id="rId8"/>
    <p:sldId id="262" r:id="rId9"/>
    <p:sldId id="263" r:id="rId10"/>
    <p:sldId id="265" r:id="rId11"/>
    <p:sldId id="264" r:id="rId12"/>
    <p:sldId id="310" r:id="rId13"/>
    <p:sldId id="295" r:id="rId14"/>
    <p:sldId id="311" r:id="rId15"/>
    <p:sldId id="280" r:id="rId16"/>
    <p:sldId id="281" r:id="rId17"/>
    <p:sldId id="282" r:id="rId18"/>
    <p:sldId id="296" r:id="rId19"/>
    <p:sldId id="289" r:id="rId20"/>
    <p:sldId id="287" r:id="rId21"/>
    <p:sldId id="290" r:id="rId22"/>
    <p:sldId id="297" r:id="rId23"/>
    <p:sldId id="291" r:id="rId24"/>
    <p:sldId id="298" r:id="rId25"/>
    <p:sldId id="299" r:id="rId26"/>
    <p:sldId id="300" r:id="rId27"/>
    <p:sldId id="268" r:id="rId28"/>
    <p:sldId id="269" r:id="rId29"/>
    <p:sldId id="277" r:id="rId30"/>
    <p:sldId id="270" r:id="rId31"/>
    <p:sldId id="271" r:id="rId32"/>
    <p:sldId id="274" r:id="rId33"/>
    <p:sldId id="275" r:id="rId34"/>
    <p:sldId id="276" r:id="rId35"/>
    <p:sldId id="273" r:id="rId36"/>
    <p:sldId id="272" r:id="rId37"/>
    <p:sldId id="278" r:id="rId38"/>
    <p:sldId id="279" r:id="rId39"/>
    <p:sldId id="301" r:id="rId40"/>
    <p:sldId id="302" r:id="rId41"/>
    <p:sldId id="303" r:id="rId42"/>
    <p:sldId id="304" r:id="rId43"/>
    <p:sldId id="305" r:id="rId44"/>
    <p:sldId id="306" r:id="rId45"/>
    <p:sldId id="307" r:id="rId46"/>
    <p:sldId id="285"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983B40-8BFF-4734-ACBF-580866F10354}" type="datetimeFigureOut">
              <a:rPr lang="en-US" smtClean="0"/>
              <a:t>3/16/2022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E2662A-7D76-45AC-8B44-D7686074FA29}" type="slidenum">
              <a:rPr lang="en-US" smtClean="0"/>
              <a:t>‹#›</a:t>
            </a:fld>
            <a:endParaRPr lang="en-US"/>
          </a:p>
        </p:txBody>
      </p:sp>
    </p:spTree>
    <p:extLst>
      <p:ext uri="{BB962C8B-B14F-4D97-AF65-F5344CB8AC3E}">
        <p14:creationId xmlns:p14="http://schemas.microsoft.com/office/powerpoint/2010/main" val="1598352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5BF8D3B-01FB-4A15-AE80-118866BC9722}"/>
              </a:ext>
            </a:extLst>
          </p:cNvPr>
          <p:cNvSpPr>
            <a:spLocks noGrp="1" noChangeArrowheads="1"/>
          </p:cNvSpPr>
          <p:nvPr>
            <p:ph type="sldNum" sz="quarter" idx="5"/>
          </p:nvPr>
        </p:nvSpPr>
        <p:spPr>
          <a:ln/>
        </p:spPr>
        <p:txBody>
          <a:bodyPr/>
          <a:lstStyle/>
          <a:p>
            <a:fld id="{A97FEB2F-D381-4CA3-939C-C291B74CC7AA}" type="slidenum">
              <a:rPr lang="en-US" altLang="en-US"/>
              <a:pPr/>
              <a:t>2</a:t>
            </a:fld>
            <a:endParaRPr lang="en-US" altLang="en-US"/>
          </a:p>
        </p:txBody>
      </p:sp>
      <p:sp>
        <p:nvSpPr>
          <p:cNvPr id="23554" name="Rectangle 2">
            <a:extLst>
              <a:ext uri="{FF2B5EF4-FFF2-40B4-BE49-F238E27FC236}">
                <a16:creationId xmlns:a16="http://schemas.microsoft.com/office/drawing/2014/main" id="{C7434384-7C9D-4C93-9D27-DFB8D9142638}"/>
              </a:ext>
            </a:extLst>
          </p:cNvPr>
          <p:cNvSpPr>
            <a:spLocks noChangeArrowheads="1" noTextEdit="1"/>
          </p:cNvSpPr>
          <p:nvPr>
            <p:ph type="sldImg"/>
          </p:nvPr>
        </p:nvSpPr>
        <p:spPr>
          <a:ln/>
        </p:spPr>
      </p:sp>
      <p:sp>
        <p:nvSpPr>
          <p:cNvPr id="23555" name="Rectangle 3">
            <a:extLst>
              <a:ext uri="{FF2B5EF4-FFF2-40B4-BE49-F238E27FC236}">
                <a16:creationId xmlns:a16="http://schemas.microsoft.com/office/drawing/2014/main" id="{E4E950F6-745C-470B-BAF3-DA2DE93F98BF}"/>
              </a:ext>
            </a:extLst>
          </p:cNvPr>
          <p:cNvSpPr>
            <a:spLocks noGrp="1" noChangeArrowheads="1"/>
          </p:cNvSpPr>
          <p:nvPr>
            <p:ph type="body" idx="1"/>
          </p:nvPr>
        </p:nvSpPr>
        <p:spPr/>
        <p:txBody>
          <a:bodyPr/>
          <a:lstStyle/>
          <a:p>
            <a:r>
              <a:rPr lang="en-US" altLang="en-US"/>
              <a:t>Remember:  Overhead “Stuff they never taught you in nursing school”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AE2A777-5BEB-4BA6-8982-BEB6187B2A44}"/>
              </a:ext>
            </a:extLst>
          </p:cNvPr>
          <p:cNvSpPr>
            <a:spLocks noGrp="1" noChangeArrowheads="1"/>
          </p:cNvSpPr>
          <p:nvPr>
            <p:ph type="sldNum" sz="quarter" idx="5"/>
          </p:nvPr>
        </p:nvSpPr>
        <p:spPr>
          <a:ln/>
        </p:spPr>
        <p:txBody>
          <a:bodyPr/>
          <a:lstStyle/>
          <a:p>
            <a:fld id="{BD06DFB1-3A04-499A-AD0C-0F1B19218D06}" type="slidenum">
              <a:rPr lang="en-US" altLang="en-US"/>
              <a:pPr/>
              <a:t>4</a:t>
            </a:fld>
            <a:endParaRPr lang="en-US" altLang="en-US"/>
          </a:p>
        </p:txBody>
      </p:sp>
      <p:sp>
        <p:nvSpPr>
          <p:cNvPr id="7170" name="Rectangle 2">
            <a:extLst>
              <a:ext uri="{FF2B5EF4-FFF2-40B4-BE49-F238E27FC236}">
                <a16:creationId xmlns:a16="http://schemas.microsoft.com/office/drawing/2014/main" id="{57D51EE0-449D-4216-A5B6-E5FA421DCF16}"/>
              </a:ext>
            </a:extLst>
          </p:cNvPr>
          <p:cNvSpPr>
            <a:spLocks noChangeArrowheads="1" noTextEdit="1"/>
          </p:cNvSpPr>
          <p:nvPr>
            <p:ph type="sldImg"/>
          </p:nvPr>
        </p:nvSpPr>
        <p:spPr>
          <a:ln/>
        </p:spPr>
      </p:sp>
      <p:sp>
        <p:nvSpPr>
          <p:cNvPr id="7171" name="Rectangle 3">
            <a:extLst>
              <a:ext uri="{FF2B5EF4-FFF2-40B4-BE49-F238E27FC236}">
                <a16:creationId xmlns:a16="http://schemas.microsoft.com/office/drawing/2014/main" id="{C2400837-5DCC-491D-A26B-21CAEAB1301A}"/>
              </a:ext>
            </a:extLst>
          </p:cNvPr>
          <p:cNvSpPr>
            <a:spLocks noGrp="1" noChangeArrowheads="1"/>
          </p:cNvSpPr>
          <p:nvPr>
            <p:ph type="body" idx="1"/>
          </p:nvPr>
        </p:nvSpPr>
        <p:spPr/>
        <p:txBody>
          <a:bodyPr/>
          <a:lstStyle/>
          <a:p>
            <a:r>
              <a:rPr lang="en-US" altLang="en-US"/>
              <a:t>The client’s room itself can be potentially hazardous, it is often quite small and crowded with a variety of equipment.  The simple act of going to the washroom can be a challenge when the client is connected to an IV and needs to maneuver around obstacles (sometimes in a darkened room).  This can be especially challenging for our elderly clients, not to mention those who may be confused.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62574B0-038C-456C-8796-8C6277D4099D}"/>
              </a:ext>
            </a:extLst>
          </p:cNvPr>
          <p:cNvSpPr>
            <a:spLocks noGrp="1" noChangeArrowheads="1"/>
          </p:cNvSpPr>
          <p:nvPr>
            <p:ph type="sldNum" sz="quarter" idx="5"/>
          </p:nvPr>
        </p:nvSpPr>
        <p:spPr>
          <a:ln/>
        </p:spPr>
        <p:txBody>
          <a:bodyPr/>
          <a:lstStyle/>
          <a:p>
            <a:fld id="{67467D1C-4AED-4178-8682-04D8BC68C4FC}" type="slidenum">
              <a:rPr lang="en-US" altLang="en-US"/>
              <a:pPr/>
              <a:t>6</a:t>
            </a:fld>
            <a:endParaRPr lang="en-US" altLang="en-US"/>
          </a:p>
        </p:txBody>
      </p:sp>
      <p:sp>
        <p:nvSpPr>
          <p:cNvPr id="10242" name="Rectangle 2">
            <a:extLst>
              <a:ext uri="{FF2B5EF4-FFF2-40B4-BE49-F238E27FC236}">
                <a16:creationId xmlns:a16="http://schemas.microsoft.com/office/drawing/2014/main" id="{84259B67-8803-4052-A444-4B20214395C9}"/>
              </a:ext>
            </a:extLst>
          </p:cNvPr>
          <p:cNvSpPr>
            <a:spLocks noChangeArrowheads="1" noTextEdit="1"/>
          </p:cNvSpPr>
          <p:nvPr>
            <p:ph type="sldImg"/>
          </p:nvPr>
        </p:nvSpPr>
        <p:spPr>
          <a:ln/>
        </p:spPr>
      </p:sp>
      <p:sp>
        <p:nvSpPr>
          <p:cNvPr id="10243" name="Rectangle 3">
            <a:extLst>
              <a:ext uri="{FF2B5EF4-FFF2-40B4-BE49-F238E27FC236}">
                <a16:creationId xmlns:a16="http://schemas.microsoft.com/office/drawing/2014/main" id="{0EDEE2EA-4586-455B-847A-54971BBA8216}"/>
              </a:ext>
            </a:extLst>
          </p:cNvPr>
          <p:cNvSpPr>
            <a:spLocks noGrp="1" noChangeArrowheads="1"/>
          </p:cNvSpPr>
          <p:nvPr>
            <p:ph type="body" idx="1"/>
          </p:nvPr>
        </p:nvSpPr>
        <p:spPr/>
        <p:txBody>
          <a:bodyPr/>
          <a:lstStyle/>
          <a:p>
            <a:r>
              <a:rPr lang="en-US" altLang="en-US"/>
              <a:t>Medical errors were defined as “the failure of a planned action to be completed as intended, or the wrong use of a plan”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254F2F4-2A6C-406E-BB19-B5B9CA313104}"/>
              </a:ext>
            </a:extLst>
          </p:cNvPr>
          <p:cNvSpPr>
            <a:spLocks noGrp="1" noChangeArrowheads="1"/>
          </p:cNvSpPr>
          <p:nvPr>
            <p:ph type="sldNum" sz="quarter" idx="5"/>
          </p:nvPr>
        </p:nvSpPr>
        <p:spPr>
          <a:ln/>
        </p:spPr>
        <p:txBody>
          <a:bodyPr/>
          <a:lstStyle/>
          <a:p>
            <a:fld id="{513E5A3D-D5B7-4079-9AD3-94E1F89FE733}" type="slidenum">
              <a:rPr lang="en-US" altLang="en-US"/>
              <a:pPr/>
              <a:t>7</a:t>
            </a:fld>
            <a:endParaRPr lang="en-US" altLang="en-US"/>
          </a:p>
        </p:txBody>
      </p:sp>
      <p:sp>
        <p:nvSpPr>
          <p:cNvPr id="12290" name="Rectangle 2">
            <a:extLst>
              <a:ext uri="{FF2B5EF4-FFF2-40B4-BE49-F238E27FC236}">
                <a16:creationId xmlns:a16="http://schemas.microsoft.com/office/drawing/2014/main" id="{5C54CDC1-4BF3-48D7-8897-D449F376A486}"/>
              </a:ext>
            </a:extLst>
          </p:cNvPr>
          <p:cNvSpPr>
            <a:spLocks noChangeArrowheads="1" noTextEdit="1"/>
          </p:cNvSpPr>
          <p:nvPr>
            <p:ph type="sldImg"/>
          </p:nvPr>
        </p:nvSpPr>
        <p:spPr>
          <a:ln/>
        </p:spPr>
      </p:sp>
      <p:sp>
        <p:nvSpPr>
          <p:cNvPr id="12291" name="Rectangle 3">
            <a:extLst>
              <a:ext uri="{FF2B5EF4-FFF2-40B4-BE49-F238E27FC236}">
                <a16:creationId xmlns:a16="http://schemas.microsoft.com/office/drawing/2014/main" id="{97CD9797-C8CC-44AF-ADCB-8AFE29D4E5A9}"/>
              </a:ext>
            </a:extLst>
          </p:cNvPr>
          <p:cNvSpPr>
            <a:spLocks noGrp="1" noChangeArrowheads="1"/>
          </p:cNvSpPr>
          <p:nvPr>
            <p:ph type="body" idx="1"/>
          </p:nvPr>
        </p:nvSpPr>
        <p:spPr/>
        <p:txBody>
          <a:bodyPr/>
          <a:lstStyle/>
          <a:p>
            <a:r>
              <a:rPr lang="en-US" altLang="en-US"/>
              <a:t>The Canadian Healthcare Association (CHA) and our provincial and territorial members are committed to working with others to improve the quality and safety of health services provided to Canadians across the continuum of care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A53BC01-C5F6-448B-A3A9-473BE2111572}"/>
              </a:ext>
            </a:extLst>
          </p:cNvPr>
          <p:cNvSpPr>
            <a:spLocks noGrp="1" noChangeArrowheads="1"/>
          </p:cNvSpPr>
          <p:nvPr>
            <p:ph type="sldNum" sz="quarter" idx="5"/>
          </p:nvPr>
        </p:nvSpPr>
        <p:spPr>
          <a:ln/>
        </p:spPr>
        <p:txBody>
          <a:bodyPr/>
          <a:lstStyle/>
          <a:p>
            <a:fld id="{EDED4BAE-374A-417C-8805-603F4BC88682}" type="slidenum">
              <a:rPr lang="en-US" altLang="en-US"/>
              <a:pPr/>
              <a:t>10</a:t>
            </a:fld>
            <a:endParaRPr lang="en-US" altLang="en-US"/>
          </a:p>
        </p:txBody>
      </p:sp>
      <p:sp>
        <p:nvSpPr>
          <p:cNvPr id="20482" name="Rectangle 2">
            <a:extLst>
              <a:ext uri="{FF2B5EF4-FFF2-40B4-BE49-F238E27FC236}">
                <a16:creationId xmlns:a16="http://schemas.microsoft.com/office/drawing/2014/main" id="{FABEAD69-102D-43FC-9A35-15DA77C4FAC2}"/>
              </a:ext>
            </a:extLst>
          </p:cNvPr>
          <p:cNvSpPr>
            <a:spLocks noChangeArrowheads="1" noTextEdit="1"/>
          </p:cNvSpPr>
          <p:nvPr>
            <p:ph type="sldImg"/>
          </p:nvPr>
        </p:nvSpPr>
        <p:spPr>
          <a:ln/>
        </p:spPr>
      </p:sp>
      <p:sp>
        <p:nvSpPr>
          <p:cNvPr id="20483" name="Rectangle 3">
            <a:extLst>
              <a:ext uri="{FF2B5EF4-FFF2-40B4-BE49-F238E27FC236}">
                <a16:creationId xmlns:a16="http://schemas.microsoft.com/office/drawing/2014/main" id="{4AF33212-5FFB-4AAC-A82E-270E732AEB9A}"/>
              </a:ext>
            </a:extLst>
          </p:cNvPr>
          <p:cNvSpPr>
            <a:spLocks noGrp="1" noChangeArrowheads="1"/>
          </p:cNvSpPr>
          <p:nvPr>
            <p:ph type="body" idx="1"/>
          </p:nvPr>
        </p:nvSpPr>
        <p:spPr/>
        <p:txBody>
          <a:bodyPr/>
          <a:lstStyle/>
          <a:p>
            <a:r>
              <a:rPr lang="en-US" altLang="en-US"/>
              <a:t>Patient related factors include: </a:t>
            </a:r>
          </a:p>
          <a:p>
            <a:r>
              <a:rPr lang="en-US" altLang="en-US"/>
              <a:t>Physical &amp; mental condition</a:t>
            </a:r>
          </a:p>
          <a:p>
            <a:r>
              <a:rPr lang="en-US" altLang="en-US"/>
              <a:t>Obstacles</a:t>
            </a:r>
          </a:p>
          <a:p>
            <a:r>
              <a:rPr lang="en-US" altLang="en-US"/>
              <a:t>Lighting</a:t>
            </a:r>
          </a:p>
          <a:p>
            <a:r>
              <a:rPr lang="en-US" altLang="en-US"/>
              <a:t>Age</a:t>
            </a:r>
          </a:p>
          <a:p>
            <a:r>
              <a:rPr lang="en-US" altLang="en-US"/>
              <a:t>Ambulatory devices</a:t>
            </a:r>
          </a:p>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DD04B7C-2020-4F01-93A9-9BF3AD0178D8}"/>
              </a:ext>
            </a:extLst>
          </p:cNvPr>
          <p:cNvSpPr>
            <a:spLocks noGrp="1" noChangeArrowheads="1"/>
          </p:cNvSpPr>
          <p:nvPr>
            <p:ph type="sldNum" sz="quarter" idx="5"/>
          </p:nvPr>
        </p:nvSpPr>
        <p:spPr>
          <a:ln/>
        </p:spPr>
        <p:txBody>
          <a:bodyPr/>
          <a:lstStyle/>
          <a:p>
            <a:fld id="{FB7BEACF-5153-4CEC-984E-635346F5681C}" type="slidenum">
              <a:rPr lang="en-US" altLang="en-US"/>
              <a:pPr/>
              <a:t>11</a:t>
            </a:fld>
            <a:endParaRPr lang="en-US" altLang="en-US"/>
          </a:p>
        </p:txBody>
      </p:sp>
      <p:sp>
        <p:nvSpPr>
          <p:cNvPr id="17410" name="Rectangle 2">
            <a:extLst>
              <a:ext uri="{FF2B5EF4-FFF2-40B4-BE49-F238E27FC236}">
                <a16:creationId xmlns:a16="http://schemas.microsoft.com/office/drawing/2014/main" id="{BFC0C5A2-9CDF-41FB-A2CB-0A8FF71A1382}"/>
              </a:ext>
            </a:extLst>
          </p:cNvPr>
          <p:cNvSpPr>
            <a:spLocks noChangeArrowheads="1" noTextEdit="1"/>
          </p:cNvSpPr>
          <p:nvPr>
            <p:ph type="sldImg"/>
          </p:nvPr>
        </p:nvSpPr>
        <p:spPr>
          <a:ln/>
        </p:spPr>
      </p:sp>
      <p:sp>
        <p:nvSpPr>
          <p:cNvPr id="17411" name="Rectangle 3">
            <a:extLst>
              <a:ext uri="{FF2B5EF4-FFF2-40B4-BE49-F238E27FC236}">
                <a16:creationId xmlns:a16="http://schemas.microsoft.com/office/drawing/2014/main" id="{8606997B-0107-4D20-867B-5EA7E16CCE02}"/>
              </a:ext>
            </a:extLst>
          </p:cNvPr>
          <p:cNvSpPr>
            <a:spLocks noGrp="1" noChangeArrowheads="1"/>
          </p:cNvSpPr>
          <p:nvPr>
            <p:ph type="body" idx="1"/>
          </p:nvPr>
        </p:nvSpPr>
        <p:spPr/>
        <p:txBody>
          <a:bodyPr/>
          <a:lstStyle/>
          <a:p>
            <a:r>
              <a:rPr lang="en-US" altLang="en-US"/>
              <a:t>Student participation</a:t>
            </a:r>
          </a:p>
          <a:p>
            <a:r>
              <a:rPr lang="en-US" altLang="en-US"/>
              <a:t>Other things to consider that would make a client at high risk for falls</a:t>
            </a:r>
          </a:p>
          <a:p>
            <a:r>
              <a:rPr lang="en-US" altLang="en-US"/>
              <a:t>	- poor fitting shoes/slippers</a:t>
            </a:r>
          </a:p>
          <a:p>
            <a:r>
              <a:rPr lang="en-US" altLang="en-US"/>
              <a:t>	- untied laces</a:t>
            </a:r>
          </a:p>
          <a:p>
            <a:r>
              <a:rPr lang="en-US" altLang="en-US"/>
              <a:t>	- housecoat or pyjamas too long</a:t>
            </a:r>
          </a:p>
          <a:p>
            <a:r>
              <a:rPr lang="en-US" altLang="en-US"/>
              <a:t>	- poor physical condition – dizziness, unsteady gait, weakness, impaired vision, hearing</a:t>
            </a:r>
          </a:p>
          <a:p>
            <a:r>
              <a:rPr lang="en-US" altLang="en-US"/>
              <a:t>	- altered mental status – confusion, impaired memory/ju</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69B38B7-DF03-4E0F-A293-170CCEBBA840}"/>
              </a:ext>
            </a:extLst>
          </p:cNvPr>
          <p:cNvSpPr>
            <a:spLocks noGrp="1" noChangeArrowheads="1"/>
          </p:cNvSpPr>
          <p:nvPr>
            <p:ph type="sldNum" sz="quarter" idx="5"/>
          </p:nvPr>
        </p:nvSpPr>
        <p:spPr>
          <a:ln/>
        </p:spPr>
        <p:txBody>
          <a:bodyPr/>
          <a:lstStyle/>
          <a:p>
            <a:fld id="{EB7360B5-841A-410A-AB49-903F2B8755FA}" type="slidenum">
              <a:rPr lang="en-US" altLang="en-US"/>
              <a:pPr/>
              <a:t>44</a:t>
            </a:fld>
            <a:endParaRPr lang="en-US" altLang="en-US"/>
          </a:p>
        </p:txBody>
      </p:sp>
      <p:sp>
        <p:nvSpPr>
          <p:cNvPr id="73730" name="Rectangle 2">
            <a:extLst>
              <a:ext uri="{FF2B5EF4-FFF2-40B4-BE49-F238E27FC236}">
                <a16:creationId xmlns:a16="http://schemas.microsoft.com/office/drawing/2014/main" id="{ADB7B01E-E4E2-44B7-A78D-5A6C6B70D377}"/>
              </a:ext>
            </a:extLst>
          </p:cNvPr>
          <p:cNvSpPr>
            <a:spLocks noChangeArrowheads="1" noTextEdit="1"/>
          </p:cNvSpPr>
          <p:nvPr>
            <p:ph type="sldImg"/>
          </p:nvPr>
        </p:nvSpPr>
        <p:spPr>
          <a:ln/>
        </p:spPr>
      </p:sp>
      <p:sp>
        <p:nvSpPr>
          <p:cNvPr id="73731" name="Rectangle 3">
            <a:extLst>
              <a:ext uri="{FF2B5EF4-FFF2-40B4-BE49-F238E27FC236}">
                <a16:creationId xmlns:a16="http://schemas.microsoft.com/office/drawing/2014/main" id="{9C257499-E3B4-4883-9667-6065430BD960}"/>
              </a:ext>
            </a:extLst>
          </p:cNvPr>
          <p:cNvSpPr>
            <a:spLocks noGrp="1" noChangeArrowheads="1"/>
          </p:cNvSpPr>
          <p:nvPr>
            <p:ph type="body" idx="1"/>
          </p:nvPr>
        </p:nvSpPr>
        <p:spPr/>
        <p:txBody>
          <a:bodyPr/>
          <a:lstStyle/>
          <a:p>
            <a:r>
              <a:rPr lang="en-US" altLang="en-US"/>
              <a:t>)</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231036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42B0BC5-4599-4212-B545-7E6442699DAD}" type="datetimeFigureOut">
              <a:rPr lang="en-US" smtClean="0"/>
              <a:t>3/16/2022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3005E5C-6CF0-4ACD-8DF9-7AB838C1794F}" type="slidenum">
              <a:rPr lang="en-US" smtClean="0"/>
              <a:t>‹#›</a:t>
            </a:fld>
            <a:endParaRPr lang="en-US"/>
          </a:p>
        </p:txBody>
      </p:sp>
    </p:spTree>
    <p:extLst>
      <p:ext uri="{BB962C8B-B14F-4D97-AF65-F5344CB8AC3E}">
        <p14:creationId xmlns:p14="http://schemas.microsoft.com/office/powerpoint/2010/main" val="1938835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42B0BC5-4599-4212-B545-7E6442699DAD}" type="datetimeFigureOut">
              <a:rPr lang="en-US" smtClean="0"/>
              <a:t>3/16/2022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3005E5C-6CF0-4ACD-8DF9-7AB838C1794F}" type="slidenum">
              <a:rPr lang="en-US" smtClean="0"/>
              <a:t>‹#›</a:t>
            </a:fld>
            <a:endParaRPr lang="en-US"/>
          </a:p>
        </p:txBody>
      </p:sp>
    </p:spTree>
    <p:extLst>
      <p:ext uri="{BB962C8B-B14F-4D97-AF65-F5344CB8AC3E}">
        <p14:creationId xmlns:p14="http://schemas.microsoft.com/office/powerpoint/2010/main" val="2679096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38633462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9FEFF-F7AF-4582-80F1-068ACF44826A}"/>
              </a:ext>
            </a:extLst>
          </p:cNvPr>
          <p:cNvSpPr>
            <a:spLocks noGrp="1"/>
          </p:cNvSpPr>
          <p:nvPr>
            <p:ph type="title"/>
          </p:nvPr>
        </p:nvSpPr>
        <p:spPr>
          <a:xfrm>
            <a:off x="1534585" y="617538"/>
            <a:ext cx="10390716" cy="1143000"/>
          </a:xfrm>
        </p:spPr>
        <p:txBody>
          <a:bodyPr/>
          <a:lstStyle/>
          <a:p>
            <a:r>
              <a:rPr lang="en-US"/>
              <a:t>Click to edit Master title style</a:t>
            </a:r>
          </a:p>
        </p:txBody>
      </p:sp>
      <p:sp>
        <p:nvSpPr>
          <p:cNvPr id="3" name="Table Placeholder 2">
            <a:extLst>
              <a:ext uri="{FF2B5EF4-FFF2-40B4-BE49-F238E27FC236}">
                <a16:creationId xmlns:a16="http://schemas.microsoft.com/office/drawing/2014/main" id="{9129B5F2-4557-4DC3-B292-0C738321DF21}"/>
              </a:ext>
            </a:extLst>
          </p:cNvPr>
          <p:cNvSpPr>
            <a:spLocks noGrp="1"/>
          </p:cNvSpPr>
          <p:nvPr>
            <p:ph type="tbl" idx="1"/>
          </p:nvPr>
        </p:nvSpPr>
        <p:spPr>
          <a:xfrm>
            <a:off x="1576917" y="2017713"/>
            <a:ext cx="10363200" cy="4114800"/>
          </a:xfrm>
        </p:spPr>
        <p:txBody>
          <a:bodyPr/>
          <a:lstStyle/>
          <a:p>
            <a:endParaRPr lang="en-US"/>
          </a:p>
        </p:txBody>
      </p:sp>
      <p:sp>
        <p:nvSpPr>
          <p:cNvPr id="4" name="Date Placeholder 3">
            <a:extLst>
              <a:ext uri="{FF2B5EF4-FFF2-40B4-BE49-F238E27FC236}">
                <a16:creationId xmlns:a16="http://schemas.microsoft.com/office/drawing/2014/main" id="{36BCAA0C-45BC-4185-8229-1E284CEE9D52}"/>
              </a:ext>
            </a:extLst>
          </p:cNvPr>
          <p:cNvSpPr>
            <a:spLocks noGrp="1"/>
          </p:cNvSpPr>
          <p:nvPr>
            <p:ph type="dt" sz="half" idx="10"/>
          </p:nvPr>
        </p:nvSpPr>
        <p:spPr>
          <a:xfrm>
            <a:off x="1219200" y="6324600"/>
            <a:ext cx="2540000" cy="457200"/>
          </a:xfrm>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A0CCA2C-9592-4D99-BCD0-3CE764D2F6E2}"/>
              </a:ext>
            </a:extLst>
          </p:cNvPr>
          <p:cNvSpPr>
            <a:spLocks noGrp="1"/>
          </p:cNvSpPr>
          <p:nvPr>
            <p:ph type="ftr" sz="quarter" idx="11"/>
          </p:nvPr>
        </p:nvSpPr>
        <p:spPr>
          <a:xfrm>
            <a:off x="4470400" y="6324600"/>
            <a:ext cx="3860800" cy="457200"/>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16B9F98-0123-4F5C-8571-37F91B7B875A}"/>
              </a:ext>
            </a:extLst>
          </p:cNvPr>
          <p:cNvSpPr>
            <a:spLocks noGrp="1"/>
          </p:cNvSpPr>
          <p:nvPr>
            <p:ph type="sldNum" sz="quarter" idx="12"/>
          </p:nvPr>
        </p:nvSpPr>
        <p:spPr>
          <a:xfrm>
            <a:off x="9042400" y="6324600"/>
            <a:ext cx="2540000" cy="457200"/>
          </a:xfrm>
        </p:spPr>
        <p:txBody>
          <a:bodyPr/>
          <a:lstStyle>
            <a:lvl1pPr>
              <a:defRPr/>
            </a:lvl1pPr>
          </a:lstStyle>
          <a:p>
            <a:fld id="{D2B32655-04BC-4EB2-95EE-34715D84AC7F}" type="slidenum">
              <a:rPr lang="en-US" altLang="en-US"/>
              <a:pPr/>
              <a:t>‹#›</a:t>
            </a:fld>
            <a:endParaRPr lang="en-US" altLang="en-US"/>
          </a:p>
        </p:txBody>
      </p:sp>
    </p:spTree>
    <p:extLst>
      <p:ext uri="{BB962C8B-B14F-4D97-AF65-F5344CB8AC3E}">
        <p14:creationId xmlns:p14="http://schemas.microsoft.com/office/powerpoint/2010/main" val="3851347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85778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42B0BC5-4599-4212-B545-7E6442699DAD}" type="datetimeFigureOut">
              <a:rPr lang="en-US" smtClean="0"/>
              <a:t>3/16/2022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3005E5C-6CF0-4ACD-8DF9-7AB838C1794F}" type="slidenum">
              <a:rPr lang="en-US" smtClean="0"/>
              <a:t>‹#›</a:t>
            </a:fld>
            <a:endParaRPr lang="en-US"/>
          </a:p>
        </p:txBody>
      </p:sp>
    </p:spTree>
    <p:extLst>
      <p:ext uri="{BB962C8B-B14F-4D97-AF65-F5344CB8AC3E}">
        <p14:creationId xmlns:p14="http://schemas.microsoft.com/office/powerpoint/2010/main" val="212830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42B0BC5-4599-4212-B545-7E6442699DAD}" type="datetimeFigureOut">
              <a:rPr lang="en-US" smtClean="0"/>
              <a:t>3/16/2022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3005E5C-6CF0-4ACD-8DF9-7AB838C1794F}" type="slidenum">
              <a:rPr lang="en-US" smtClean="0"/>
              <a:t>‹#›</a:t>
            </a:fld>
            <a:endParaRPr lang="en-US"/>
          </a:p>
        </p:txBody>
      </p:sp>
    </p:spTree>
    <p:extLst>
      <p:ext uri="{BB962C8B-B14F-4D97-AF65-F5344CB8AC3E}">
        <p14:creationId xmlns:p14="http://schemas.microsoft.com/office/powerpoint/2010/main" val="2849081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842B0BC5-4599-4212-B545-7E6442699DAD}" type="datetimeFigureOut">
              <a:rPr lang="en-US" smtClean="0"/>
              <a:t>3/16/2022</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83005E5C-6CF0-4ACD-8DF9-7AB838C1794F}" type="slidenum">
              <a:rPr lang="en-US" smtClean="0"/>
              <a:t>‹#›</a:t>
            </a:fld>
            <a:endParaRPr lang="en-US"/>
          </a:p>
        </p:txBody>
      </p:sp>
    </p:spTree>
    <p:extLst>
      <p:ext uri="{BB962C8B-B14F-4D97-AF65-F5344CB8AC3E}">
        <p14:creationId xmlns:p14="http://schemas.microsoft.com/office/powerpoint/2010/main" val="3856673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842B0BC5-4599-4212-B545-7E6442699DAD}" type="datetimeFigureOut">
              <a:rPr lang="en-US" smtClean="0"/>
              <a:t>3/16/2022</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83005E5C-6CF0-4ACD-8DF9-7AB838C1794F}" type="slidenum">
              <a:rPr lang="en-US" smtClean="0"/>
              <a:t>‹#›</a:t>
            </a:fld>
            <a:endParaRPr lang="en-US"/>
          </a:p>
        </p:txBody>
      </p:sp>
    </p:spTree>
    <p:extLst>
      <p:ext uri="{BB962C8B-B14F-4D97-AF65-F5344CB8AC3E}">
        <p14:creationId xmlns:p14="http://schemas.microsoft.com/office/powerpoint/2010/main" val="3709681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842B0BC5-4599-4212-B545-7E6442699DAD}" type="datetimeFigureOut">
              <a:rPr lang="en-US" smtClean="0"/>
              <a:t>3/16/2022</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83005E5C-6CF0-4ACD-8DF9-7AB838C1794F}" type="slidenum">
              <a:rPr lang="en-US" smtClean="0"/>
              <a:t>‹#›</a:t>
            </a:fld>
            <a:endParaRPr lang="en-US"/>
          </a:p>
        </p:txBody>
      </p:sp>
    </p:spTree>
    <p:extLst>
      <p:ext uri="{BB962C8B-B14F-4D97-AF65-F5344CB8AC3E}">
        <p14:creationId xmlns:p14="http://schemas.microsoft.com/office/powerpoint/2010/main" val="108983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42B0BC5-4599-4212-B545-7E6442699DAD}" type="datetimeFigureOut">
              <a:rPr lang="en-US" smtClean="0"/>
              <a:t>3/16/2022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3005E5C-6CF0-4ACD-8DF9-7AB838C1794F}" type="slidenum">
              <a:rPr lang="en-US" smtClean="0"/>
              <a:t>‹#›</a:t>
            </a:fld>
            <a:endParaRPr lang="en-US"/>
          </a:p>
        </p:txBody>
      </p:sp>
    </p:spTree>
    <p:extLst>
      <p:ext uri="{BB962C8B-B14F-4D97-AF65-F5344CB8AC3E}">
        <p14:creationId xmlns:p14="http://schemas.microsoft.com/office/powerpoint/2010/main" val="1789649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42B0BC5-4599-4212-B545-7E6442699DAD}" type="datetimeFigureOut">
              <a:rPr lang="en-US" smtClean="0"/>
              <a:t>3/16/2022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3005E5C-6CF0-4ACD-8DF9-7AB838C1794F}" type="slidenum">
              <a:rPr lang="en-US" smtClean="0"/>
              <a:t>‹#›</a:t>
            </a:fld>
            <a:endParaRPr lang="en-US"/>
          </a:p>
        </p:txBody>
      </p:sp>
    </p:spTree>
    <p:extLst>
      <p:ext uri="{BB962C8B-B14F-4D97-AF65-F5344CB8AC3E}">
        <p14:creationId xmlns:p14="http://schemas.microsoft.com/office/powerpoint/2010/main" val="2698163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5117704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218" y="2341312"/>
            <a:ext cx="10515600" cy="1325563"/>
          </a:xfrm>
        </p:spPr>
        <p:txBody>
          <a:bodyPr/>
          <a:lstStyle/>
          <a:p>
            <a:r>
              <a:rPr lang="en-US" dirty="0"/>
              <a:t>Safe Client Handling and Positioning of Client</a:t>
            </a:r>
          </a:p>
        </p:txBody>
      </p:sp>
    </p:spTree>
    <p:extLst>
      <p:ext uri="{BB962C8B-B14F-4D97-AF65-F5344CB8AC3E}">
        <p14:creationId xmlns:p14="http://schemas.microsoft.com/office/powerpoint/2010/main" val="2593424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389F4737-10CC-49F0-9F2B-658D8B53FD57}"/>
              </a:ext>
            </a:extLst>
          </p:cNvPr>
          <p:cNvSpPr>
            <a:spLocks noGrp="1" noChangeArrowheads="1"/>
          </p:cNvSpPr>
          <p:nvPr>
            <p:ph type="title"/>
          </p:nvPr>
        </p:nvSpPr>
        <p:spPr/>
        <p:txBody>
          <a:bodyPr/>
          <a:lstStyle/>
          <a:p>
            <a:r>
              <a:rPr lang="en-US" altLang="en-US"/>
              <a:t>Focus Assessment:</a:t>
            </a:r>
          </a:p>
        </p:txBody>
      </p:sp>
      <p:sp>
        <p:nvSpPr>
          <p:cNvPr id="19459" name="Rectangle 3">
            <a:extLst>
              <a:ext uri="{FF2B5EF4-FFF2-40B4-BE49-F238E27FC236}">
                <a16:creationId xmlns:a16="http://schemas.microsoft.com/office/drawing/2014/main" id="{02A6C4FE-7354-4584-A14A-6B63B67FC8DA}"/>
              </a:ext>
            </a:extLst>
          </p:cNvPr>
          <p:cNvSpPr>
            <a:spLocks noGrp="1" noChangeArrowheads="1"/>
          </p:cNvSpPr>
          <p:nvPr>
            <p:ph type="body" idx="1"/>
          </p:nvPr>
        </p:nvSpPr>
        <p:spPr/>
        <p:txBody>
          <a:bodyPr/>
          <a:lstStyle/>
          <a:p>
            <a:r>
              <a:rPr lang="en-US" altLang="en-US"/>
              <a:t>To ensure patient safety </a:t>
            </a:r>
            <a:r>
              <a:rPr lang="en-US" altLang="en-US">
                <a:latin typeface="Times New Roman" panose="02020603050405020304" pitchFamily="18" charset="0"/>
              </a:rPr>
              <a:t>–</a:t>
            </a:r>
            <a:r>
              <a:rPr lang="en-US" altLang="en-US"/>
              <a:t> the nurse should conduct a focus assessment during every nurse-patient encounter which includes:</a:t>
            </a:r>
          </a:p>
          <a:p>
            <a:endParaRPr lang="en-US" altLang="en-US"/>
          </a:p>
          <a:p>
            <a:pPr lvl="2"/>
            <a:r>
              <a:rPr lang="en-US" altLang="en-US"/>
              <a:t>A visual scan of the environment for potential hazards</a:t>
            </a:r>
          </a:p>
          <a:p>
            <a:pPr lvl="2"/>
            <a:r>
              <a:rPr lang="en-US" altLang="en-US"/>
              <a:t>A quick appraisal of patient related factors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17EE51B-53B9-4B61-816F-F233CD52235C}"/>
              </a:ext>
            </a:extLst>
          </p:cNvPr>
          <p:cNvSpPr>
            <a:spLocks noGrp="1" noChangeArrowheads="1"/>
          </p:cNvSpPr>
          <p:nvPr>
            <p:ph type="title"/>
          </p:nvPr>
        </p:nvSpPr>
        <p:spPr/>
        <p:txBody>
          <a:bodyPr/>
          <a:lstStyle/>
          <a:p>
            <a:r>
              <a:rPr lang="en-US" altLang="en-US"/>
              <a:t>Strategies to help reduce falls: Physical environment</a:t>
            </a:r>
          </a:p>
        </p:txBody>
      </p:sp>
      <p:sp>
        <p:nvSpPr>
          <p:cNvPr id="16387" name="Rectangle 3">
            <a:extLst>
              <a:ext uri="{FF2B5EF4-FFF2-40B4-BE49-F238E27FC236}">
                <a16:creationId xmlns:a16="http://schemas.microsoft.com/office/drawing/2014/main" id="{C9EE8D06-93B9-4442-910B-AFE2339BF0EB}"/>
              </a:ext>
            </a:extLst>
          </p:cNvPr>
          <p:cNvSpPr>
            <a:spLocks noGrp="1" noChangeArrowheads="1"/>
          </p:cNvSpPr>
          <p:nvPr>
            <p:ph type="body" idx="1"/>
          </p:nvPr>
        </p:nvSpPr>
        <p:spPr/>
        <p:txBody>
          <a:bodyPr>
            <a:normAutofit lnSpcReduction="10000"/>
          </a:bodyPr>
          <a:lstStyle/>
          <a:p>
            <a:pPr>
              <a:lnSpc>
                <a:spcPct val="90000"/>
              </a:lnSpc>
            </a:pPr>
            <a:r>
              <a:rPr lang="en-US" altLang="en-US" dirty="0"/>
              <a:t>Appropriate furniture and lighting</a:t>
            </a:r>
          </a:p>
          <a:p>
            <a:pPr>
              <a:lnSpc>
                <a:spcPct val="90000"/>
              </a:lnSpc>
            </a:pPr>
            <a:endParaRPr lang="en-US" altLang="en-US" dirty="0"/>
          </a:p>
          <a:p>
            <a:pPr>
              <a:lnSpc>
                <a:spcPct val="90000"/>
              </a:lnSpc>
            </a:pPr>
            <a:r>
              <a:rPr lang="en-US" altLang="en-US" dirty="0"/>
              <a:t>Call bell easily accessible/personal items within reach</a:t>
            </a:r>
          </a:p>
          <a:p>
            <a:pPr>
              <a:lnSpc>
                <a:spcPct val="90000"/>
              </a:lnSpc>
              <a:buFont typeface="Wingdings" panose="05000000000000000000" pitchFamily="2" charset="2"/>
              <a:buNone/>
            </a:pPr>
            <a:endParaRPr lang="en-US" altLang="en-US" dirty="0"/>
          </a:p>
          <a:p>
            <a:pPr>
              <a:lnSpc>
                <a:spcPct val="90000"/>
              </a:lnSpc>
            </a:pPr>
            <a:r>
              <a:rPr lang="en-US" altLang="en-US" dirty="0"/>
              <a:t>Traffic areas free from obstruction</a:t>
            </a:r>
          </a:p>
          <a:p>
            <a:pPr>
              <a:lnSpc>
                <a:spcPct val="90000"/>
              </a:lnSpc>
            </a:pPr>
            <a:endParaRPr lang="en-US" altLang="en-US" dirty="0"/>
          </a:p>
          <a:p>
            <a:pPr>
              <a:lnSpc>
                <a:spcPct val="90000"/>
              </a:lnSpc>
            </a:pPr>
            <a:r>
              <a:rPr lang="en-US" altLang="en-US" dirty="0"/>
              <a:t>Secure/remove loose carpets or runners</a:t>
            </a:r>
          </a:p>
          <a:p>
            <a:pPr>
              <a:lnSpc>
                <a:spcPct val="90000"/>
              </a:lnSpc>
            </a:pPr>
            <a:endParaRPr lang="en-US" altLang="en-US" dirty="0"/>
          </a:p>
          <a:p>
            <a:pPr>
              <a:lnSpc>
                <a:spcPct val="90000"/>
              </a:lnSpc>
            </a:pPr>
            <a:r>
              <a:rPr lang="en-US" altLang="en-US" dirty="0"/>
              <a:t>Eliminate clutter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636C89-2784-4FB7-A4C4-1D2DE9F76007}"/>
              </a:ext>
            </a:extLst>
          </p:cNvPr>
          <p:cNvSpPr>
            <a:spLocks noGrp="1"/>
          </p:cNvSpPr>
          <p:nvPr>
            <p:ph idx="1"/>
          </p:nvPr>
        </p:nvSpPr>
        <p:spPr>
          <a:xfrm>
            <a:off x="1174377" y="965013"/>
            <a:ext cx="10515600" cy="4351338"/>
          </a:xfrm>
        </p:spPr>
        <p:txBody>
          <a:bodyPr>
            <a:normAutofit fontScale="92500"/>
          </a:bodyPr>
          <a:lstStyle/>
          <a:p>
            <a:r>
              <a:rPr lang="en-US" dirty="0"/>
              <a:t>Grab bars in appropriate areas in washroom</a:t>
            </a:r>
          </a:p>
          <a:p>
            <a:endParaRPr lang="en-US" dirty="0"/>
          </a:p>
          <a:p>
            <a:r>
              <a:rPr lang="en-US" dirty="0"/>
              <a:t>Handrails in the halls</a:t>
            </a:r>
          </a:p>
          <a:p>
            <a:endParaRPr lang="en-US" dirty="0"/>
          </a:p>
          <a:p>
            <a:r>
              <a:rPr lang="en-US" dirty="0"/>
              <a:t>Keep bed in a low position – lock bed/wheelchairs/stretcher</a:t>
            </a:r>
          </a:p>
          <a:p>
            <a:endParaRPr lang="en-US" dirty="0"/>
          </a:p>
          <a:p>
            <a:r>
              <a:rPr lang="en-US" dirty="0"/>
              <a:t>Identify clients at risk for falls.</a:t>
            </a:r>
          </a:p>
          <a:p>
            <a:r>
              <a:rPr lang="en-US" dirty="0"/>
              <a:t>If a client experienced falls at home, they will likely continue to be at risk for falls in the hospital setting.  Place them close to </a:t>
            </a:r>
            <a:r>
              <a:rPr lang="en-US" dirty="0" err="1"/>
              <a:t>nsg</a:t>
            </a:r>
            <a:r>
              <a:rPr lang="en-US" dirty="0"/>
              <a:t> station.</a:t>
            </a:r>
          </a:p>
        </p:txBody>
      </p:sp>
    </p:spTree>
    <p:extLst>
      <p:ext uri="{BB962C8B-B14F-4D97-AF65-F5344CB8AC3E}">
        <p14:creationId xmlns:p14="http://schemas.microsoft.com/office/powerpoint/2010/main" val="390570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BADD29E8-D82C-411E-B7B3-5CE4367548C6}"/>
              </a:ext>
            </a:extLst>
          </p:cNvPr>
          <p:cNvSpPr>
            <a:spLocks noGrp="1" noChangeArrowheads="1"/>
          </p:cNvSpPr>
          <p:nvPr>
            <p:ph type="title"/>
          </p:nvPr>
        </p:nvSpPr>
        <p:spPr/>
        <p:txBody>
          <a:bodyPr/>
          <a:lstStyle/>
          <a:p>
            <a:r>
              <a:rPr lang="en-US" altLang="en-US" sz="4000"/>
              <a:t>Strategies to help reduce falls: (Communication/Assessment)</a:t>
            </a:r>
            <a:r>
              <a:rPr lang="en-US" altLang="en-US"/>
              <a:t> </a:t>
            </a:r>
          </a:p>
        </p:txBody>
      </p:sp>
      <p:sp>
        <p:nvSpPr>
          <p:cNvPr id="59395" name="Rectangle 3">
            <a:extLst>
              <a:ext uri="{FF2B5EF4-FFF2-40B4-BE49-F238E27FC236}">
                <a16:creationId xmlns:a16="http://schemas.microsoft.com/office/drawing/2014/main" id="{B3AFEB84-F1E2-44AF-8543-030DDB7952C3}"/>
              </a:ext>
            </a:extLst>
          </p:cNvPr>
          <p:cNvSpPr>
            <a:spLocks noGrp="1" noChangeArrowheads="1"/>
          </p:cNvSpPr>
          <p:nvPr>
            <p:ph type="body" idx="1"/>
          </p:nvPr>
        </p:nvSpPr>
        <p:spPr/>
        <p:txBody>
          <a:bodyPr>
            <a:normAutofit/>
          </a:bodyPr>
          <a:lstStyle/>
          <a:p>
            <a:pPr>
              <a:lnSpc>
                <a:spcPct val="90000"/>
              </a:lnSpc>
            </a:pPr>
            <a:r>
              <a:rPr lang="en-US" altLang="en-US" dirty="0"/>
              <a:t>Orient client to physical surroundings</a:t>
            </a:r>
          </a:p>
          <a:p>
            <a:pPr>
              <a:lnSpc>
                <a:spcPct val="90000"/>
              </a:lnSpc>
            </a:pPr>
            <a:endParaRPr lang="en-US" altLang="en-US" dirty="0"/>
          </a:p>
          <a:p>
            <a:pPr>
              <a:lnSpc>
                <a:spcPct val="90000"/>
              </a:lnSpc>
            </a:pPr>
            <a:r>
              <a:rPr lang="en-US" altLang="en-US" dirty="0"/>
              <a:t>Explain use of call bell</a:t>
            </a:r>
          </a:p>
          <a:p>
            <a:pPr>
              <a:lnSpc>
                <a:spcPct val="90000"/>
              </a:lnSpc>
            </a:pPr>
            <a:endParaRPr lang="en-US" altLang="en-US" dirty="0"/>
          </a:p>
          <a:p>
            <a:pPr>
              <a:lnSpc>
                <a:spcPct val="90000"/>
              </a:lnSpc>
            </a:pPr>
            <a:r>
              <a:rPr lang="en-US" altLang="en-US" dirty="0"/>
              <a:t>Assess client</a:t>
            </a:r>
            <a:r>
              <a:rPr lang="en-US" altLang="en-US" dirty="0">
                <a:latin typeface="Times New Roman" panose="02020603050405020304" pitchFamily="18" charset="0"/>
              </a:rPr>
              <a:t>’</a:t>
            </a:r>
            <a:r>
              <a:rPr lang="en-US" altLang="en-US" dirty="0"/>
              <a:t>s risk for falling</a:t>
            </a:r>
          </a:p>
          <a:p>
            <a:pPr>
              <a:lnSpc>
                <a:spcPct val="90000"/>
              </a:lnSpc>
            </a:pPr>
            <a:endParaRPr lang="en-US" altLang="en-US" dirty="0"/>
          </a:p>
          <a:p>
            <a:pPr>
              <a:lnSpc>
                <a:spcPct val="90000"/>
              </a:lnSpc>
            </a:pPr>
            <a:r>
              <a:rPr lang="en-US" altLang="en-US" dirty="0"/>
              <a:t>Alert all personnel to the client</a:t>
            </a:r>
            <a:r>
              <a:rPr lang="en-US" altLang="en-US" dirty="0">
                <a:latin typeface="Times New Roman" panose="02020603050405020304" pitchFamily="18" charset="0"/>
              </a:rPr>
              <a:t>’</a:t>
            </a:r>
            <a:r>
              <a:rPr lang="en-US" altLang="en-US" dirty="0"/>
              <a:t>s risk for falling</a:t>
            </a:r>
          </a:p>
          <a:p>
            <a:pPr>
              <a:lnSpc>
                <a:spcPct val="90000"/>
              </a:lnSpc>
            </a:pPr>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A30CF-4DC3-4B5A-8025-A6C38C22B6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482EB7-10DD-4E95-9200-419F35BC465B}"/>
              </a:ext>
            </a:extLst>
          </p:cNvPr>
          <p:cNvSpPr>
            <a:spLocks noGrp="1"/>
          </p:cNvSpPr>
          <p:nvPr>
            <p:ph idx="1"/>
          </p:nvPr>
        </p:nvSpPr>
        <p:spPr/>
        <p:txBody>
          <a:bodyPr/>
          <a:lstStyle/>
          <a:p>
            <a:r>
              <a:rPr lang="en-US" dirty="0"/>
              <a:t>Instruct client and family to seek assistance when getting up</a:t>
            </a:r>
          </a:p>
          <a:p>
            <a:endParaRPr lang="en-US" dirty="0"/>
          </a:p>
          <a:p>
            <a:r>
              <a:rPr lang="en-US" dirty="0"/>
              <a:t>Maintain client’s toileting schedule </a:t>
            </a:r>
          </a:p>
          <a:p>
            <a:endParaRPr lang="en-US" dirty="0"/>
          </a:p>
          <a:p>
            <a:r>
              <a:rPr lang="en-US" dirty="0"/>
              <a:t>Observe/assess client frequently</a:t>
            </a:r>
          </a:p>
          <a:p>
            <a:endParaRPr lang="en-US" dirty="0"/>
          </a:p>
          <a:p>
            <a:r>
              <a:rPr lang="en-US" dirty="0"/>
              <a:t>Encourage family participation in client’s care</a:t>
            </a:r>
          </a:p>
          <a:p>
            <a:endParaRPr lang="en-US" dirty="0"/>
          </a:p>
        </p:txBody>
      </p:sp>
    </p:spTree>
    <p:extLst>
      <p:ext uri="{BB962C8B-B14F-4D97-AF65-F5344CB8AC3E}">
        <p14:creationId xmlns:p14="http://schemas.microsoft.com/office/powerpoint/2010/main" val="92594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02FDFBB2-EA43-4643-9BF5-445D647798BD}"/>
              </a:ext>
            </a:extLst>
          </p:cNvPr>
          <p:cNvSpPr>
            <a:spLocks noGrp="1" noChangeArrowheads="1"/>
          </p:cNvSpPr>
          <p:nvPr>
            <p:ph type="title"/>
          </p:nvPr>
        </p:nvSpPr>
        <p:spPr/>
        <p:txBody>
          <a:bodyPr/>
          <a:lstStyle/>
          <a:p>
            <a:r>
              <a:rPr lang="en-US" altLang="en-US"/>
              <a:t>Body Mechanics</a:t>
            </a:r>
          </a:p>
        </p:txBody>
      </p:sp>
      <p:sp>
        <p:nvSpPr>
          <p:cNvPr id="39939" name="Rectangle 3">
            <a:extLst>
              <a:ext uri="{FF2B5EF4-FFF2-40B4-BE49-F238E27FC236}">
                <a16:creationId xmlns:a16="http://schemas.microsoft.com/office/drawing/2014/main" id="{77CD8810-8A7C-4699-A6F9-133E5AEE5174}"/>
              </a:ext>
            </a:extLst>
          </p:cNvPr>
          <p:cNvSpPr>
            <a:spLocks noGrp="1" noChangeArrowheads="1"/>
          </p:cNvSpPr>
          <p:nvPr>
            <p:ph type="body" idx="1"/>
          </p:nvPr>
        </p:nvSpPr>
        <p:spPr/>
        <p:txBody>
          <a:bodyPr/>
          <a:lstStyle/>
          <a:p>
            <a:pPr>
              <a:lnSpc>
                <a:spcPct val="90000"/>
              </a:lnSpc>
            </a:pPr>
            <a:r>
              <a:rPr lang="en-US" altLang="en-US" sz="2400"/>
              <a:t>The coordinated efforts of the musculoskeletal &amp; nervous system to maintain balance, posture &amp; body alignment during lifting, bending, moving &amp; performing ADL</a:t>
            </a:r>
            <a:r>
              <a:rPr lang="en-US" altLang="en-US" sz="2400">
                <a:latin typeface="Times New Roman" panose="02020603050405020304" pitchFamily="18" charset="0"/>
              </a:rPr>
              <a:t>’</a:t>
            </a:r>
            <a:r>
              <a:rPr lang="en-US" altLang="en-US" sz="2400"/>
              <a:t>s.</a:t>
            </a:r>
          </a:p>
          <a:p>
            <a:pPr>
              <a:lnSpc>
                <a:spcPct val="90000"/>
              </a:lnSpc>
              <a:buFont typeface="Wingdings" panose="05000000000000000000" pitchFamily="2" charset="2"/>
              <a:buNone/>
            </a:pPr>
            <a:endParaRPr lang="en-US" altLang="en-US" sz="2400"/>
          </a:p>
          <a:p>
            <a:pPr>
              <a:lnSpc>
                <a:spcPct val="90000"/>
              </a:lnSpc>
            </a:pPr>
            <a:r>
              <a:rPr lang="en-US" altLang="en-US" sz="2400"/>
              <a:t>Knowledge &amp; practice of proper body mechanics protect the client and nurse from injury to their musculoskeletal systems.</a:t>
            </a:r>
          </a:p>
          <a:p>
            <a:pPr>
              <a:lnSpc>
                <a:spcPct val="90000"/>
              </a:lnSpc>
            </a:pPr>
            <a:endParaRPr lang="en-US" altLang="en-US" sz="2400"/>
          </a:p>
          <a:p>
            <a:pPr>
              <a:lnSpc>
                <a:spcPct val="90000"/>
              </a:lnSpc>
            </a:pPr>
            <a:r>
              <a:rPr lang="en-US" altLang="en-US" sz="2400"/>
              <a:t>Correct body alignment reduces strain on musculoskeletal structures, maintains muscle tone, &amp; contributes to balance.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58BDB0F2-D287-4072-9556-1B394108E8ED}"/>
              </a:ext>
            </a:extLst>
          </p:cNvPr>
          <p:cNvSpPr>
            <a:spLocks noGrp="1" noChangeArrowheads="1"/>
          </p:cNvSpPr>
          <p:nvPr>
            <p:ph type="title"/>
          </p:nvPr>
        </p:nvSpPr>
        <p:spPr/>
        <p:txBody>
          <a:bodyPr/>
          <a:lstStyle/>
          <a:p>
            <a:r>
              <a:rPr lang="en-US" altLang="en-US"/>
              <a:t>Body Mechanics (cont.)</a:t>
            </a:r>
          </a:p>
        </p:txBody>
      </p:sp>
      <p:sp>
        <p:nvSpPr>
          <p:cNvPr id="40963" name="Rectangle 3">
            <a:extLst>
              <a:ext uri="{FF2B5EF4-FFF2-40B4-BE49-F238E27FC236}">
                <a16:creationId xmlns:a16="http://schemas.microsoft.com/office/drawing/2014/main" id="{2FC2CCB5-FEF6-4378-AC00-45E72CDED190}"/>
              </a:ext>
            </a:extLst>
          </p:cNvPr>
          <p:cNvSpPr>
            <a:spLocks noGrp="1" noChangeArrowheads="1"/>
          </p:cNvSpPr>
          <p:nvPr>
            <p:ph type="body" idx="1"/>
          </p:nvPr>
        </p:nvSpPr>
        <p:spPr/>
        <p:txBody>
          <a:bodyPr/>
          <a:lstStyle/>
          <a:p>
            <a:r>
              <a:rPr lang="en-US" altLang="en-US"/>
              <a:t>Body balance is achieved when a wide base of support exists, the center of gravity falls within the base of support &amp; a vertical line can be drawn from the center of gravity through the base of support.</a:t>
            </a:r>
          </a:p>
          <a:p>
            <a:endParaRPr lang="en-US" altLang="en-US"/>
          </a:p>
          <a:p>
            <a:r>
              <a:rPr lang="en-US" altLang="en-US"/>
              <a:t>When lifting an object, come close to the object, enlarge the base of support &amp; lower the center of gravity.</a:t>
            </a:r>
          </a:p>
          <a:p>
            <a:endParaRPr lang="en-US" altLang="en-US"/>
          </a:p>
          <a:p>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DA3EA42B-3E91-41AB-996D-C6A38F290E97}"/>
              </a:ext>
            </a:extLst>
          </p:cNvPr>
          <p:cNvSpPr>
            <a:spLocks noGrp="1" noChangeArrowheads="1"/>
          </p:cNvSpPr>
          <p:nvPr>
            <p:ph type="title"/>
          </p:nvPr>
        </p:nvSpPr>
        <p:spPr/>
        <p:txBody>
          <a:bodyPr/>
          <a:lstStyle/>
          <a:p>
            <a:br>
              <a:rPr lang="en-US" altLang="en-US"/>
            </a:br>
            <a:r>
              <a:rPr lang="en-US" altLang="en-US"/>
              <a:t>Body Mechanics (cont.)</a:t>
            </a:r>
          </a:p>
        </p:txBody>
      </p:sp>
      <p:sp>
        <p:nvSpPr>
          <p:cNvPr id="41987" name="Rectangle 3">
            <a:extLst>
              <a:ext uri="{FF2B5EF4-FFF2-40B4-BE49-F238E27FC236}">
                <a16:creationId xmlns:a16="http://schemas.microsoft.com/office/drawing/2014/main" id="{09633543-C50D-4C5B-B7F4-797258A275CF}"/>
              </a:ext>
            </a:extLst>
          </p:cNvPr>
          <p:cNvSpPr>
            <a:spLocks noGrp="1" noChangeArrowheads="1"/>
          </p:cNvSpPr>
          <p:nvPr>
            <p:ph type="body" idx="1"/>
          </p:nvPr>
        </p:nvSpPr>
        <p:spPr/>
        <p:txBody>
          <a:bodyPr/>
          <a:lstStyle/>
          <a:p>
            <a:r>
              <a:rPr lang="en-US" altLang="en-US"/>
              <a:t>Proper body mechanics facilitates movement without muscle strain &amp; excessive use of muscle energy.</a:t>
            </a:r>
          </a:p>
          <a:p>
            <a:endParaRPr lang="en-US" altLang="en-US"/>
          </a:p>
          <a:p>
            <a:r>
              <a:rPr lang="en-US" altLang="en-US"/>
              <a:t>Improper body mechanics can lead to injury for both the nurse &amp; the patient, especially back injury when lifting.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C5BD5D10-E6D7-4B7B-AF2A-0370D1D9FBDC}"/>
              </a:ext>
            </a:extLst>
          </p:cNvPr>
          <p:cNvSpPr>
            <a:spLocks noGrp="1" noChangeArrowheads="1"/>
          </p:cNvSpPr>
          <p:nvPr>
            <p:ph type="title"/>
          </p:nvPr>
        </p:nvSpPr>
        <p:spPr/>
        <p:txBody>
          <a:bodyPr/>
          <a:lstStyle/>
          <a:p>
            <a:r>
              <a:rPr lang="en-US" altLang="en-US"/>
              <a:t>Action				Rationale</a:t>
            </a:r>
          </a:p>
        </p:txBody>
      </p:sp>
      <p:graphicFrame>
        <p:nvGraphicFramePr>
          <p:cNvPr id="45119" name="Group 63">
            <a:extLst>
              <a:ext uri="{FF2B5EF4-FFF2-40B4-BE49-F238E27FC236}">
                <a16:creationId xmlns:a16="http://schemas.microsoft.com/office/drawing/2014/main" id="{2F648896-3F1D-4026-861B-0439AD04190E}"/>
              </a:ext>
            </a:extLst>
          </p:cNvPr>
          <p:cNvGraphicFramePr>
            <a:graphicFrameLocks noGrp="1"/>
          </p:cNvGraphicFramePr>
          <p:nvPr>
            <p:ph type="tbl" idx="1"/>
          </p:nvPr>
        </p:nvGraphicFramePr>
        <p:xfrm>
          <a:off x="2706688" y="2017714"/>
          <a:ext cx="7772400" cy="3931920"/>
        </p:xfrm>
        <a:graphic>
          <a:graphicData uri="http://schemas.openxmlformats.org/drawingml/2006/table">
            <a:tbl>
              <a:tblPr/>
              <a:tblGrid>
                <a:gridCol w="3886200">
                  <a:extLst>
                    <a:ext uri="{9D8B030D-6E8A-4147-A177-3AD203B41FA5}">
                      <a16:colId xmlns:a16="http://schemas.microsoft.com/office/drawing/2014/main" val="3908430692"/>
                    </a:ext>
                  </a:extLst>
                </a:gridCol>
                <a:gridCol w="3886200">
                  <a:extLst>
                    <a:ext uri="{9D8B030D-6E8A-4147-A177-3AD203B41FA5}">
                      <a16:colId xmlns:a16="http://schemas.microsoft.com/office/drawing/2014/main" val="3924879260"/>
                    </a:ext>
                  </a:extLst>
                </a:gridCol>
              </a:tblGrid>
              <a:tr h="587375">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When planning to move a client, arrange for adequate help.  Use mechanical aids if help is unavailable.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Two workers lifting together divide the workload by 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59592907"/>
                  </a:ext>
                </a:extLst>
              </a:tr>
              <a:tr h="58896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Encourage client to assist as much as possible.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This promotes the client</a:t>
                      </a:r>
                      <a:r>
                        <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s abilities &amp; strength while minimizing workload.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26513824"/>
                  </a:ext>
                </a:extLst>
              </a:tr>
              <a:tr h="587375">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Keep back, neck, pelvis and feet aligned.  Avoid twisting.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Reduces risk of injury to lumbar vertebrae &amp; muscle groups. Twisting increases risk of injury.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27190833"/>
                  </a:ext>
                </a:extLst>
              </a:tr>
              <a:tr h="587375">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Flex knees; keep feet wide apart.  Position self close to client (or object being lifted).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A broad base of support increases stability.  The force is minimized. 10 lbs at waist height close to the body is equal to 100 lbs at arms</a:t>
                      </a:r>
                      <a:r>
                        <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 length.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16989865"/>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504D148A-C6CB-4E37-A055-16979774F5B9}"/>
              </a:ext>
            </a:extLst>
          </p:cNvPr>
          <p:cNvSpPr>
            <a:spLocks noGrp="1" noChangeArrowheads="1"/>
          </p:cNvSpPr>
          <p:nvPr>
            <p:ph type="title"/>
          </p:nvPr>
        </p:nvSpPr>
        <p:spPr/>
        <p:txBody>
          <a:bodyPr/>
          <a:lstStyle/>
          <a:p>
            <a:r>
              <a:rPr lang="en-US" altLang="en-US"/>
              <a:t>Action			        Rationale</a:t>
            </a:r>
          </a:p>
        </p:txBody>
      </p:sp>
      <p:graphicFrame>
        <p:nvGraphicFramePr>
          <p:cNvPr id="53251" name="Group 3">
            <a:extLst>
              <a:ext uri="{FF2B5EF4-FFF2-40B4-BE49-F238E27FC236}">
                <a16:creationId xmlns:a16="http://schemas.microsoft.com/office/drawing/2014/main" id="{0636388C-899A-4835-9E6A-4E49F51CBC15}"/>
              </a:ext>
            </a:extLst>
          </p:cNvPr>
          <p:cNvGraphicFramePr>
            <a:graphicFrameLocks noGrp="1"/>
          </p:cNvGraphicFramePr>
          <p:nvPr>
            <p:ph type="tbl" idx="1"/>
          </p:nvPr>
        </p:nvGraphicFramePr>
        <p:xfrm>
          <a:off x="2706688" y="2017714"/>
          <a:ext cx="7772400" cy="4275137"/>
        </p:xfrm>
        <a:graphic>
          <a:graphicData uri="http://schemas.openxmlformats.org/drawingml/2006/table">
            <a:tbl>
              <a:tblPr/>
              <a:tblGrid>
                <a:gridCol w="3886200">
                  <a:extLst>
                    <a:ext uri="{9D8B030D-6E8A-4147-A177-3AD203B41FA5}">
                      <a16:colId xmlns:a16="http://schemas.microsoft.com/office/drawing/2014/main" val="2699688076"/>
                    </a:ext>
                  </a:extLst>
                </a:gridCol>
                <a:gridCol w="3886200">
                  <a:extLst>
                    <a:ext uri="{9D8B030D-6E8A-4147-A177-3AD203B41FA5}">
                      <a16:colId xmlns:a16="http://schemas.microsoft.com/office/drawing/2014/main" val="1332009601"/>
                    </a:ext>
                  </a:extLst>
                </a:gridCol>
              </a:tblGrid>
              <a:tr h="10287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Use arms and legs (not back)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The leg muscles are stronger, larger muscles capable of greater work without injury.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82123897"/>
                  </a:ext>
                </a:extLst>
              </a:tr>
              <a:tr h="10287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Slide client toward yourself using a pull sheet.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Sliding requires less effort than lifting.  Pull sheet minimizes shearing forces, which can damage client</a:t>
                      </a:r>
                      <a:r>
                        <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s skin.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31706375"/>
                  </a:ext>
                </a:extLst>
              </a:tr>
              <a:tr h="10287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Set (tighten) abdominal &amp; gluteal muscles in preparation for move.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Preparing muscles for the load minimizes strain.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19934944"/>
                  </a:ext>
                </a:extLst>
              </a:tr>
              <a:tr h="10287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Person with the heaviest load coordinates efforts of team involved by counting to three.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Simultaneous lifting minimizes the load by any one lifter.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635706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0363509-CE51-4265-BE2B-54C57BC76B14}"/>
              </a:ext>
            </a:extLst>
          </p:cNvPr>
          <p:cNvSpPr>
            <a:spLocks noGrp="1" noChangeArrowheads="1"/>
          </p:cNvSpPr>
          <p:nvPr>
            <p:ph type="title"/>
          </p:nvPr>
        </p:nvSpPr>
        <p:spPr>
          <a:xfrm>
            <a:off x="838200" y="2583891"/>
            <a:ext cx="10515600" cy="1325563"/>
          </a:xfrm>
        </p:spPr>
        <p:txBody>
          <a:bodyPr/>
          <a:lstStyle/>
          <a:p>
            <a:r>
              <a:rPr lang="en-US" altLang="en-US" dirty="0"/>
              <a:t>Safety; Basic Body Mechanics; Moving &amp; Positioning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61646084-51FF-465F-A4D4-E710C057D8C0}"/>
              </a:ext>
            </a:extLst>
          </p:cNvPr>
          <p:cNvSpPr>
            <a:spLocks noGrp="1" noChangeArrowheads="1"/>
          </p:cNvSpPr>
          <p:nvPr>
            <p:ph type="title"/>
          </p:nvPr>
        </p:nvSpPr>
        <p:spPr/>
        <p:txBody>
          <a:bodyPr/>
          <a:lstStyle/>
          <a:p>
            <a:r>
              <a:rPr lang="en-US" altLang="en-US"/>
              <a:t>Moving &amp; Positioning</a:t>
            </a:r>
          </a:p>
        </p:txBody>
      </p:sp>
      <p:sp>
        <p:nvSpPr>
          <p:cNvPr id="50179" name="Rectangle 3">
            <a:extLst>
              <a:ext uri="{FF2B5EF4-FFF2-40B4-BE49-F238E27FC236}">
                <a16:creationId xmlns:a16="http://schemas.microsoft.com/office/drawing/2014/main" id="{AAC0C8E0-2AF9-44D4-B7EE-988DBEA6CF37}"/>
              </a:ext>
            </a:extLst>
          </p:cNvPr>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2400"/>
              <a:t>Mobility </a:t>
            </a:r>
            <a:r>
              <a:rPr lang="en-US" altLang="en-US" sz="2400">
                <a:latin typeface="Times New Roman" panose="02020603050405020304" pitchFamily="18" charset="0"/>
              </a:rPr>
              <a:t>–</a:t>
            </a:r>
            <a:r>
              <a:rPr lang="en-US" altLang="en-US" sz="2400"/>
              <a:t> persons ability to move about freely.</a:t>
            </a:r>
          </a:p>
          <a:p>
            <a:pPr>
              <a:lnSpc>
                <a:spcPct val="90000"/>
              </a:lnSpc>
              <a:buFont typeface="Wingdings" panose="05000000000000000000" pitchFamily="2" charset="2"/>
              <a:buNone/>
            </a:pPr>
            <a:endParaRPr lang="en-US" altLang="en-US" sz="2400"/>
          </a:p>
          <a:p>
            <a:pPr>
              <a:lnSpc>
                <a:spcPct val="90000"/>
              </a:lnSpc>
              <a:buFont typeface="Wingdings" panose="05000000000000000000" pitchFamily="2" charset="2"/>
              <a:buNone/>
            </a:pPr>
            <a:r>
              <a:rPr lang="en-US" altLang="en-US" sz="2400"/>
              <a:t>Immobility </a:t>
            </a:r>
            <a:r>
              <a:rPr lang="en-US" altLang="en-US" sz="2400">
                <a:latin typeface="Times New Roman" panose="02020603050405020304" pitchFamily="18" charset="0"/>
              </a:rPr>
              <a:t>–</a:t>
            </a:r>
            <a:r>
              <a:rPr lang="en-US" altLang="en-US" sz="2400"/>
              <a:t> person unable to move about freely, all body systems at risk for impairment.</a:t>
            </a:r>
          </a:p>
          <a:p>
            <a:pPr>
              <a:lnSpc>
                <a:spcPct val="90000"/>
              </a:lnSpc>
              <a:buFont typeface="Wingdings" panose="05000000000000000000" pitchFamily="2" charset="2"/>
              <a:buNone/>
            </a:pPr>
            <a:endParaRPr lang="en-US" altLang="en-US" sz="2400"/>
          </a:p>
          <a:p>
            <a:pPr lvl="2">
              <a:lnSpc>
                <a:spcPct val="90000"/>
              </a:lnSpc>
            </a:pPr>
            <a:r>
              <a:rPr lang="en-US" altLang="en-US"/>
              <a:t>Frequent movement improves muscle tone, respiration, circulation &amp; digestion.</a:t>
            </a:r>
          </a:p>
          <a:p>
            <a:pPr lvl="2">
              <a:lnSpc>
                <a:spcPct val="90000"/>
              </a:lnSpc>
            </a:pPr>
            <a:r>
              <a:rPr lang="en-US" altLang="en-US"/>
              <a:t>Proper positioning at rest also prevents strain on muscles, prevents pressure sores (decubitus ulcers within 24 hours) &amp; joint contractures (abnormal condition of a joint, characterized by flexion &amp; fixation &amp; caused by atrophy &amp; shortening of muscle fibers or by loss of normal elasticity of the skin).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CD2254CB-7906-457C-9682-DB47ED0501A4}"/>
              </a:ext>
            </a:extLst>
          </p:cNvPr>
          <p:cNvSpPr>
            <a:spLocks noGrp="1" noChangeArrowheads="1"/>
          </p:cNvSpPr>
          <p:nvPr>
            <p:ph type="title"/>
          </p:nvPr>
        </p:nvSpPr>
        <p:spPr/>
        <p:txBody>
          <a:bodyPr/>
          <a:lstStyle/>
          <a:p>
            <a:r>
              <a:rPr lang="en-US" altLang="en-US"/>
              <a:t>Moving &amp; Positioning (cont.)</a:t>
            </a:r>
          </a:p>
        </p:txBody>
      </p:sp>
      <p:sp>
        <p:nvSpPr>
          <p:cNvPr id="54275" name="Rectangle 3">
            <a:extLst>
              <a:ext uri="{FF2B5EF4-FFF2-40B4-BE49-F238E27FC236}">
                <a16:creationId xmlns:a16="http://schemas.microsoft.com/office/drawing/2014/main" id="{4F136931-3D39-44C8-BD01-7822E7A12575}"/>
              </a:ext>
            </a:extLst>
          </p:cNvPr>
          <p:cNvSpPr>
            <a:spLocks noGrp="1" noChangeArrowheads="1"/>
          </p:cNvSpPr>
          <p:nvPr>
            <p:ph type="body" idx="1"/>
          </p:nvPr>
        </p:nvSpPr>
        <p:spPr/>
        <p:txBody>
          <a:bodyPr/>
          <a:lstStyle/>
          <a:p>
            <a:r>
              <a:rPr lang="en-US" altLang="en-US"/>
              <a:t>Pressure Sores </a:t>
            </a:r>
            <a:r>
              <a:rPr lang="en-US" altLang="en-US">
                <a:latin typeface="Times New Roman" panose="02020603050405020304" pitchFamily="18" charset="0"/>
              </a:rPr>
              <a:t>–</a:t>
            </a:r>
            <a:r>
              <a:rPr lang="en-US" altLang="en-US"/>
              <a:t> tissues are compressed, decreased bld supply to area, therefore, decreased oxygen to tissue &amp; cells die.</a:t>
            </a:r>
          </a:p>
          <a:p>
            <a:endParaRPr lang="en-US" altLang="en-US"/>
          </a:p>
          <a:p>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43D5B99E-67CD-4A00-B9E3-EC746793E502}"/>
              </a:ext>
            </a:extLst>
          </p:cNvPr>
          <p:cNvSpPr>
            <a:spLocks noGrp="1" noChangeArrowheads="1"/>
          </p:cNvSpPr>
          <p:nvPr>
            <p:ph type="title"/>
          </p:nvPr>
        </p:nvSpPr>
        <p:spPr/>
        <p:txBody>
          <a:bodyPr/>
          <a:lstStyle/>
          <a:p>
            <a:r>
              <a:rPr lang="en-US" altLang="en-US"/>
              <a:t>Correct Positioning</a:t>
            </a:r>
          </a:p>
        </p:txBody>
      </p:sp>
      <p:sp>
        <p:nvSpPr>
          <p:cNvPr id="61443" name="Rectangle 3">
            <a:extLst>
              <a:ext uri="{FF2B5EF4-FFF2-40B4-BE49-F238E27FC236}">
                <a16:creationId xmlns:a16="http://schemas.microsoft.com/office/drawing/2014/main" id="{8CA556CB-D807-417B-8CB0-15DC0E8AF579}"/>
              </a:ext>
            </a:extLst>
          </p:cNvPr>
          <p:cNvSpPr>
            <a:spLocks noGrp="1" noChangeArrowheads="1"/>
          </p:cNvSpPr>
          <p:nvPr>
            <p:ph type="body" idx="1"/>
          </p:nvPr>
        </p:nvSpPr>
        <p:spPr/>
        <p:txBody>
          <a:bodyPr/>
          <a:lstStyle/>
          <a:p>
            <a:pPr>
              <a:lnSpc>
                <a:spcPct val="90000"/>
              </a:lnSpc>
            </a:pPr>
            <a:r>
              <a:rPr lang="en-US" altLang="en-US" sz="2000"/>
              <a:t>Is crucial for maintaining body alignment and comfort, preventing injury to the musculoskeletal system, and providing sensory, motor, and cognitive stimulation.</a:t>
            </a:r>
          </a:p>
          <a:p>
            <a:pPr>
              <a:lnSpc>
                <a:spcPct val="90000"/>
              </a:lnSpc>
            </a:pPr>
            <a:endParaRPr lang="en-US" altLang="en-US" sz="2000"/>
          </a:p>
          <a:p>
            <a:pPr>
              <a:lnSpc>
                <a:spcPct val="90000"/>
              </a:lnSpc>
            </a:pPr>
            <a:r>
              <a:rPr lang="en-US" altLang="en-US" sz="2000"/>
              <a:t>It is important to maintain proper body alignment for the patient at all times, this includes when turning or positioning the patient.</a:t>
            </a:r>
          </a:p>
          <a:p>
            <a:pPr>
              <a:lnSpc>
                <a:spcPct val="90000"/>
              </a:lnSpc>
              <a:buFont typeface="Wingdings" panose="05000000000000000000" pitchFamily="2" charset="2"/>
              <a:buNone/>
            </a:pPr>
            <a:endParaRPr lang="en-US" altLang="en-US" sz="2000"/>
          </a:p>
          <a:p>
            <a:pPr lvl="1">
              <a:lnSpc>
                <a:spcPct val="90000"/>
              </a:lnSpc>
            </a:pPr>
            <a:r>
              <a:rPr lang="en-US" altLang="en-US" sz="1800" b="1"/>
              <a:t>Aim </a:t>
            </a:r>
            <a:r>
              <a:rPr lang="en-US" altLang="en-US" sz="1800">
                <a:latin typeface="Times New Roman" panose="02020603050405020304" pitchFamily="18" charset="0"/>
              </a:rPr>
              <a:t>–</a:t>
            </a:r>
            <a:r>
              <a:rPr lang="en-US" altLang="en-US" sz="1800"/>
              <a:t> least possible stress on patient</a:t>
            </a:r>
            <a:r>
              <a:rPr lang="en-US" altLang="en-US" sz="1800">
                <a:latin typeface="Times New Roman" panose="02020603050405020304" pitchFamily="18" charset="0"/>
              </a:rPr>
              <a:t>’</a:t>
            </a:r>
            <a:r>
              <a:rPr lang="en-US" altLang="en-US" sz="1800"/>
              <a:t>s joints &amp; skin.  Maintain body parts in correct alignment so they remain functional and unstressed.  </a:t>
            </a:r>
          </a:p>
          <a:p>
            <a:pPr lvl="1">
              <a:lnSpc>
                <a:spcPct val="90000"/>
              </a:lnSpc>
            </a:pPr>
            <a:endParaRPr lang="en-US" altLang="en-US" sz="1800"/>
          </a:p>
          <a:p>
            <a:pPr lvl="1">
              <a:lnSpc>
                <a:spcPct val="90000"/>
              </a:lnSpc>
            </a:pPr>
            <a:r>
              <a:rPr lang="en-US" altLang="en-US" sz="1800"/>
              <a:t>Patients who are immobile need to be repositioned q 2 hrs.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BEB8B1E0-07A5-4F57-9FE3-5341CF06FC9B}"/>
              </a:ext>
            </a:extLst>
          </p:cNvPr>
          <p:cNvSpPr>
            <a:spLocks noGrp="1" noChangeArrowheads="1"/>
          </p:cNvSpPr>
          <p:nvPr>
            <p:ph type="title"/>
          </p:nvPr>
        </p:nvSpPr>
        <p:spPr/>
        <p:txBody>
          <a:bodyPr/>
          <a:lstStyle/>
          <a:p>
            <a:r>
              <a:rPr lang="en-US" altLang="en-US" sz="3600"/>
              <a:t>Application of proper body mechanics</a:t>
            </a:r>
          </a:p>
        </p:txBody>
      </p:sp>
      <p:sp>
        <p:nvSpPr>
          <p:cNvPr id="55299" name="Rectangle 3">
            <a:extLst>
              <a:ext uri="{FF2B5EF4-FFF2-40B4-BE49-F238E27FC236}">
                <a16:creationId xmlns:a16="http://schemas.microsoft.com/office/drawing/2014/main" id="{6D117E15-5D73-4506-8E22-B2F794FA369F}"/>
              </a:ext>
            </a:extLst>
          </p:cNvPr>
          <p:cNvSpPr>
            <a:spLocks noGrp="1" noChangeArrowheads="1"/>
          </p:cNvSpPr>
          <p:nvPr>
            <p:ph type="body" idx="1"/>
          </p:nvPr>
        </p:nvSpPr>
        <p:spPr/>
        <p:txBody>
          <a:bodyPr/>
          <a:lstStyle/>
          <a:p>
            <a:pPr>
              <a:buFont typeface="Wingdings" panose="05000000000000000000" pitchFamily="2" charset="2"/>
              <a:buNone/>
            </a:pPr>
            <a:r>
              <a:rPr lang="en-US" altLang="en-US"/>
              <a:t> </a:t>
            </a:r>
            <a:r>
              <a:rPr lang="en-US" altLang="en-US">
                <a:latin typeface="Times New Roman" panose="02020603050405020304" pitchFamily="18" charset="0"/>
              </a:rPr>
              <a:t>“</a:t>
            </a:r>
            <a:r>
              <a:rPr lang="en-US" altLang="en-US"/>
              <a:t>By applying the nursing process and using the critical thinking approach, the nurse can develop individualized care plans for clients with mobility impairments or risk for immobility. A care plan is designed to improve the client</a:t>
            </a:r>
            <a:r>
              <a:rPr lang="en-US" altLang="en-US">
                <a:latin typeface="Times New Roman" panose="02020603050405020304" pitchFamily="18" charset="0"/>
              </a:rPr>
              <a:t>’</a:t>
            </a:r>
            <a:r>
              <a:rPr lang="en-US" altLang="en-US"/>
              <a:t>s functional status, promote self care, maintain psychological well being, and reduce the hazards of immobility.</a:t>
            </a:r>
            <a:r>
              <a:rPr lang="en-US" altLang="en-US">
                <a:latin typeface="Times New Roman" panose="02020603050405020304" pitchFamily="18" charset="0"/>
              </a:rPr>
              <a:t>”</a:t>
            </a:r>
            <a:r>
              <a:rPr lang="en-US" altLang="en-US"/>
              <a:t> 			</a:t>
            </a:r>
            <a:r>
              <a:rPr lang="en-US" altLang="en-US" sz="2000"/>
              <a:t>(Potter and Perry, 2006)</a:t>
            </a:r>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199442D2-D530-45E9-8F3E-B5A94395636F}"/>
              </a:ext>
            </a:extLst>
          </p:cNvPr>
          <p:cNvSpPr>
            <a:spLocks noGrp="1" noChangeArrowheads="1"/>
          </p:cNvSpPr>
          <p:nvPr>
            <p:ph type="title"/>
          </p:nvPr>
        </p:nvSpPr>
        <p:spPr>
          <a:xfrm>
            <a:off x="838200" y="0"/>
            <a:ext cx="10515600" cy="1325563"/>
          </a:xfrm>
        </p:spPr>
        <p:txBody>
          <a:bodyPr/>
          <a:lstStyle/>
          <a:p>
            <a:r>
              <a:rPr lang="en-US" altLang="en-US" sz="3200" dirty="0"/>
              <a:t>Moving &amp; Positioning: </a:t>
            </a:r>
            <a:r>
              <a:rPr lang="en-US" altLang="en-US" sz="3200" b="1" dirty="0"/>
              <a:t>Nursing Process</a:t>
            </a:r>
          </a:p>
        </p:txBody>
      </p:sp>
      <p:sp>
        <p:nvSpPr>
          <p:cNvPr id="62467" name="Rectangle 3">
            <a:extLst>
              <a:ext uri="{FF2B5EF4-FFF2-40B4-BE49-F238E27FC236}">
                <a16:creationId xmlns:a16="http://schemas.microsoft.com/office/drawing/2014/main" id="{3376E2DD-6BE1-48EF-A121-3C4280C42B05}"/>
              </a:ext>
            </a:extLst>
          </p:cNvPr>
          <p:cNvSpPr>
            <a:spLocks noGrp="1" noChangeArrowheads="1"/>
          </p:cNvSpPr>
          <p:nvPr>
            <p:ph type="body" idx="1"/>
          </p:nvPr>
        </p:nvSpPr>
        <p:spPr>
          <a:xfrm>
            <a:off x="838200" y="966600"/>
            <a:ext cx="10515600" cy="5891400"/>
          </a:xfrm>
        </p:spPr>
        <p:txBody>
          <a:bodyPr>
            <a:normAutofit fontScale="92500" lnSpcReduction="20000"/>
          </a:bodyPr>
          <a:lstStyle/>
          <a:p>
            <a:pPr>
              <a:lnSpc>
                <a:spcPct val="120000"/>
              </a:lnSpc>
            </a:pPr>
            <a:r>
              <a:rPr lang="en-US" altLang="en-US" sz="3500" dirty="0"/>
              <a:t>Assessment</a:t>
            </a:r>
          </a:p>
          <a:p>
            <a:pPr lvl="2">
              <a:lnSpc>
                <a:spcPct val="120000"/>
              </a:lnSpc>
            </a:pPr>
            <a:r>
              <a:rPr lang="en-US" altLang="en-US" sz="2600" dirty="0"/>
              <a:t>Comfort level &amp; alignment while lying down</a:t>
            </a:r>
          </a:p>
          <a:p>
            <a:pPr lvl="2">
              <a:lnSpc>
                <a:spcPct val="120000"/>
              </a:lnSpc>
            </a:pPr>
            <a:r>
              <a:rPr lang="en-US" altLang="en-US" sz="2600" dirty="0"/>
              <a:t>Risk factors - Ability to move, paralysis</a:t>
            </a:r>
          </a:p>
          <a:p>
            <a:pPr lvl="2">
              <a:lnSpc>
                <a:spcPct val="120000"/>
              </a:lnSpc>
            </a:pPr>
            <a:r>
              <a:rPr lang="en-US" altLang="en-US" sz="2600" dirty="0"/>
              <a:t>Level of consciousness</a:t>
            </a:r>
          </a:p>
          <a:p>
            <a:pPr lvl="2">
              <a:lnSpc>
                <a:spcPct val="120000"/>
              </a:lnSpc>
            </a:pPr>
            <a:r>
              <a:rPr lang="en-US" altLang="en-US" sz="2600" dirty="0"/>
              <a:t>Physical ability/motivation</a:t>
            </a:r>
          </a:p>
          <a:p>
            <a:pPr lvl="2">
              <a:lnSpc>
                <a:spcPct val="120000"/>
              </a:lnSpc>
            </a:pPr>
            <a:r>
              <a:rPr lang="en-US" altLang="en-US" sz="2600" dirty="0"/>
              <a:t>Presence of tubes, incisions, equipment</a:t>
            </a:r>
          </a:p>
          <a:p>
            <a:pPr lvl="2">
              <a:lnSpc>
                <a:spcPct val="120000"/>
              </a:lnSpc>
            </a:pPr>
            <a:endParaRPr lang="en-US" altLang="en-US" sz="2600" dirty="0"/>
          </a:p>
          <a:p>
            <a:pPr>
              <a:lnSpc>
                <a:spcPct val="120000"/>
              </a:lnSpc>
            </a:pPr>
            <a:r>
              <a:rPr lang="en-US" altLang="en-US" sz="3500" dirty="0"/>
              <a:t>Nursing Diagnosis</a:t>
            </a:r>
          </a:p>
          <a:p>
            <a:pPr lvl="2">
              <a:lnSpc>
                <a:spcPct val="120000"/>
              </a:lnSpc>
            </a:pPr>
            <a:r>
              <a:rPr lang="en-US" altLang="en-US" sz="2600" dirty="0"/>
              <a:t>Defining characteristics from the assessment</a:t>
            </a:r>
          </a:p>
          <a:p>
            <a:pPr lvl="3">
              <a:lnSpc>
                <a:spcPct val="120000"/>
              </a:lnSpc>
            </a:pPr>
            <a:r>
              <a:rPr lang="en-US" altLang="en-US" sz="2200" dirty="0"/>
              <a:t>Activity intolerance</a:t>
            </a:r>
          </a:p>
          <a:p>
            <a:pPr lvl="3">
              <a:lnSpc>
                <a:spcPct val="120000"/>
              </a:lnSpc>
            </a:pPr>
            <a:r>
              <a:rPr lang="en-US" altLang="en-US" sz="2200" dirty="0"/>
              <a:t>Impaired physical mobility</a:t>
            </a:r>
          </a:p>
          <a:p>
            <a:pPr lvl="3">
              <a:lnSpc>
                <a:spcPct val="120000"/>
              </a:lnSpc>
            </a:pPr>
            <a:r>
              <a:rPr lang="en-US" altLang="en-US" sz="2200" dirty="0"/>
              <a:t>Impaired skin integrity</a:t>
            </a:r>
          </a:p>
          <a:p>
            <a:pPr lvl="4">
              <a:lnSpc>
                <a:spcPct val="120000"/>
              </a:lnSpc>
              <a:buFont typeface="Wingdings" panose="05000000000000000000" pitchFamily="2" charset="2"/>
              <a:buNone/>
            </a:pPr>
            <a:r>
              <a:rPr lang="en-US" altLang="en-US" sz="1700" dirty="0"/>
              <a:t>				</a:t>
            </a:r>
            <a:endParaRPr lang="en-US" altLang="en-US" sz="1700" i="1" dirty="0"/>
          </a:p>
          <a:p>
            <a:pPr lvl="2">
              <a:lnSpc>
                <a:spcPct val="90000"/>
              </a:lnSpc>
            </a:pPr>
            <a:endParaRPr lang="en-US" altLang="en-US" i="1" dirty="0"/>
          </a:p>
          <a:p>
            <a:pPr lvl="2">
              <a:lnSpc>
                <a:spcPct val="90000"/>
              </a:lnSpc>
            </a:pPr>
            <a:endParaRPr lang="en-US" altLang="en-US" dirty="0"/>
          </a:p>
          <a:p>
            <a:pPr lvl="4">
              <a:lnSpc>
                <a:spcPct val="90000"/>
              </a:lnSpc>
            </a:pPr>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DCE4B09E-73C7-4E8D-B08C-84C7618A1ED1}"/>
              </a:ext>
            </a:extLst>
          </p:cNvPr>
          <p:cNvSpPr>
            <a:spLocks noGrp="1" noChangeArrowheads="1"/>
          </p:cNvSpPr>
          <p:nvPr>
            <p:ph type="title"/>
          </p:nvPr>
        </p:nvSpPr>
        <p:spPr>
          <a:xfrm>
            <a:off x="838200" y="18255"/>
            <a:ext cx="10515600" cy="1325563"/>
          </a:xfrm>
        </p:spPr>
        <p:txBody>
          <a:bodyPr/>
          <a:lstStyle/>
          <a:p>
            <a:r>
              <a:rPr lang="en-US" altLang="en-US" dirty="0"/>
              <a:t>Nursing Process (cont.)</a:t>
            </a:r>
          </a:p>
        </p:txBody>
      </p:sp>
      <p:sp>
        <p:nvSpPr>
          <p:cNvPr id="63491" name="Rectangle 3">
            <a:extLst>
              <a:ext uri="{FF2B5EF4-FFF2-40B4-BE49-F238E27FC236}">
                <a16:creationId xmlns:a16="http://schemas.microsoft.com/office/drawing/2014/main" id="{FE27E075-16D5-4510-8EA2-F9C87FE73ABE}"/>
              </a:ext>
            </a:extLst>
          </p:cNvPr>
          <p:cNvSpPr>
            <a:spLocks noGrp="1" noChangeArrowheads="1"/>
          </p:cNvSpPr>
          <p:nvPr>
            <p:ph type="body" idx="1"/>
          </p:nvPr>
        </p:nvSpPr>
        <p:spPr>
          <a:xfrm>
            <a:off x="838200" y="1047982"/>
            <a:ext cx="10672482" cy="5379712"/>
          </a:xfrm>
        </p:spPr>
        <p:txBody>
          <a:bodyPr>
            <a:normAutofit fontScale="85000" lnSpcReduction="20000"/>
          </a:bodyPr>
          <a:lstStyle/>
          <a:p>
            <a:pPr>
              <a:lnSpc>
                <a:spcPct val="120000"/>
              </a:lnSpc>
            </a:pPr>
            <a:r>
              <a:rPr lang="en-US" altLang="en-US" sz="2600" dirty="0"/>
              <a:t>Planning </a:t>
            </a:r>
          </a:p>
          <a:p>
            <a:pPr lvl="2">
              <a:lnSpc>
                <a:spcPct val="120000"/>
              </a:lnSpc>
            </a:pPr>
            <a:r>
              <a:rPr lang="en-US" altLang="en-US" sz="2600" dirty="0"/>
              <a:t>Know expected outcomes </a:t>
            </a:r>
            <a:r>
              <a:rPr lang="en-US" altLang="en-US" sz="2600" dirty="0">
                <a:latin typeface="Times New Roman" panose="02020603050405020304" pitchFamily="18" charset="0"/>
              </a:rPr>
              <a:t>–</a:t>
            </a:r>
            <a:r>
              <a:rPr lang="en-US" altLang="en-US" sz="2600" dirty="0"/>
              <a:t> good alignment, increased comfort</a:t>
            </a:r>
          </a:p>
          <a:p>
            <a:pPr lvl="2">
              <a:lnSpc>
                <a:spcPct val="120000"/>
              </a:lnSpc>
            </a:pPr>
            <a:r>
              <a:rPr lang="en-US" altLang="en-US" sz="2600" dirty="0"/>
              <a:t>Raise bed to comfortable working height</a:t>
            </a:r>
          </a:p>
          <a:p>
            <a:pPr lvl="2">
              <a:lnSpc>
                <a:spcPct val="120000"/>
              </a:lnSpc>
            </a:pPr>
            <a:r>
              <a:rPr lang="en-US" altLang="en-US" sz="2600" dirty="0"/>
              <a:t>Remove pillows &amp; devices </a:t>
            </a:r>
          </a:p>
          <a:p>
            <a:pPr lvl="2">
              <a:lnSpc>
                <a:spcPct val="120000"/>
              </a:lnSpc>
            </a:pPr>
            <a:r>
              <a:rPr lang="en-US" altLang="en-US" sz="2600" dirty="0"/>
              <a:t>Obtain extra help if needed</a:t>
            </a:r>
          </a:p>
          <a:p>
            <a:pPr lvl="2">
              <a:lnSpc>
                <a:spcPct val="120000"/>
              </a:lnSpc>
            </a:pPr>
            <a:r>
              <a:rPr lang="en-US" altLang="en-US" sz="2600" dirty="0"/>
              <a:t>Explain procedure to client</a:t>
            </a:r>
          </a:p>
          <a:p>
            <a:pPr lvl="2">
              <a:lnSpc>
                <a:spcPct val="120000"/>
              </a:lnSpc>
            </a:pPr>
            <a:endParaRPr lang="en-US" altLang="en-US" sz="2600" dirty="0"/>
          </a:p>
          <a:p>
            <a:pPr>
              <a:lnSpc>
                <a:spcPct val="120000"/>
              </a:lnSpc>
            </a:pPr>
            <a:r>
              <a:rPr lang="en-US" altLang="en-US" sz="2600" dirty="0"/>
              <a:t>Implementation</a:t>
            </a:r>
          </a:p>
          <a:p>
            <a:pPr lvl="2">
              <a:lnSpc>
                <a:spcPct val="120000"/>
              </a:lnSpc>
            </a:pPr>
            <a:r>
              <a:rPr lang="en-US" altLang="en-US" sz="2600" dirty="0"/>
              <a:t>Wash hands </a:t>
            </a:r>
          </a:p>
          <a:p>
            <a:pPr lvl="2">
              <a:lnSpc>
                <a:spcPct val="120000"/>
              </a:lnSpc>
            </a:pPr>
            <a:r>
              <a:rPr lang="en-US" altLang="en-US" sz="2600" dirty="0"/>
              <a:t>Close door/curtain</a:t>
            </a:r>
          </a:p>
          <a:p>
            <a:pPr lvl="2">
              <a:lnSpc>
                <a:spcPct val="120000"/>
              </a:lnSpc>
            </a:pPr>
            <a:r>
              <a:rPr lang="en-US" altLang="en-US" sz="2600" dirty="0"/>
              <a:t>Put bed in flat position</a:t>
            </a:r>
          </a:p>
          <a:p>
            <a:pPr lvl="2">
              <a:lnSpc>
                <a:spcPct val="120000"/>
              </a:lnSpc>
            </a:pPr>
            <a:r>
              <a:rPr lang="en-US" altLang="en-US" sz="2600" dirty="0"/>
              <a:t>Move immobile patient up in bed</a:t>
            </a:r>
          </a:p>
          <a:p>
            <a:pPr lvl="2">
              <a:lnSpc>
                <a:spcPct val="120000"/>
              </a:lnSpc>
            </a:pPr>
            <a:r>
              <a:rPr lang="en-US" altLang="en-US" sz="2600" dirty="0"/>
              <a:t>Realign patient in correct body alignment (pillows etc.)</a:t>
            </a:r>
          </a:p>
          <a:p>
            <a:pPr lvl="2">
              <a:lnSpc>
                <a:spcPct val="90000"/>
              </a:lnSpc>
            </a:pPr>
            <a:endParaRPr lang="en-US" altLang="en-US" sz="1800" dirty="0"/>
          </a:p>
          <a:p>
            <a:pPr lvl="2">
              <a:lnSpc>
                <a:spcPct val="90000"/>
              </a:lnSpc>
            </a:pPr>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599D6EB2-BC2B-4659-B53C-9AD3D4EA482B}"/>
              </a:ext>
            </a:extLst>
          </p:cNvPr>
          <p:cNvSpPr>
            <a:spLocks noGrp="1" noChangeArrowheads="1"/>
          </p:cNvSpPr>
          <p:nvPr>
            <p:ph type="title"/>
          </p:nvPr>
        </p:nvSpPr>
        <p:spPr/>
        <p:txBody>
          <a:bodyPr/>
          <a:lstStyle/>
          <a:p>
            <a:r>
              <a:rPr lang="en-US" altLang="en-US"/>
              <a:t>Nursing Process (cont.)</a:t>
            </a:r>
          </a:p>
        </p:txBody>
      </p:sp>
      <p:sp>
        <p:nvSpPr>
          <p:cNvPr id="64515" name="Rectangle 3">
            <a:extLst>
              <a:ext uri="{FF2B5EF4-FFF2-40B4-BE49-F238E27FC236}">
                <a16:creationId xmlns:a16="http://schemas.microsoft.com/office/drawing/2014/main" id="{C77FBFDF-FD82-4165-BBE3-3107B884E359}"/>
              </a:ext>
            </a:extLst>
          </p:cNvPr>
          <p:cNvSpPr>
            <a:spLocks noGrp="1" noChangeArrowheads="1"/>
          </p:cNvSpPr>
          <p:nvPr>
            <p:ph type="body" idx="1"/>
          </p:nvPr>
        </p:nvSpPr>
        <p:spPr/>
        <p:txBody>
          <a:bodyPr/>
          <a:lstStyle/>
          <a:p>
            <a:r>
              <a:rPr lang="en-US" altLang="en-US"/>
              <a:t>Evaluation</a:t>
            </a:r>
          </a:p>
          <a:p>
            <a:pPr lvl="2"/>
            <a:r>
              <a:rPr lang="en-US" altLang="en-US"/>
              <a:t>Assess body alignment, comfort</a:t>
            </a:r>
          </a:p>
          <a:p>
            <a:pPr lvl="2"/>
            <a:r>
              <a:rPr lang="en-US" altLang="en-US"/>
              <a:t>Ongoing assessment of skin condition</a:t>
            </a:r>
          </a:p>
          <a:p>
            <a:pPr lvl="2"/>
            <a:r>
              <a:rPr lang="en-US" altLang="en-US"/>
              <a:t>Use of proper body mechanics (nurse)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F84B3445-C204-4499-8A31-8C569286AE1B}"/>
              </a:ext>
            </a:extLst>
          </p:cNvPr>
          <p:cNvSpPr>
            <a:spLocks noGrp="1" noChangeArrowheads="1"/>
          </p:cNvSpPr>
          <p:nvPr>
            <p:ph type="title"/>
          </p:nvPr>
        </p:nvSpPr>
        <p:spPr/>
        <p:txBody>
          <a:bodyPr/>
          <a:lstStyle/>
          <a:p>
            <a:r>
              <a:rPr lang="en-US" altLang="en-US"/>
              <a:t>Restraints</a:t>
            </a:r>
          </a:p>
        </p:txBody>
      </p:sp>
      <p:sp>
        <p:nvSpPr>
          <p:cNvPr id="24579" name="Rectangle 3">
            <a:extLst>
              <a:ext uri="{FF2B5EF4-FFF2-40B4-BE49-F238E27FC236}">
                <a16:creationId xmlns:a16="http://schemas.microsoft.com/office/drawing/2014/main" id="{5A02C6A3-D15D-4623-B6B4-ED3F8A2CABAB}"/>
              </a:ext>
            </a:extLst>
          </p:cNvPr>
          <p:cNvSpPr>
            <a:spLocks noGrp="1" noChangeArrowheads="1"/>
          </p:cNvSpPr>
          <p:nvPr>
            <p:ph type="body" idx="1"/>
          </p:nvPr>
        </p:nvSpPr>
        <p:spPr/>
        <p:txBody>
          <a:bodyPr/>
          <a:lstStyle/>
          <a:p>
            <a:pPr>
              <a:lnSpc>
                <a:spcPct val="90000"/>
              </a:lnSpc>
            </a:pPr>
            <a:r>
              <a:rPr lang="en-US" altLang="en-US"/>
              <a:t>Device used to immobilize a client or an extremity</a:t>
            </a:r>
          </a:p>
          <a:p>
            <a:pPr>
              <a:lnSpc>
                <a:spcPct val="90000"/>
              </a:lnSpc>
            </a:pPr>
            <a:endParaRPr lang="en-US" altLang="en-US"/>
          </a:p>
          <a:p>
            <a:pPr>
              <a:lnSpc>
                <a:spcPct val="90000"/>
              </a:lnSpc>
            </a:pPr>
            <a:r>
              <a:rPr lang="en-US" altLang="en-US"/>
              <a:t>A </a:t>
            </a:r>
            <a:r>
              <a:rPr lang="en-US" altLang="en-US" i="1" u="sng"/>
              <a:t>temporary</a:t>
            </a:r>
            <a:r>
              <a:rPr lang="en-US" altLang="en-US"/>
              <a:t> means to control behavior</a:t>
            </a:r>
          </a:p>
          <a:p>
            <a:pPr>
              <a:lnSpc>
                <a:spcPct val="90000"/>
              </a:lnSpc>
            </a:pPr>
            <a:endParaRPr lang="en-US" altLang="en-US"/>
          </a:p>
          <a:p>
            <a:pPr lvl="2">
              <a:lnSpc>
                <a:spcPct val="90000"/>
              </a:lnSpc>
            </a:pPr>
            <a:r>
              <a:rPr lang="en-US" altLang="en-US"/>
              <a:t>Restraints are used to:</a:t>
            </a:r>
          </a:p>
          <a:p>
            <a:pPr lvl="4">
              <a:lnSpc>
                <a:spcPct val="90000"/>
              </a:lnSpc>
            </a:pPr>
            <a:r>
              <a:rPr lang="en-US" altLang="en-US"/>
              <a:t>Prevent falls &amp; wandering</a:t>
            </a:r>
          </a:p>
          <a:p>
            <a:pPr lvl="4">
              <a:lnSpc>
                <a:spcPct val="90000"/>
              </a:lnSpc>
            </a:pPr>
            <a:r>
              <a:rPr lang="en-US" altLang="en-US"/>
              <a:t>Protect from self-injury (pulling out tubes)</a:t>
            </a:r>
          </a:p>
          <a:p>
            <a:pPr lvl="4">
              <a:lnSpc>
                <a:spcPct val="90000"/>
              </a:lnSpc>
            </a:pPr>
            <a:r>
              <a:rPr lang="en-US" altLang="en-US"/>
              <a:t>Prevent violence toward others</a:t>
            </a:r>
          </a:p>
          <a:p>
            <a:pPr lvl="4">
              <a:lnSpc>
                <a:spcPct val="90000"/>
              </a:lnSpc>
            </a:pPr>
            <a:endParaRPr lang="en-US" altLang="en-US" i="1"/>
          </a:p>
          <a:p>
            <a:pPr>
              <a:lnSpc>
                <a:spcPct val="90000"/>
              </a:lnSpc>
            </a:pPr>
            <a:r>
              <a:rPr lang="en-US" altLang="en-US" i="1"/>
              <a:t>Restraints deprive a fundamental right to control your own body.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D8BCECE-8E99-4786-A784-D89B2502B7BD}"/>
              </a:ext>
            </a:extLst>
          </p:cNvPr>
          <p:cNvSpPr>
            <a:spLocks noGrp="1" noChangeArrowheads="1"/>
          </p:cNvSpPr>
          <p:nvPr>
            <p:ph type="title"/>
          </p:nvPr>
        </p:nvSpPr>
        <p:spPr/>
        <p:txBody>
          <a:bodyPr/>
          <a:lstStyle/>
          <a:p>
            <a:r>
              <a:rPr lang="en-US" altLang="en-US" sz="3600"/>
              <a:t>CRNNS Position Statement on </a:t>
            </a:r>
            <a:br>
              <a:rPr lang="en-US" altLang="en-US" sz="3600"/>
            </a:br>
            <a:r>
              <a:rPr lang="en-US" altLang="en-US" sz="3600"/>
              <a:t>Use of Physical Restraints</a:t>
            </a:r>
          </a:p>
        </p:txBody>
      </p:sp>
      <p:sp>
        <p:nvSpPr>
          <p:cNvPr id="25603" name="Rectangle 3">
            <a:extLst>
              <a:ext uri="{FF2B5EF4-FFF2-40B4-BE49-F238E27FC236}">
                <a16:creationId xmlns:a16="http://schemas.microsoft.com/office/drawing/2014/main" id="{9CB8EB53-DCDB-49A9-8C2B-49B221A08C7B}"/>
              </a:ext>
            </a:extLst>
          </p:cNvPr>
          <p:cNvSpPr>
            <a:spLocks noGrp="1" noChangeArrowheads="1"/>
          </p:cNvSpPr>
          <p:nvPr>
            <p:ph type="body" idx="1"/>
          </p:nvPr>
        </p:nvSpPr>
        <p:spPr/>
        <p:txBody>
          <a:bodyPr/>
          <a:lstStyle/>
          <a:p>
            <a:pPr>
              <a:lnSpc>
                <a:spcPct val="90000"/>
              </a:lnSpc>
            </a:pPr>
            <a:r>
              <a:rPr lang="en-US" altLang="en-US">
                <a:latin typeface="Times New Roman" panose="02020603050405020304" pitchFamily="18" charset="0"/>
              </a:rPr>
              <a:t>“</a:t>
            </a:r>
            <a:r>
              <a:rPr lang="en-US" altLang="en-US" sz="2400"/>
              <a:t>The Registered Nurses</a:t>
            </a:r>
            <a:r>
              <a:rPr lang="en-US" altLang="en-US" sz="2400">
                <a:latin typeface="Times New Roman" panose="02020603050405020304" pitchFamily="18" charset="0"/>
              </a:rPr>
              <a:t>’</a:t>
            </a:r>
            <a:r>
              <a:rPr lang="en-US" altLang="en-US" sz="2400"/>
              <a:t>Assoc. of N.S. recognizes the right of all persons to be treated in a respectful and dignified manner.  Additionally, the CRNNS believes that all individuals have an inherent right to autonomously and independently make decisions regarding their health care.  </a:t>
            </a:r>
            <a:r>
              <a:rPr lang="en-US" altLang="en-US" sz="2000" i="1"/>
              <a:t>(RNANS, 1997)</a:t>
            </a:r>
          </a:p>
          <a:p>
            <a:pPr>
              <a:lnSpc>
                <a:spcPct val="90000"/>
              </a:lnSpc>
            </a:pPr>
            <a:endParaRPr lang="en-US" altLang="en-US" sz="2000" i="1"/>
          </a:p>
          <a:p>
            <a:pPr>
              <a:lnSpc>
                <a:spcPct val="90000"/>
              </a:lnSpc>
            </a:pPr>
            <a:r>
              <a:rPr lang="en-US" altLang="en-US" sz="2400"/>
              <a:t>Use of physical restraints may violate these inherent rights.</a:t>
            </a:r>
          </a:p>
          <a:p>
            <a:pPr>
              <a:lnSpc>
                <a:spcPct val="90000"/>
              </a:lnSpc>
            </a:pPr>
            <a:endParaRPr lang="en-US" altLang="en-US" sz="2400"/>
          </a:p>
          <a:p>
            <a:pPr>
              <a:lnSpc>
                <a:spcPct val="90000"/>
              </a:lnSpc>
            </a:pPr>
            <a:r>
              <a:rPr lang="en-US" altLang="en-US" sz="2400"/>
              <a:t>The CRNNS does not endorse the use of physical restraints.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11E7EFA-9BAB-449C-8650-912951D49B26}"/>
              </a:ext>
            </a:extLst>
          </p:cNvPr>
          <p:cNvSpPr>
            <a:spLocks noGrp="1" noChangeArrowheads="1"/>
          </p:cNvSpPr>
          <p:nvPr>
            <p:ph type="title"/>
          </p:nvPr>
        </p:nvSpPr>
        <p:spPr/>
        <p:txBody>
          <a:bodyPr/>
          <a:lstStyle/>
          <a:p>
            <a:r>
              <a:rPr lang="en-US" altLang="en-US"/>
              <a:t>Cautious Use of Restraints</a:t>
            </a:r>
          </a:p>
        </p:txBody>
      </p:sp>
      <p:sp>
        <p:nvSpPr>
          <p:cNvPr id="34819" name="Rectangle 3">
            <a:extLst>
              <a:ext uri="{FF2B5EF4-FFF2-40B4-BE49-F238E27FC236}">
                <a16:creationId xmlns:a16="http://schemas.microsoft.com/office/drawing/2014/main" id="{25A6C047-F7D6-49AF-A41E-71ED6CA3E43B}"/>
              </a:ext>
            </a:extLst>
          </p:cNvPr>
          <p:cNvSpPr>
            <a:spLocks noGrp="1" noChangeArrowheads="1"/>
          </p:cNvSpPr>
          <p:nvPr>
            <p:ph type="body" idx="1"/>
          </p:nvPr>
        </p:nvSpPr>
        <p:spPr/>
        <p:txBody>
          <a:bodyPr/>
          <a:lstStyle/>
          <a:p>
            <a:r>
              <a:rPr lang="en-US" altLang="en-US"/>
              <a:t>While restraint-free care is ideal, there are times that restraints become necessary to protect the patient &amp; others from harm.</a:t>
            </a:r>
          </a:p>
          <a:p>
            <a:pPr lvl="1"/>
            <a:endParaRPr lang="en-US" altLang="en-US"/>
          </a:p>
          <a:p>
            <a:pPr lvl="2"/>
            <a:r>
              <a:rPr lang="en-US" altLang="en-US"/>
              <a:t>Highly agitated, violent individual </a:t>
            </a:r>
            <a:r>
              <a:rPr lang="en-US" altLang="en-US">
                <a:latin typeface="Times New Roman" panose="02020603050405020304" pitchFamily="18" charset="0"/>
              </a:rPr>
              <a:t>–</a:t>
            </a:r>
            <a:r>
              <a:rPr lang="en-US" altLang="en-US"/>
              <a:t> Physical/Chemical restraints</a:t>
            </a:r>
          </a:p>
          <a:p>
            <a:pPr lvl="2"/>
            <a:r>
              <a:rPr lang="en-US" altLang="en-US"/>
              <a:t>Intubated patient </a:t>
            </a:r>
            <a:r>
              <a:rPr lang="en-US" altLang="en-US">
                <a:latin typeface="Times New Roman" panose="02020603050405020304" pitchFamily="18" charset="0"/>
              </a:rPr>
              <a:t>–</a:t>
            </a:r>
            <a:r>
              <a:rPr lang="en-US" altLang="en-US"/>
              <a:t> pulling out endotracheal tube</a:t>
            </a:r>
          </a:p>
          <a:p>
            <a:pPr lvl="2"/>
            <a:r>
              <a:rPr lang="en-US" altLang="en-US"/>
              <a:t>Suicide patient - ? Chemical restraints</a:t>
            </a:r>
          </a:p>
          <a:p>
            <a:pPr lvl="2"/>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96346F6-316E-4317-9694-5067BCB54978}"/>
              </a:ext>
            </a:extLst>
          </p:cNvPr>
          <p:cNvSpPr>
            <a:spLocks noGrp="1" noChangeArrowheads="1"/>
          </p:cNvSpPr>
          <p:nvPr>
            <p:ph type="title"/>
          </p:nvPr>
        </p:nvSpPr>
        <p:spPr/>
        <p:txBody>
          <a:bodyPr/>
          <a:lstStyle/>
          <a:p>
            <a:r>
              <a:rPr lang="en-US" altLang="en-US"/>
              <a:t>Patient Safety:</a:t>
            </a:r>
          </a:p>
        </p:txBody>
      </p:sp>
      <p:sp>
        <p:nvSpPr>
          <p:cNvPr id="1027" name="Rectangle 3">
            <a:extLst>
              <a:ext uri="{FF2B5EF4-FFF2-40B4-BE49-F238E27FC236}">
                <a16:creationId xmlns:a16="http://schemas.microsoft.com/office/drawing/2014/main" id="{558E9D6F-B01E-4810-96E8-FD9EBDEDC4CD}"/>
              </a:ext>
            </a:extLst>
          </p:cNvPr>
          <p:cNvSpPr>
            <a:spLocks noGrp="1" noChangeArrowheads="1"/>
          </p:cNvSpPr>
          <p:nvPr>
            <p:ph type="body" idx="1"/>
          </p:nvPr>
        </p:nvSpPr>
        <p:spPr/>
        <p:txBody>
          <a:bodyPr/>
          <a:lstStyle/>
          <a:p>
            <a:r>
              <a:rPr lang="en-US" altLang="en-US" dirty="0">
                <a:latin typeface="Times New Roman" panose="02020603050405020304" pitchFamily="18" charset="0"/>
              </a:rPr>
              <a:t>“</a:t>
            </a:r>
            <a:r>
              <a:rPr lang="en-US" altLang="en-US" dirty="0"/>
              <a:t>Technically the biggest </a:t>
            </a:r>
            <a:r>
              <a:rPr lang="en-US" altLang="en-US" dirty="0">
                <a:latin typeface="Times New Roman" panose="02020603050405020304" pitchFamily="18" charset="0"/>
              </a:rPr>
              <a:t>‘</a:t>
            </a:r>
            <a:r>
              <a:rPr lang="en-US" altLang="en-US" dirty="0"/>
              <a:t>safety system</a:t>
            </a:r>
            <a:r>
              <a:rPr lang="en-US" altLang="en-US" dirty="0">
                <a:latin typeface="Times New Roman" panose="02020603050405020304" pitchFamily="18" charset="0"/>
              </a:rPr>
              <a:t>’</a:t>
            </a:r>
            <a:r>
              <a:rPr lang="en-US" altLang="en-US" dirty="0"/>
              <a:t> in healthcare is the minds and hearts of the workers who keep intercepting the flaws in the system and prevent patients from being hurt.  They are the safety net, not the cause of injury</a:t>
            </a:r>
            <a:r>
              <a:rPr lang="en-US" altLang="en-US" dirty="0">
                <a:latin typeface="Times New Roman" panose="02020603050405020304" pitchFamily="18" charset="0"/>
              </a:rPr>
              <a:t>”</a:t>
            </a:r>
            <a:r>
              <a:rPr lang="en-US" altLang="en-US" dirty="0"/>
              <a:t>.</a:t>
            </a:r>
          </a:p>
          <a:p>
            <a:pPr lvl="4"/>
            <a:endParaRPr lang="en-US"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DD8A2512-2D8F-4340-AD81-548DA3DC265A}"/>
              </a:ext>
            </a:extLst>
          </p:cNvPr>
          <p:cNvSpPr>
            <a:spLocks noGrp="1" noChangeArrowheads="1"/>
          </p:cNvSpPr>
          <p:nvPr>
            <p:ph type="title"/>
          </p:nvPr>
        </p:nvSpPr>
        <p:spPr/>
        <p:txBody>
          <a:bodyPr/>
          <a:lstStyle/>
          <a:p>
            <a:r>
              <a:rPr lang="en-US" altLang="en-US"/>
              <a:t>Use of Restraints:</a:t>
            </a:r>
          </a:p>
        </p:txBody>
      </p:sp>
      <p:sp>
        <p:nvSpPr>
          <p:cNvPr id="26627" name="Rectangle 3">
            <a:extLst>
              <a:ext uri="{FF2B5EF4-FFF2-40B4-BE49-F238E27FC236}">
                <a16:creationId xmlns:a16="http://schemas.microsoft.com/office/drawing/2014/main" id="{9283B2B0-0944-45EA-AE28-C17E223D0C86}"/>
              </a:ext>
            </a:extLst>
          </p:cNvPr>
          <p:cNvSpPr>
            <a:spLocks noGrp="1" noChangeArrowheads="1"/>
          </p:cNvSpPr>
          <p:nvPr>
            <p:ph type="body" idx="1"/>
          </p:nvPr>
        </p:nvSpPr>
        <p:spPr/>
        <p:txBody>
          <a:bodyPr>
            <a:normAutofit lnSpcReduction="10000"/>
          </a:bodyPr>
          <a:lstStyle/>
          <a:p>
            <a:pPr>
              <a:lnSpc>
                <a:spcPct val="90000"/>
              </a:lnSpc>
            </a:pPr>
            <a:r>
              <a:rPr lang="en-US" altLang="en-US" sz="2400"/>
              <a:t>Use only when absolutely necessary.</a:t>
            </a:r>
          </a:p>
          <a:p>
            <a:pPr>
              <a:lnSpc>
                <a:spcPct val="90000"/>
              </a:lnSpc>
            </a:pPr>
            <a:endParaRPr lang="en-US" altLang="en-US" sz="2400"/>
          </a:p>
          <a:p>
            <a:pPr>
              <a:lnSpc>
                <a:spcPct val="90000"/>
              </a:lnSpc>
            </a:pPr>
            <a:r>
              <a:rPr lang="en-US" altLang="en-US" sz="2400"/>
              <a:t>Attending physician is responsible for the assessment, ordering &amp; continuation of restraint.</a:t>
            </a:r>
          </a:p>
          <a:p>
            <a:pPr>
              <a:lnSpc>
                <a:spcPct val="90000"/>
              </a:lnSpc>
            </a:pPr>
            <a:endParaRPr lang="en-US" altLang="en-US" sz="2400"/>
          </a:p>
          <a:p>
            <a:pPr>
              <a:lnSpc>
                <a:spcPct val="90000"/>
              </a:lnSpc>
            </a:pPr>
            <a:r>
              <a:rPr lang="en-US" altLang="en-US" sz="2400"/>
              <a:t>Can be instituted on your nsg judgment </a:t>
            </a:r>
            <a:r>
              <a:rPr lang="en-US" altLang="en-US" sz="2400">
                <a:latin typeface="Times New Roman" panose="02020603050405020304" pitchFamily="18" charset="0"/>
              </a:rPr>
              <a:t>–</a:t>
            </a:r>
            <a:r>
              <a:rPr lang="en-US" altLang="en-US" sz="2400"/>
              <a:t> must have a doctors order ASAP. </a:t>
            </a:r>
          </a:p>
          <a:p>
            <a:pPr>
              <a:lnSpc>
                <a:spcPct val="90000"/>
              </a:lnSpc>
            </a:pPr>
            <a:endParaRPr lang="en-US" altLang="en-US" sz="2400"/>
          </a:p>
          <a:p>
            <a:pPr>
              <a:lnSpc>
                <a:spcPct val="90000"/>
              </a:lnSpc>
            </a:pPr>
            <a:r>
              <a:rPr lang="en-US" altLang="en-US" sz="2400"/>
              <a:t>Continued use of restraints must be reviewed daily by the RN &amp; documented on the health record.</a:t>
            </a:r>
          </a:p>
          <a:p>
            <a:pPr>
              <a:lnSpc>
                <a:spcPct val="90000"/>
              </a:lnSpc>
            </a:pPr>
            <a:endParaRPr lang="en-US" altLang="en-US" sz="2400"/>
          </a:p>
          <a:p>
            <a:pPr lvl="1">
              <a:lnSpc>
                <a:spcPct val="90000"/>
              </a:lnSpc>
            </a:pPr>
            <a:r>
              <a:rPr lang="en-US" altLang="en-US" sz="2000"/>
              <a:t>Always explain what you do &amp; why, to reduce anxiety &amp; promote cooperation.</a:t>
            </a:r>
          </a:p>
          <a:p>
            <a:pPr lvl="2">
              <a:lnSpc>
                <a:spcPct val="90000"/>
              </a:lnSpc>
            </a:pPr>
            <a:endParaRPr lang="en-US" altLang="en-US" sz="1800"/>
          </a:p>
          <a:p>
            <a:pPr>
              <a:lnSpc>
                <a:spcPct val="90000"/>
              </a:lnSpc>
            </a:pPr>
            <a:endParaRPr lang="en-US" altLang="en-US" sz="2400"/>
          </a:p>
          <a:p>
            <a:pPr>
              <a:lnSpc>
                <a:spcPct val="90000"/>
              </a:lnSpc>
            </a:pPr>
            <a:endParaRPr lang="en-US" altLang="en-US" sz="2400"/>
          </a:p>
          <a:p>
            <a:pPr>
              <a:lnSpc>
                <a:spcPct val="90000"/>
              </a:lnSpc>
            </a:pPr>
            <a:endParaRPr lang="en-US" altLang="en-US" sz="2400"/>
          </a:p>
          <a:p>
            <a:pPr>
              <a:lnSpc>
                <a:spcPct val="90000"/>
              </a:lnSpc>
            </a:pPr>
            <a:endParaRPr lang="en-US" altLang="en-US" sz="24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2" name="Rectangle 4">
            <a:extLst>
              <a:ext uri="{FF2B5EF4-FFF2-40B4-BE49-F238E27FC236}">
                <a16:creationId xmlns:a16="http://schemas.microsoft.com/office/drawing/2014/main" id="{FB989E48-6404-4831-B0AF-E698BA7708F8}"/>
              </a:ext>
            </a:extLst>
          </p:cNvPr>
          <p:cNvSpPr>
            <a:spLocks noGrp="1" noChangeArrowheads="1"/>
          </p:cNvSpPr>
          <p:nvPr>
            <p:ph type="title"/>
          </p:nvPr>
        </p:nvSpPr>
        <p:spPr/>
        <p:txBody>
          <a:bodyPr/>
          <a:lstStyle/>
          <a:p>
            <a:r>
              <a:rPr lang="en-US" altLang="en-US"/>
              <a:t>Goals of Restraint Use</a:t>
            </a:r>
          </a:p>
        </p:txBody>
      </p:sp>
      <p:sp>
        <p:nvSpPr>
          <p:cNvPr id="27653" name="Rectangle 5">
            <a:extLst>
              <a:ext uri="{FF2B5EF4-FFF2-40B4-BE49-F238E27FC236}">
                <a16:creationId xmlns:a16="http://schemas.microsoft.com/office/drawing/2014/main" id="{3BB14C2A-E673-4160-968F-588DA020CA41}"/>
              </a:ext>
            </a:extLst>
          </p:cNvPr>
          <p:cNvSpPr>
            <a:spLocks noGrp="1" noChangeArrowheads="1"/>
          </p:cNvSpPr>
          <p:nvPr>
            <p:ph type="body" idx="1"/>
          </p:nvPr>
        </p:nvSpPr>
        <p:spPr/>
        <p:txBody>
          <a:bodyPr>
            <a:normAutofit fontScale="85000" lnSpcReduction="20000"/>
          </a:bodyPr>
          <a:lstStyle/>
          <a:p>
            <a:pPr>
              <a:lnSpc>
                <a:spcPct val="90000"/>
              </a:lnSpc>
            </a:pPr>
            <a:r>
              <a:rPr lang="en-US" altLang="en-US" sz="2400"/>
              <a:t>To avoid the use of restraints whenever possible.</a:t>
            </a:r>
          </a:p>
          <a:p>
            <a:pPr>
              <a:lnSpc>
                <a:spcPct val="90000"/>
              </a:lnSpc>
              <a:buFont typeface="Wingdings" panose="05000000000000000000" pitchFamily="2" charset="2"/>
              <a:buNone/>
            </a:pPr>
            <a:endParaRPr lang="en-US" altLang="en-US" sz="2400"/>
          </a:p>
          <a:p>
            <a:pPr>
              <a:lnSpc>
                <a:spcPct val="90000"/>
              </a:lnSpc>
            </a:pPr>
            <a:r>
              <a:rPr lang="en-US" altLang="en-US" sz="2400"/>
              <a:t>Encourage alternatives</a:t>
            </a:r>
          </a:p>
          <a:p>
            <a:pPr>
              <a:lnSpc>
                <a:spcPct val="90000"/>
              </a:lnSpc>
              <a:buFont typeface="Wingdings" panose="05000000000000000000" pitchFamily="2" charset="2"/>
              <a:buNone/>
            </a:pPr>
            <a:endParaRPr lang="en-US" altLang="en-US" sz="2400"/>
          </a:p>
          <a:p>
            <a:pPr lvl="2">
              <a:lnSpc>
                <a:spcPct val="90000"/>
              </a:lnSpc>
            </a:pPr>
            <a:r>
              <a:rPr lang="en-US" altLang="en-US" sz="1800"/>
              <a:t>Family member to sit with patient</a:t>
            </a:r>
          </a:p>
          <a:p>
            <a:pPr lvl="2">
              <a:lnSpc>
                <a:spcPct val="90000"/>
              </a:lnSpc>
            </a:pPr>
            <a:r>
              <a:rPr lang="en-US" altLang="en-US" sz="1800"/>
              <a:t>Geri chair vs. bed 	</a:t>
            </a:r>
          </a:p>
          <a:p>
            <a:pPr lvl="2">
              <a:lnSpc>
                <a:spcPct val="90000"/>
              </a:lnSpc>
            </a:pPr>
            <a:r>
              <a:rPr lang="en-US" altLang="en-US" sz="1800"/>
              <a:t>Non restraint measures </a:t>
            </a:r>
            <a:r>
              <a:rPr lang="en-US" altLang="en-US" sz="1800">
                <a:latin typeface="Times New Roman" panose="02020603050405020304" pitchFamily="18" charset="0"/>
              </a:rPr>
              <a:t>–</a:t>
            </a:r>
            <a:r>
              <a:rPr lang="en-US" altLang="en-US" sz="1800"/>
              <a:t> safety belt, wedge pillows, lap tray</a:t>
            </a:r>
          </a:p>
          <a:p>
            <a:pPr lvl="2">
              <a:lnSpc>
                <a:spcPct val="90000"/>
              </a:lnSpc>
            </a:pPr>
            <a:endParaRPr lang="en-US" altLang="en-US" sz="1800"/>
          </a:p>
          <a:p>
            <a:pPr>
              <a:lnSpc>
                <a:spcPct val="90000"/>
              </a:lnSpc>
            </a:pPr>
            <a:r>
              <a:rPr lang="en-US" altLang="en-US" sz="2400"/>
              <a:t>Consider restraints as a temporary measure </a:t>
            </a:r>
            <a:r>
              <a:rPr lang="en-US" altLang="en-US" sz="2400">
                <a:latin typeface="Times New Roman" panose="02020603050405020304" pitchFamily="18" charset="0"/>
              </a:rPr>
              <a:t>–</a:t>
            </a:r>
            <a:r>
              <a:rPr lang="en-US" altLang="en-US" sz="2400"/>
              <a:t> decrease likelihood of injury from restraint use. </a:t>
            </a:r>
          </a:p>
          <a:p>
            <a:pPr>
              <a:lnSpc>
                <a:spcPct val="90000"/>
              </a:lnSpc>
            </a:pPr>
            <a:endParaRPr lang="en-US" altLang="en-US" sz="2400"/>
          </a:p>
          <a:p>
            <a:pPr>
              <a:lnSpc>
                <a:spcPct val="90000"/>
              </a:lnSpc>
            </a:pPr>
            <a:r>
              <a:rPr lang="en-US" altLang="en-US" sz="2400"/>
              <a:t>Remove restraints as soon as the patient is no longer at risk for injury.</a:t>
            </a:r>
          </a:p>
          <a:p>
            <a:pPr lvl="2">
              <a:lnSpc>
                <a:spcPct val="90000"/>
              </a:lnSpc>
              <a:buFont typeface="Wingdings" panose="05000000000000000000" pitchFamily="2" charset="2"/>
              <a:buNone/>
            </a:pPr>
            <a:r>
              <a:rPr lang="en-US" altLang="en-US"/>
              <a:t>			</a:t>
            </a:r>
          </a:p>
          <a:p>
            <a:pPr lvl="2">
              <a:lnSpc>
                <a:spcPct val="90000"/>
              </a:lnSpc>
            </a:pPr>
            <a:endParaRPr lang="en-US" altLang="en-US"/>
          </a:p>
          <a:p>
            <a:pPr lvl="2">
              <a:lnSpc>
                <a:spcPct val="90000"/>
              </a:lnSpc>
              <a:buFont typeface="Wingdings" panose="05000000000000000000" pitchFamily="2" charset="2"/>
              <a:buNone/>
            </a:pPr>
            <a:r>
              <a:rPr lang="en-US" altLang="en-US"/>
              <a:t>					</a:t>
            </a:r>
          </a:p>
          <a:p>
            <a:pPr lvl="2">
              <a:lnSpc>
                <a:spcPct val="90000"/>
              </a:lnSpc>
            </a:pPr>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20752DB-3CA0-4A5C-BB28-7ED1663F33D3}"/>
              </a:ext>
            </a:extLst>
          </p:cNvPr>
          <p:cNvSpPr>
            <a:spLocks noGrp="1" noChangeArrowheads="1"/>
          </p:cNvSpPr>
          <p:nvPr>
            <p:ph type="title"/>
          </p:nvPr>
        </p:nvSpPr>
        <p:spPr/>
        <p:txBody>
          <a:bodyPr/>
          <a:lstStyle/>
          <a:p>
            <a:r>
              <a:rPr lang="en-US" altLang="en-US" sz="3600"/>
              <a:t>Complications assoc. with restraints</a:t>
            </a:r>
            <a:r>
              <a:rPr lang="en-US" altLang="en-US"/>
              <a:t> </a:t>
            </a:r>
          </a:p>
        </p:txBody>
      </p:sp>
      <p:sp>
        <p:nvSpPr>
          <p:cNvPr id="30723" name="Rectangle 3">
            <a:extLst>
              <a:ext uri="{FF2B5EF4-FFF2-40B4-BE49-F238E27FC236}">
                <a16:creationId xmlns:a16="http://schemas.microsoft.com/office/drawing/2014/main" id="{F1262AC2-9D7F-4B34-AFC8-41CC1FFAFD64}"/>
              </a:ext>
            </a:extLst>
          </p:cNvPr>
          <p:cNvSpPr>
            <a:spLocks noGrp="1" noChangeArrowheads="1"/>
          </p:cNvSpPr>
          <p:nvPr>
            <p:ph type="body" idx="1"/>
          </p:nvPr>
        </p:nvSpPr>
        <p:spPr/>
        <p:txBody>
          <a:bodyPr/>
          <a:lstStyle/>
          <a:p>
            <a:pPr>
              <a:lnSpc>
                <a:spcPct val="90000"/>
              </a:lnSpc>
            </a:pPr>
            <a:r>
              <a:rPr lang="en-US" altLang="en-US" sz="2400"/>
              <a:t>Hazards of immobility</a:t>
            </a:r>
          </a:p>
          <a:p>
            <a:pPr lvl="2">
              <a:lnSpc>
                <a:spcPct val="90000"/>
              </a:lnSpc>
            </a:pPr>
            <a:r>
              <a:rPr lang="en-US" altLang="en-US" sz="1800"/>
              <a:t>Death</a:t>
            </a:r>
          </a:p>
          <a:p>
            <a:pPr lvl="2">
              <a:lnSpc>
                <a:spcPct val="90000"/>
              </a:lnSpc>
            </a:pPr>
            <a:r>
              <a:rPr lang="en-US" altLang="en-US" sz="1800"/>
              <a:t>Pressure sores, pneumonia, constipation, incontinence, contractures, decreased mobility, decreased muscle strength, increased dependence</a:t>
            </a:r>
          </a:p>
          <a:p>
            <a:pPr lvl="2">
              <a:lnSpc>
                <a:spcPct val="90000"/>
              </a:lnSpc>
            </a:pPr>
            <a:r>
              <a:rPr lang="en-US" altLang="en-US" sz="1800"/>
              <a:t>Altered thought processes</a:t>
            </a:r>
          </a:p>
          <a:p>
            <a:pPr lvl="2">
              <a:lnSpc>
                <a:spcPct val="90000"/>
              </a:lnSpc>
            </a:pPr>
            <a:r>
              <a:rPr lang="en-US" altLang="en-US" sz="1800"/>
              <a:t>Humiliation, fear, anger &amp; decreased self-esteem</a:t>
            </a:r>
          </a:p>
          <a:p>
            <a:pPr lvl="2">
              <a:lnSpc>
                <a:spcPct val="90000"/>
              </a:lnSpc>
              <a:buFont typeface="Wingdings" panose="05000000000000000000" pitchFamily="2" charset="2"/>
              <a:buNone/>
            </a:pPr>
            <a:endParaRPr lang="en-US" altLang="en-US" sz="1800"/>
          </a:p>
          <a:p>
            <a:pPr eaLnBrk="0" hangingPunct="0">
              <a:lnSpc>
                <a:spcPct val="90000"/>
              </a:lnSpc>
              <a:spcBef>
                <a:spcPct val="0"/>
              </a:spcBef>
              <a:buClrTx/>
              <a:buSzTx/>
              <a:buFontTx/>
              <a:buChar char="•"/>
            </a:pPr>
            <a:r>
              <a:rPr lang="en-US" altLang="en-US" sz="2400"/>
              <a:t>Strangulation</a:t>
            </a:r>
          </a:p>
          <a:p>
            <a:pPr eaLnBrk="0" hangingPunct="0">
              <a:lnSpc>
                <a:spcPct val="90000"/>
              </a:lnSpc>
              <a:spcBef>
                <a:spcPct val="0"/>
              </a:spcBef>
              <a:buClrTx/>
              <a:buSzTx/>
              <a:buFontTx/>
              <a:buChar char="•"/>
            </a:pPr>
            <a:r>
              <a:rPr lang="en-US" altLang="en-US" sz="2400"/>
              <a:t>Compromised circulation</a:t>
            </a:r>
          </a:p>
          <a:p>
            <a:pPr eaLnBrk="0" hangingPunct="0">
              <a:lnSpc>
                <a:spcPct val="90000"/>
              </a:lnSpc>
              <a:spcBef>
                <a:spcPct val="0"/>
              </a:spcBef>
              <a:buClrTx/>
              <a:buSzTx/>
              <a:buFontTx/>
              <a:buChar char="•"/>
            </a:pPr>
            <a:r>
              <a:rPr lang="en-US" altLang="en-US" sz="2400"/>
              <a:t>Lacerations, bruising, impaired skin integrity</a:t>
            </a:r>
          </a:p>
          <a:p>
            <a:pPr eaLnBrk="0" hangingPunct="0">
              <a:lnSpc>
                <a:spcPct val="90000"/>
              </a:lnSpc>
              <a:spcBef>
                <a:spcPct val="0"/>
              </a:spcBef>
              <a:buClrTx/>
              <a:buSzTx/>
              <a:buFontTx/>
              <a:buChar char="•"/>
            </a:pPr>
            <a:endParaRPr lang="en-US" altLang="en-US" sz="2400"/>
          </a:p>
          <a:p>
            <a:pPr lvl="2" eaLnBrk="0" hangingPunct="0">
              <a:lnSpc>
                <a:spcPct val="90000"/>
              </a:lnSpc>
              <a:spcBef>
                <a:spcPct val="0"/>
              </a:spcBef>
              <a:buClrTx/>
              <a:buSzTx/>
              <a:buFontTx/>
              <a:buChar char="•"/>
            </a:pPr>
            <a:r>
              <a:rPr lang="en-US" altLang="en-US" sz="1800"/>
              <a:t> Must release restraint every 2 hours for assessment &amp; ROM</a:t>
            </a:r>
          </a:p>
        </p:txBody>
      </p:sp>
      <p:sp>
        <p:nvSpPr>
          <p:cNvPr id="30724" name="Line 4">
            <a:extLst>
              <a:ext uri="{FF2B5EF4-FFF2-40B4-BE49-F238E27FC236}">
                <a16:creationId xmlns:a16="http://schemas.microsoft.com/office/drawing/2014/main" id="{9045ECC0-E295-4B02-8A95-966AB58210DD}"/>
              </a:ext>
            </a:extLst>
          </p:cNvPr>
          <p:cNvSpPr>
            <a:spLocks noChangeShapeType="1"/>
          </p:cNvSpPr>
          <p:nvPr/>
        </p:nvSpPr>
        <p:spPr bwMode="auto">
          <a:xfrm>
            <a:off x="7620000" y="5105400"/>
            <a:ext cx="0" cy="2286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5" name="AutoShape 5">
            <a:extLst>
              <a:ext uri="{FF2B5EF4-FFF2-40B4-BE49-F238E27FC236}">
                <a16:creationId xmlns:a16="http://schemas.microsoft.com/office/drawing/2014/main" id="{CB996C77-6767-4703-8EF7-1DAE920E39C1}"/>
              </a:ext>
            </a:extLst>
          </p:cNvPr>
          <p:cNvSpPr>
            <a:spLocks noChangeArrowheads="1"/>
          </p:cNvSpPr>
          <p:nvPr/>
        </p:nvSpPr>
        <p:spPr bwMode="auto">
          <a:xfrm>
            <a:off x="7696201" y="4648201"/>
            <a:ext cx="485775" cy="1585913"/>
          </a:xfrm>
          <a:prstGeom prst="downArrow">
            <a:avLst>
              <a:gd name="adj1" fmla="val 61435"/>
              <a:gd name="adj2" fmla="val 162963"/>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6" name="Line 6">
            <a:extLst>
              <a:ext uri="{FF2B5EF4-FFF2-40B4-BE49-F238E27FC236}">
                <a16:creationId xmlns:a16="http://schemas.microsoft.com/office/drawing/2014/main" id="{A17B2CA3-D5EB-4943-8E76-EBB2844E6782}"/>
              </a:ext>
            </a:extLst>
          </p:cNvPr>
          <p:cNvSpPr>
            <a:spLocks noChangeShapeType="1"/>
          </p:cNvSpPr>
          <p:nvPr/>
        </p:nvSpPr>
        <p:spPr bwMode="auto">
          <a:xfrm>
            <a:off x="7772400" y="5105400"/>
            <a:ext cx="0" cy="2286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7" name="AutoShape 7">
            <a:extLst>
              <a:ext uri="{FF2B5EF4-FFF2-40B4-BE49-F238E27FC236}">
                <a16:creationId xmlns:a16="http://schemas.microsoft.com/office/drawing/2014/main" id="{A6829371-99D3-4F43-B5C4-1DA3697C9350}"/>
              </a:ext>
            </a:extLst>
          </p:cNvPr>
          <p:cNvSpPr>
            <a:spLocks noChangeArrowheads="1"/>
          </p:cNvSpPr>
          <p:nvPr/>
        </p:nvSpPr>
        <p:spPr bwMode="auto">
          <a:xfrm>
            <a:off x="7620000" y="5105400"/>
            <a:ext cx="76200" cy="228600"/>
          </a:xfrm>
          <a:prstGeom prst="downArrow">
            <a:avLst>
              <a:gd name="adj1" fmla="val 50000"/>
              <a:gd name="adj2" fmla="val 75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8" name="Line 8">
            <a:extLst>
              <a:ext uri="{FF2B5EF4-FFF2-40B4-BE49-F238E27FC236}">
                <a16:creationId xmlns:a16="http://schemas.microsoft.com/office/drawing/2014/main" id="{D89BCF1C-7DAA-49B5-918E-FA5FDCF7CA0C}"/>
              </a:ext>
            </a:extLst>
          </p:cNvPr>
          <p:cNvSpPr>
            <a:spLocks noChangeShapeType="1"/>
          </p:cNvSpPr>
          <p:nvPr/>
        </p:nvSpPr>
        <p:spPr bwMode="auto">
          <a:xfrm>
            <a:off x="7543800" y="5105400"/>
            <a:ext cx="0" cy="2286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EFC21CE-E5D8-470A-BC38-B1A982BFB6FB}"/>
              </a:ext>
            </a:extLst>
          </p:cNvPr>
          <p:cNvSpPr>
            <a:spLocks noGrp="1" noChangeArrowheads="1"/>
          </p:cNvSpPr>
          <p:nvPr>
            <p:ph type="title"/>
          </p:nvPr>
        </p:nvSpPr>
        <p:spPr/>
        <p:txBody>
          <a:bodyPr/>
          <a:lstStyle/>
          <a:p>
            <a:r>
              <a:rPr lang="en-US" altLang="en-US" sz="3200"/>
              <a:t>Physical Restraints </a:t>
            </a:r>
            <a:r>
              <a:rPr lang="en-US" altLang="en-US" sz="3200">
                <a:latin typeface="Times New Roman" panose="02020603050405020304" pitchFamily="18" charset="0"/>
              </a:rPr>
              <a:t>–</a:t>
            </a:r>
            <a:r>
              <a:rPr lang="en-US" altLang="en-US" sz="3200"/>
              <a:t> device that limits a clients ability to move</a:t>
            </a:r>
          </a:p>
        </p:txBody>
      </p:sp>
      <p:sp>
        <p:nvSpPr>
          <p:cNvPr id="31747" name="Rectangle 3">
            <a:extLst>
              <a:ext uri="{FF2B5EF4-FFF2-40B4-BE49-F238E27FC236}">
                <a16:creationId xmlns:a16="http://schemas.microsoft.com/office/drawing/2014/main" id="{024FB958-4C8E-4F06-9A04-1B1E9BF1A047}"/>
              </a:ext>
            </a:extLst>
          </p:cNvPr>
          <p:cNvSpPr>
            <a:spLocks noGrp="1" noChangeArrowheads="1"/>
          </p:cNvSpPr>
          <p:nvPr>
            <p:ph type="body" idx="1"/>
          </p:nvPr>
        </p:nvSpPr>
        <p:spPr/>
        <p:txBody>
          <a:bodyPr/>
          <a:lstStyle/>
          <a:p>
            <a:r>
              <a:rPr lang="en-US" altLang="en-US" sz="2000"/>
              <a:t>Side rails </a:t>
            </a:r>
            <a:r>
              <a:rPr lang="en-US" altLang="en-US" sz="2000">
                <a:latin typeface="Times New Roman" panose="02020603050405020304" pitchFamily="18" charset="0"/>
              </a:rPr>
              <a:t>–</a:t>
            </a:r>
            <a:r>
              <a:rPr lang="en-US" altLang="en-US" sz="2000"/>
              <a:t> stop patient from rolling out, but does not stop them from climbing out </a:t>
            </a:r>
            <a:r>
              <a:rPr lang="en-US" altLang="en-US" sz="2000">
                <a:latin typeface="Times New Roman" panose="02020603050405020304" pitchFamily="18" charset="0"/>
              </a:rPr>
              <a:t>–</a:t>
            </a:r>
            <a:r>
              <a:rPr lang="en-US" altLang="en-US" sz="2000"/>
              <a:t> side rail down when working on that side.</a:t>
            </a:r>
          </a:p>
          <a:p>
            <a:endParaRPr lang="en-US" altLang="en-US" sz="2000"/>
          </a:p>
          <a:p>
            <a:r>
              <a:rPr lang="en-US" altLang="en-US" sz="2000"/>
              <a:t>Jackets &amp; Belts </a:t>
            </a:r>
            <a:r>
              <a:rPr lang="en-US" altLang="en-US" sz="2000">
                <a:latin typeface="Times New Roman" panose="02020603050405020304" pitchFamily="18" charset="0"/>
              </a:rPr>
              <a:t>–</a:t>
            </a:r>
            <a:r>
              <a:rPr lang="en-US" altLang="en-US" sz="2000"/>
              <a:t> patient who is confused &amp; climbing over rails may need a jacket or belt to restrain them to bed.  Sleeveless with cross over ties, allows relative freedom in bed.</a:t>
            </a:r>
          </a:p>
          <a:p>
            <a:endParaRPr lang="en-US" altLang="en-US" sz="2000"/>
          </a:p>
          <a:p>
            <a:r>
              <a:rPr lang="en-US" altLang="en-US" sz="2000"/>
              <a:t> Arm &amp; Leg </a:t>
            </a:r>
            <a:r>
              <a:rPr lang="en-US" altLang="en-US" sz="2000">
                <a:latin typeface="Times New Roman" panose="02020603050405020304" pitchFamily="18" charset="0"/>
              </a:rPr>
              <a:t>–</a:t>
            </a:r>
            <a:r>
              <a:rPr lang="en-US" altLang="en-US" sz="2000"/>
              <a:t> Undesirable, limits patients movement, injury to wrist/ankle from friction rubbing against skin </a:t>
            </a:r>
            <a:r>
              <a:rPr lang="en-US" altLang="en-US" sz="2000">
                <a:latin typeface="Times New Roman" panose="02020603050405020304" pitchFamily="18" charset="0"/>
              </a:rPr>
              <a:t>–</a:t>
            </a:r>
            <a:r>
              <a:rPr lang="en-US" altLang="en-US" sz="2000"/>
              <a:t> use  extra padding.  Restrain in a slightly flexed position,  if too tight could impair circulation.  Never tie to a bed rail.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671EC9DA-684D-4587-94F0-A7524533BBC4}"/>
              </a:ext>
            </a:extLst>
          </p:cNvPr>
          <p:cNvSpPr>
            <a:spLocks noGrp="1" noChangeArrowheads="1"/>
          </p:cNvSpPr>
          <p:nvPr>
            <p:ph type="title"/>
          </p:nvPr>
        </p:nvSpPr>
        <p:spPr/>
        <p:txBody>
          <a:bodyPr/>
          <a:lstStyle/>
          <a:p>
            <a:r>
              <a:rPr lang="en-US" altLang="en-US"/>
              <a:t>Physical Restraints (cont.)</a:t>
            </a:r>
          </a:p>
        </p:txBody>
      </p:sp>
      <p:sp>
        <p:nvSpPr>
          <p:cNvPr id="32771" name="Rectangle 3">
            <a:extLst>
              <a:ext uri="{FF2B5EF4-FFF2-40B4-BE49-F238E27FC236}">
                <a16:creationId xmlns:a16="http://schemas.microsoft.com/office/drawing/2014/main" id="{45F96933-C698-431C-B1C8-02F921119A7A}"/>
              </a:ext>
            </a:extLst>
          </p:cNvPr>
          <p:cNvSpPr>
            <a:spLocks noGrp="1" noChangeArrowheads="1"/>
          </p:cNvSpPr>
          <p:nvPr>
            <p:ph type="body" idx="1"/>
          </p:nvPr>
        </p:nvSpPr>
        <p:spPr/>
        <p:txBody>
          <a:bodyPr/>
          <a:lstStyle/>
          <a:p>
            <a:r>
              <a:rPr lang="en-US" altLang="en-US" sz="2400"/>
              <a:t>Mitts are used for those confused &amp; pulling at@ edges of dsgs, tubes, iv</a:t>
            </a:r>
            <a:r>
              <a:rPr lang="en-US" altLang="en-US" sz="2400">
                <a:latin typeface="Times New Roman" panose="02020603050405020304" pitchFamily="18" charset="0"/>
              </a:rPr>
              <a:t>’</a:t>
            </a:r>
            <a:r>
              <a:rPr lang="en-US" altLang="en-US" sz="2400"/>
              <a:t>s, wounds.  Doesn</a:t>
            </a:r>
            <a:r>
              <a:rPr lang="en-US" altLang="en-US" sz="2400">
                <a:latin typeface="Times New Roman" panose="02020603050405020304" pitchFamily="18" charset="0"/>
              </a:rPr>
              <a:t>’</a:t>
            </a:r>
            <a:r>
              <a:rPr lang="en-US" altLang="en-US" sz="2400"/>
              <a:t>t limit arm movement, soft boxing glove that pads the hand, remove, wash &amp; exercise.</a:t>
            </a:r>
          </a:p>
          <a:p>
            <a:pPr lvl="1"/>
            <a:r>
              <a:rPr lang="en-US" altLang="en-US"/>
              <a:t>Ensure not too tight</a:t>
            </a:r>
          </a:p>
          <a:p>
            <a:pPr lvl="1"/>
            <a:endParaRPr lang="en-US" altLang="en-US"/>
          </a:p>
          <a:p>
            <a:r>
              <a:rPr lang="en-US" altLang="en-US" sz="2400"/>
              <a:t>Use quick release tie for all restraints	</a:t>
            </a:r>
            <a:r>
              <a:rPr lang="en-US" altLang="en-US"/>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717D01E4-0AEE-4961-930A-670B36F55B7B}"/>
              </a:ext>
            </a:extLst>
          </p:cNvPr>
          <p:cNvSpPr>
            <a:spLocks noGrp="1" noChangeArrowheads="1"/>
          </p:cNvSpPr>
          <p:nvPr>
            <p:ph type="title"/>
          </p:nvPr>
        </p:nvSpPr>
        <p:spPr/>
        <p:txBody>
          <a:bodyPr/>
          <a:lstStyle/>
          <a:p>
            <a:r>
              <a:rPr lang="en-US" altLang="en-US"/>
              <a:t>Chemical Restraints</a:t>
            </a:r>
          </a:p>
        </p:txBody>
      </p:sp>
      <p:sp>
        <p:nvSpPr>
          <p:cNvPr id="29699" name="Rectangle 3">
            <a:extLst>
              <a:ext uri="{FF2B5EF4-FFF2-40B4-BE49-F238E27FC236}">
                <a16:creationId xmlns:a16="http://schemas.microsoft.com/office/drawing/2014/main" id="{DA4DD5C0-6013-41AC-A551-143D501889E0}"/>
              </a:ext>
            </a:extLst>
          </p:cNvPr>
          <p:cNvSpPr>
            <a:spLocks noGrp="1" noChangeArrowheads="1"/>
          </p:cNvSpPr>
          <p:nvPr>
            <p:ph type="body" idx="1"/>
          </p:nvPr>
        </p:nvSpPr>
        <p:spPr/>
        <p:txBody>
          <a:bodyPr/>
          <a:lstStyle/>
          <a:p>
            <a:r>
              <a:rPr lang="en-US" altLang="en-US"/>
              <a:t>Medication</a:t>
            </a:r>
          </a:p>
          <a:p>
            <a:endParaRPr lang="en-US" altLang="en-US"/>
          </a:p>
          <a:p>
            <a:pPr lvl="2"/>
            <a:r>
              <a:rPr lang="en-US" altLang="en-US"/>
              <a:t>Patient must be closely observed and assessed frequently post medication.</a:t>
            </a:r>
          </a:p>
          <a:p>
            <a:pPr lvl="2"/>
            <a:endParaRPr lang="en-US" altLang="en-US"/>
          </a:p>
          <a:p>
            <a:pPr lvl="2"/>
            <a:r>
              <a:rPr lang="en-US" altLang="en-US"/>
              <a:t>Remains a high risk for injury.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55A1E5D-0F14-4673-AA0A-0EE1550BCBBE}"/>
              </a:ext>
            </a:extLst>
          </p:cNvPr>
          <p:cNvSpPr>
            <a:spLocks noGrp="1" noChangeArrowheads="1"/>
          </p:cNvSpPr>
          <p:nvPr>
            <p:ph type="title"/>
          </p:nvPr>
        </p:nvSpPr>
        <p:spPr/>
        <p:txBody>
          <a:bodyPr/>
          <a:lstStyle/>
          <a:p>
            <a:r>
              <a:rPr lang="en-US" altLang="en-US"/>
              <a:t>Supporting Documentation</a:t>
            </a:r>
          </a:p>
        </p:txBody>
      </p:sp>
      <p:sp>
        <p:nvSpPr>
          <p:cNvPr id="28675" name="Rectangle 3">
            <a:extLst>
              <a:ext uri="{FF2B5EF4-FFF2-40B4-BE49-F238E27FC236}">
                <a16:creationId xmlns:a16="http://schemas.microsoft.com/office/drawing/2014/main" id="{4BF8C140-BBEB-4589-B3F2-FDB926D0473C}"/>
              </a:ext>
            </a:extLst>
          </p:cNvPr>
          <p:cNvSpPr>
            <a:spLocks noGrp="1" noChangeArrowheads="1"/>
          </p:cNvSpPr>
          <p:nvPr>
            <p:ph type="body" idx="1"/>
          </p:nvPr>
        </p:nvSpPr>
        <p:spPr/>
        <p:txBody>
          <a:bodyPr>
            <a:normAutofit fontScale="92500"/>
          </a:bodyPr>
          <a:lstStyle/>
          <a:p>
            <a:pPr>
              <a:lnSpc>
                <a:spcPct val="90000"/>
              </a:lnSpc>
            </a:pPr>
            <a:r>
              <a:rPr lang="en-US" altLang="en-US" sz="2400"/>
              <a:t>Rationale for the use of restraints, including a statement describing the behavior of the patient.</a:t>
            </a:r>
          </a:p>
          <a:p>
            <a:pPr>
              <a:lnSpc>
                <a:spcPct val="90000"/>
              </a:lnSpc>
            </a:pPr>
            <a:endParaRPr lang="en-US" altLang="en-US" sz="2400"/>
          </a:p>
          <a:p>
            <a:pPr>
              <a:lnSpc>
                <a:spcPct val="90000"/>
              </a:lnSpc>
            </a:pPr>
            <a:r>
              <a:rPr lang="en-US" altLang="en-US" sz="2400"/>
              <a:t>Previous unsuccessful measures or the reason alternatives are not feasible.</a:t>
            </a:r>
          </a:p>
          <a:p>
            <a:pPr>
              <a:lnSpc>
                <a:spcPct val="90000"/>
              </a:lnSpc>
            </a:pPr>
            <a:endParaRPr lang="en-US" altLang="en-US" sz="2400"/>
          </a:p>
          <a:p>
            <a:pPr>
              <a:lnSpc>
                <a:spcPct val="90000"/>
              </a:lnSpc>
            </a:pPr>
            <a:r>
              <a:rPr lang="en-US" altLang="en-US" sz="2400"/>
              <a:t>Decision to restrain with the type of restraint selected and date &amp; time of application.</a:t>
            </a:r>
          </a:p>
          <a:p>
            <a:pPr>
              <a:lnSpc>
                <a:spcPct val="90000"/>
              </a:lnSpc>
            </a:pPr>
            <a:endParaRPr lang="en-US" altLang="en-US" sz="2400"/>
          </a:p>
          <a:p>
            <a:pPr>
              <a:lnSpc>
                <a:spcPct val="90000"/>
              </a:lnSpc>
            </a:pPr>
            <a:r>
              <a:rPr lang="en-US" altLang="en-US" sz="2400"/>
              <a:t>Observations regarding the placement of the restraint, its condition and the patient</a:t>
            </a:r>
            <a:r>
              <a:rPr lang="en-US" altLang="en-US" sz="2400">
                <a:latin typeface="Times New Roman" panose="02020603050405020304" pitchFamily="18" charset="0"/>
              </a:rPr>
              <a:t>’</a:t>
            </a:r>
            <a:r>
              <a:rPr lang="en-US" altLang="en-US" sz="2400"/>
              <a:t>s condition, including the frequency of observation </a:t>
            </a:r>
            <a:r>
              <a:rPr lang="en-US" altLang="en-US" sz="2400" i="1"/>
              <a:t>(not just at the end of your shift)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1E2CD0A-9D69-4E9D-AA33-E07F965303D1}"/>
              </a:ext>
            </a:extLst>
          </p:cNvPr>
          <p:cNvSpPr>
            <a:spLocks noGrp="1" noChangeArrowheads="1"/>
          </p:cNvSpPr>
          <p:nvPr>
            <p:ph type="title"/>
          </p:nvPr>
        </p:nvSpPr>
        <p:spPr/>
        <p:txBody>
          <a:bodyPr/>
          <a:lstStyle/>
          <a:p>
            <a:r>
              <a:rPr lang="en-US" altLang="en-US" sz="3600"/>
              <a:t>Supporting Documentation (cont.)</a:t>
            </a:r>
          </a:p>
        </p:txBody>
      </p:sp>
      <p:sp>
        <p:nvSpPr>
          <p:cNvPr id="35843" name="Rectangle 3">
            <a:extLst>
              <a:ext uri="{FF2B5EF4-FFF2-40B4-BE49-F238E27FC236}">
                <a16:creationId xmlns:a16="http://schemas.microsoft.com/office/drawing/2014/main" id="{46654D91-F7FC-4B6B-BFF8-1D4A3444B8AB}"/>
              </a:ext>
            </a:extLst>
          </p:cNvPr>
          <p:cNvSpPr>
            <a:spLocks noGrp="1" noChangeArrowheads="1"/>
          </p:cNvSpPr>
          <p:nvPr>
            <p:ph type="body" idx="1"/>
          </p:nvPr>
        </p:nvSpPr>
        <p:spPr/>
        <p:txBody>
          <a:bodyPr/>
          <a:lstStyle/>
          <a:p>
            <a:r>
              <a:rPr lang="en-US" altLang="en-US"/>
              <a:t>Assessment of the need for ongoing application of restraint.</a:t>
            </a:r>
          </a:p>
          <a:p>
            <a:endParaRPr lang="en-US" altLang="en-US"/>
          </a:p>
          <a:p>
            <a:r>
              <a:rPr lang="en-US" altLang="en-US"/>
              <a:t>Care of the patient which may include re-positioning, toileting, mobilization and/or skin care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E2D72F57-C97F-437E-A869-BA163BF58564}"/>
              </a:ext>
            </a:extLst>
          </p:cNvPr>
          <p:cNvSpPr>
            <a:spLocks noGrp="1" noChangeArrowheads="1"/>
          </p:cNvSpPr>
          <p:nvPr>
            <p:ph type="title"/>
          </p:nvPr>
        </p:nvSpPr>
        <p:spPr/>
        <p:txBody>
          <a:bodyPr/>
          <a:lstStyle/>
          <a:p>
            <a:r>
              <a:rPr lang="en-US" altLang="en-US"/>
              <a:t>Civil Actions</a:t>
            </a:r>
          </a:p>
        </p:txBody>
      </p:sp>
      <p:sp>
        <p:nvSpPr>
          <p:cNvPr id="36867" name="Rectangle 3">
            <a:extLst>
              <a:ext uri="{FF2B5EF4-FFF2-40B4-BE49-F238E27FC236}">
                <a16:creationId xmlns:a16="http://schemas.microsoft.com/office/drawing/2014/main" id="{DDEA5F23-9BD7-4D4A-9699-045C455FACD8}"/>
              </a:ext>
            </a:extLst>
          </p:cNvPr>
          <p:cNvSpPr>
            <a:spLocks noGrp="1" noChangeArrowheads="1"/>
          </p:cNvSpPr>
          <p:nvPr>
            <p:ph type="body" idx="1"/>
          </p:nvPr>
        </p:nvSpPr>
        <p:spPr/>
        <p:txBody>
          <a:bodyPr/>
          <a:lstStyle/>
          <a:p>
            <a:r>
              <a:rPr lang="en-US" altLang="en-US"/>
              <a:t>Most civil cases are based on allegations of negligence.  </a:t>
            </a:r>
          </a:p>
          <a:p>
            <a:pPr>
              <a:buFont typeface="Wingdings" panose="05000000000000000000" pitchFamily="2" charset="2"/>
              <a:buNone/>
            </a:pPr>
            <a:endParaRPr lang="en-US" altLang="en-US"/>
          </a:p>
          <a:p>
            <a:r>
              <a:rPr lang="en-US" altLang="en-US"/>
              <a:t>Important to support your judgment/actions with quality documentation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CE2D4A97-7C2C-4666-BC84-4BA280E24154}"/>
              </a:ext>
            </a:extLst>
          </p:cNvPr>
          <p:cNvSpPr>
            <a:spLocks noGrp="1" noChangeArrowheads="1"/>
          </p:cNvSpPr>
          <p:nvPr>
            <p:ph type="title"/>
          </p:nvPr>
        </p:nvSpPr>
        <p:spPr/>
        <p:txBody>
          <a:bodyPr/>
          <a:lstStyle/>
          <a:p>
            <a:r>
              <a:rPr lang="en-US" altLang="en-US"/>
              <a:t>Promoting Safety</a:t>
            </a:r>
          </a:p>
        </p:txBody>
      </p:sp>
      <p:sp>
        <p:nvSpPr>
          <p:cNvPr id="60419" name="Rectangle 3">
            <a:extLst>
              <a:ext uri="{FF2B5EF4-FFF2-40B4-BE49-F238E27FC236}">
                <a16:creationId xmlns:a16="http://schemas.microsoft.com/office/drawing/2014/main" id="{85486C26-2A98-4C52-8341-DE93E7D68AB3}"/>
              </a:ext>
            </a:extLst>
          </p:cNvPr>
          <p:cNvSpPr>
            <a:spLocks noGrp="1" noChangeArrowheads="1"/>
          </p:cNvSpPr>
          <p:nvPr>
            <p:ph type="body" idx="1"/>
          </p:nvPr>
        </p:nvSpPr>
        <p:spPr/>
        <p:txBody>
          <a:bodyPr/>
          <a:lstStyle/>
          <a:p>
            <a:r>
              <a:rPr lang="en-US" altLang="en-US" sz="2400"/>
              <a:t>Measures designed to promote client safety are the result of individualized assessment findings.  Often it is the conclusion of the nurse that a client</a:t>
            </a:r>
            <a:r>
              <a:rPr lang="en-US" altLang="en-US" sz="2400">
                <a:latin typeface="Times New Roman" panose="02020603050405020304" pitchFamily="18" charset="0"/>
              </a:rPr>
              <a:t>’</a:t>
            </a:r>
            <a:r>
              <a:rPr lang="en-US" altLang="en-US" sz="2400"/>
              <a:t>s safety is at risk, and subsequent nursing interventions are implemented.  Assessment of a client</a:t>
            </a:r>
            <a:r>
              <a:rPr lang="en-US" altLang="en-US" sz="2400">
                <a:latin typeface="Times New Roman" panose="02020603050405020304" pitchFamily="18" charset="0"/>
              </a:rPr>
              <a:t>’</a:t>
            </a:r>
            <a:r>
              <a:rPr lang="en-US" altLang="en-US" sz="2400"/>
              <a:t>s safety should occur in the home, healthcare facility, and community environment.</a:t>
            </a:r>
          </a:p>
          <a:p>
            <a:pPr lvl="4">
              <a:buFont typeface="Wingdings" panose="05000000000000000000" pitchFamily="2" charset="2"/>
              <a:buNone/>
            </a:pPr>
            <a:r>
              <a:rPr lang="en-US" altLang="en-US"/>
              <a:t>			</a:t>
            </a:r>
            <a:r>
              <a:rPr lang="en-US" altLang="en-US" sz="1600"/>
              <a:t>(Perry and Potter, 2002)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B18945E-2D48-41D3-98A7-65B6E160BB27}"/>
              </a:ext>
            </a:extLst>
          </p:cNvPr>
          <p:cNvSpPr>
            <a:spLocks noGrp="1" noChangeArrowheads="1"/>
          </p:cNvSpPr>
          <p:nvPr>
            <p:ph type="title"/>
          </p:nvPr>
        </p:nvSpPr>
        <p:spPr/>
        <p:txBody>
          <a:bodyPr/>
          <a:lstStyle/>
          <a:p>
            <a:r>
              <a:rPr lang="en-US" altLang="en-US"/>
              <a:t>Patient Safety #1</a:t>
            </a:r>
          </a:p>
        </p:txBody>
      </p:sp>
      <p:sp>
        <p:nvSpPr>
          <p:cNvPr id="5123" name="Rectangle 3">
            <a:extLst>
              <a:ext uri="{FF2B5EF4-FFF2-40B4-BE49-F238E27FC236}">
                <a16:creationId xmlns:a16="http://schemas.microsoft.com/office/drawing/2014/main" id="{E73C47D6-6379-4EBB-9117-3D38C7BB680D}"/>
              </a:ext>
            </a:extLst>
          </p:cNvPr>
          <p:cNvSpPr>
            <a:spLocks noGrp="1" noChangeArrowheads="1"/>
          </p:cNvSpPr>
          <p:nvPr>
            <p:ph type="body" idx="1"/>
          </p:nvPr>
        </p:nvSpPr>
        <p:spPr/>
        <p:txBody>
          <a:bodyPr/>
          <a:lstStyle/>
          <a:p>
            <a:r>
              <a:rPr lang="en-US" altLang="en-US"/>
              <a:t>A client</a:t>
            </a:r>
            <a:r>
              <a:rPr lang="en-US" altLang="en-US">
                <a:latin typeface="Times New Roman" panose="02020603050405020304" pitchFamily="18" charset="0"/>
              </a:rPr>
              <a:t>’</a:t>
            </a:r>
            <a:r>
              <a:rPr lang="en-US" altLang="en-US"/>
              <a:t>s health and wellness depend upon safety.  Safety is the number 1 priority in all aspects of care.</a:t>
            </a:r>
          </a:p>
          <a:p>
            <a:endParaRPr lang="en-US" altLang="en-US"/>
          </a:p>
          <a:p>
            <a:r>
              <a:rPr lang="en-US" altLang="en-US"/>
              <a:t>Nurses need to be aware of safety. The hospital setting is complex, potentially dangerous &amp; unfamiliar to clients.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4A2291D4-B8F3-484F-98FA-DF04E003A46C}"/>
              </a:ext>
            </a:extLst>
          </p:cNvPr>
          <p:cNvSpPr>
            <a:spLocks noGrp="1" noChangeArrowheads="1"/>
          </p:cNvSpPr>
          <p:nvPr>
            <p:ph type="title"/>
          </p:nvPr>
        </p:nvSpPr>
        <p:spPr/>
        <p:txBody>
          <a:bodyPr/>
          <a:lstStyle/>
          <a:p>
            <a:r>
              <a:rPr lang="en-US" altLang="en-US"/>
              <a:t>Moving the patient: up in bed</a:t>
            </a:r>
          </a:p>
        </p:txBody>
      </p:sp>
      <p:graphicFrame>
        <p:nvGraphicFramePr>
          <p:cNvPr id="68658" name="Group 50">
            <a:extLst>
              <a:ext uri="{FF2B5EF4-FFF2-40B4-BE49-F238E27FC236}">
                <a16:creationId xmlns:a16="http://schemas.microsoft.com/office/drawing/2014/main" id="{4E8EC165-E61A-4A3D-9FB4-B88E5D31234B}"/>
              </a:ext>
            </a:extLst>
          </p:cNvPr>
          <p:cNvGraphicFramePr>
            <a:graphicFrameLocks noGrp="1"/>
          </p:cNvGraphicFramePr>
          <p:nvPr>
            <p:ph type="tbl" idx="1"/>
          </p:nvPr>
        </p:nvGraphicFramePr>
        <p:xfrm>
          <a:off x="2706688" y="2017713"/>
          <a:ext cx="7772400" cy="4235196"/>
        </p:xfrm>
        <a:graphic>
          <a:graphicData uri="http://schemas.openxmlformats.org/drawingml/2006/table">
            <a:tbl>
              <a:tblPr/>
              <a:tblGrid>
                <a:gridCol w="3008312">
                  <a:extLst>
                    <a:ext uri="{9D8B030D-6E8A-4147-A177-3AD203B41FA5}">
                      <a16:colId xmlns:a16="http://schemas.microsoft.com/office/drawing/2014/main" val="972725181"/>
                    </a:ext>
                  </a:extLst>
                </a:gridCol>
                <a:gridCol w="4764088">
                  <a:extLst>
                    <a:ext uri="{9D8B030D-6E8A-4147-A177-3AD203B41FA5}">
                      <a16:colId xmlns:a16="http://schemas.microsoft.com/office/drawing/2014/main" val="2733304789"/>
                    </a:ext>
                  </a:extLst>
                </a:gridCol>
              </a:tblGrid>
              <a:tr h="10287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Move close to the side of the bed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Back straight, knees bent, one foot forward (broad base of support)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21080391"/>
                  </a:ext>
                </a:extLst>
              </a:tr>
              <a:tr h="10287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Up in bed (1 nurse)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(Patient alert &amp; cooperative)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Encourage independence &amp; foster self-esteem.</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Patient bends knees, feet firmly on the bed </a:t>
                      </a:r>
                      <a:r>
                        <a:rPr kumimoji="0" lang="en-US" altLang="en-US"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 grasps side rail @ shoulder level.  Nurse positions hand &amp; arms under patients hips, back straight, bend knees, feet apart, count to 3.  Nurse pulls patient up in bed &amp; pt pulls arms &amp; pushes feet up into bed.</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65910716"/>
                  </a:ext>
                </a:extLst>
              </a:tr>
              <a:tr h="10287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Up in bed (2 nurses)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(heavy patient or one who cannot help)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Patient bends knees, feet firmly on bed, 1</a:t>
                      </a:r>
                      <a:r>
                        <a:rPr kumimoji="0" lang="en-US" altLang="en-US" sz="1600" b="0" i="0" u="none" strike="noStrike" cap="none" normalizeH="0" baseline="30000">
                          <a:ln>
                            <a:noFill/>
                          </a:ln>
                          <a:solidFill>
                            <a:schemeClr val="tx1"/>
                          </a:solidFill>
                          <a:effectLst/>
                          <a:latin typeface="Tahoma" panose="020B0604030504040204" pitchFamily="34" charset="0"/>
                          <a:cs typeface="Times New Roman" panose="02020603050405020304" pitchFamily="18" charset="0"/>
                        </a:rPr>
                        <a:t>st</a:t>
                      </a: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 nurse at HOB arms under head &amp; shoulders, face foot of bed, 2</a:t>
                      </a:r>
                      <a:r>
                        <a:rPr kumimoji="0" lang="en-US" altLang="en-US" sz="1600" b="0" i="0" u="none" strike="noStrike" cap="none" normalizeH="0" baseline="30000">
                          <a:ln>
                            <a:noFill/>
                          </a:ln>
                          <a:solidFill>
                            <a:schemeClr val="tx1"/>
                          </a:solidFill>
                          <a:effectLst/>
                          <a:latin typeface="Tahoma" panose="020B0604030504040204" pitchFamily="34" charset="0"/>
                          <a:cs typeface="Times New Roman" panose="02020603050405020304" pitchFamily="18" charset="0"/>
                        </a:rPr>
                        <a:t>nd</a:t>
                      </a: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 nurse under hips facing foot of bed, on same side </a:t>
                      </a:r>
                      <a:r>
                        <a:rPr kumimoji="0" lang="en-US" altLang="en-US"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 count to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53461897"/>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8418385F-F156-422E-9575-45ACA3C565C1}"/>
              </a:ext>
            </a:extLst>
          </p:cNvPr>
          <p:cNvSpPr>
            <a:spLocks noGrp="1" noChangeArrowheads="1"/>
          </p:cNvSpPr>
          <p:nvPr>
            <p:ph type="title"/>
          </p:nvPr>
        </p:nvSpPr>
        <p:spPr/>
        <p:txBody>
          <a:bodyPr/>
          <a:lstStyle/>
          <a:p>
            <a:r>
              <a:rPr lang="en-US" altLang="en-US"/>
              <a:t>Moving the patient: lifter</a:t>
            </a:r>
          </a:p>
        </p:txBody>
      </p:sp>
      <p:graphicFrame>
        <p:nvGraphicFramePr>
          <p:cNvPr id="69666" name="Group 34">
            <a:extLst>
              <a:ext uri="{FF2B5EF4-FFF2-40B4-BE49-F238E27FC236}">
                <a16:creationId xmlns:a16="http://schemas.microsoft.com/office/drawing/2014/main" id="{91491B31-7605-42D3-9B37-B3097ECF51D3}"/>
              </a:ext>
            </a:extLst>
          </p:cNvPr>
          <p:cNvGraphicFramePr>
            <a:graphicFrameLocks noGrp="1"/>
          </p:cNvGraphicFramePr>
          <p:nvPr>
            <p:ph type="tbl" idx="1"/>
          </p:nvPr>
        </p:nvGraphicFramePr>
        <p:xfrm>
          <a:off x="2706688" y="2017713"/>
          <a:ext cx="7772400" cy="3808412"/>
        </p:xfrm>
        <a:graphic>
          <a:graphicData uri="http://schemas.openxmlformats.org/drawingml/2006/table">
            <a:tbl>
              <a:tblPr/>
              <a:tblGrid>
                <a:gridCol w="3389312">
                  <a:extLst>
                    <a:ext uri="{9D8B030D-6E8A-4147-A177-3AD203B41FA5}">
                      <a16:colId xmlns:a16="http://schemas.microsoft.com/office/drawing/2014/main" val="385000671"/>
                    </a:ext>
                  </a:extLst>
                </a:gridCol>
                <a:gridCol w="4383088">
                  <a:extLst>
                    <a:ext uri="{9D8B030D-6E8A-4147-A177-3AD203B41FA5}">
                      <a16:colId xmlns:a16="http://schemas.microsoft.com/office/drawing/2014/main" val="3281427265"/>
                    </a:ext>
                  </a:extLst>
                </a:gridCol>
              </a:tblGrid>
              <a:tr h="20574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Up in bed using the pull sheet/lifter (2 nurses)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Do not lift, always slide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One nurse on each side of the bed, firmly grasp the lifter in both hands, ask the patient to lift their head.  Slide the patient up in bed on the count of 3.</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Benefit:  1. movement b/w 2 layers of cloth has less friction than skin on cloth.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2. Much easier to grasp sheet firmly than it is to hold a patient</a:t>
                      </a:r>
                      <a:r>
                        <a:rPr kumimoji="0" lang="en-US" altLang="en-US"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s body.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3. Lifter supports the entire body (except the head) making it easier to keep the patient straight.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64633020"/>
                  </a:ext>
                </a:extLst>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F9FFE8D2-8FF6-4831-AE47-DAA88A2933EA}"/>
              </a:ext>
            </a:extLst>
          </p:cNvPr>
          <p:cNvSpPr>
            <a:spLocks noGrp="1" noChangeArrowheads="1"/>
          </p:cNvSpPr>
          <p:nvPr>
            <p:ph type="title"/>
          </p:nvPr>
        </p:nvSpPr>
        <p:spPr/>
        <p:txBody>
          <a:bodyPr/>
          <a:lstStyle/>
          <a:p>
            <a:r>
              <a:rPr lang="en-US" altLang="en-US"/>
              <a:t>Moving the patient: lateral</a:t>
            </a:r>
          </a:p>
        </p:txBody>
      </p:sp>
      <p:graphicFrame>
        <p:nvGraphicFramePr>
          <p:cNvPr id="70681" name="Group 25">
            <a:extLst>
              <a:ext uri="{FF2B5EF4-FFF2-40B4-BE49-F238E27FC236}">
                <a16:creationId xmlns:a16="http://schemas.microsoft.com/office/drawing/2014/main" id="{F89EF22D-7CE1-480B-9FE7-0B1C5A77B16E}"/>
              </a:ext>
            </a:extLst>
          </p:cNvPr>
          <p:cNvGraphicFramePr>
            <a:graphicFrameLocks noGrp="1"/>
          </p:cNvGraphicFramePr>
          <p:nvPr>
            <p:ph type="tbl" idx="1"/>
          </p:nvPr>
        </p:nvGraphicFramePr>
        <p:xfrm>
          <a:off x="2706688" y="2017714"/>
          <a:ext cx="7772400" cy="4706937"/>
        </p:xfrm>
        <a:graphic>
          <a:graphicData uri="http://schemas.openxmlformats.org/drawingml/2006/table">
            <a:tbl>
              <a:tblPr/>
              <a:tblGrid>
                <a:gridCol w="2932112">
                  <a:extLst>
                    <a:ext uri="{9D8B030D-6E8A-4147-A177-3AD203B41FA5}">
                      <a16:colId xmlns:a16="http://schemas.microsoft.com/office/drawing/2014/main" val="3424536162"/>
                    </a:ext>
                  </a:extLst>
                </a:gridCol>
                <a:gridCol w="4840288">
                  <a:extLst>
                    <a:ext uri="{9D8B030D-6E8A-4147-A177-3AD203B41FA5}">
                      <a16:colId xmlns:a16="http://schemas.microsoft.com/office/drawing/2014/main" val="3038470052"/>
                    </a:ext>
                  </a:extLst>
                </a:gridCol>
              </a:tblGrid>
              <a:tr h="38496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From the back to the side (lateral) position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Move the patient to the side of the bed, so the patient will be in the center when  complete.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Raise rail, move to other side of bed, roll patient toward you </a:t>
                      </a:r>
                      <a:r>
                        <a:rPr kumimoji="0" lang="en-US" altLang="en-US" sz="1800" b="0" i="1" u="none" strike="noStrike" cap="none" normalizeH="0" baseline="0">
                          <a:ln>
                            <a:noFill/>
                          </a:ln>
                          <a:solidFill>
                            <a:schemeClr val="tx1"/>
                          </a:solidFill>
                          <a:effectLst/>
                          <a:latin typeface="Tahoma" panose="020B0604030504040204" pitchFamily="34" charset="0"/>
                          <a:cs typeface="Times New Roman" panose="02020603050405020304" pitchFamily="18" charset="0"/>
                        </a:rPr>
                        <a:t>far ankle over near ankle, far knee over near knee</a:t>
                      </a: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  Place one hand on client</a:t>
                      </a:r>
                      <a:r>
                        <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s hip and one hand on his/her shoulder and roll pt.  onto side toward you.  Place pillow under head &amp; neck, bring shoulder blade forward, position both arms in slightly flexed positions (protects joints).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Upper arm supported by pillow.</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Place pillow behind patient</a:t>
                      </a:r>
                      <a:r>
                        <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s back &amp; pillow under semi flexed upper leg</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Assess need to support feet (footboard, high top sneakers).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41500102"/>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244E2483-4E68-4F7B-8ED1-AF85E045CF18}"/>
              </a:ext>
            </a:extLst>
          </p:cNvPr>
          <p:cNvSpPr>
            <a:spLocks noGrp="1" noChangeArrowheads="1"/>
          </p:cNvSpPr>
          <p:nvPr>
            <p:ph type="title"/>
          </p:nvPr>
        </p:nvSpPr>
        <p:spPr/>
        <p:txBody>
          <a:bodyPr/>
          <a:lstStyle/>
          <a:p>
            <a:r>
              <a:rPr lang="en-US" altLang="en-US"/>
              <a:t>Moving the patient: prone</a:t>
            </a:r>
          </a:p>
        </p:txBody>
      </p:sp>
      <p:graphicFrame>
        <p:nvGraphicFramePr>
          <p:cNvPr id="71721" name="Group 41">
            <a:extLst>
              <a:ext uri="{FF2B5EF4-FFF2-40B4-BE49-F238E27FC236}">
                <a16:creationId xmlns:a16="http://schemas.microsoft.com/office/drawing/2014/main" id="{280526D3-CFCE-4EFD-ABB4-F6002EF2B53B}"/>
              </a:ext>
            </a:extLst>
          </p:cNvPr>
          <p:cNvGraphicFramePr>
            <a:graphicFrameLocks noGrp="1"/>
          </p:cNvGraphicFramePr>
          <p:nvPr>
            <p:ph type="tbl" idx="1"/>
          </p:nvPr>
        </p:nvGraphicFramePr>
        <p:xfrm>
          <a:off x="2706688" y="2017714"/>
          <a:ext cx="7772400" cy="4346575"/>
        </p:xfrm>
        <a:graphic>
          <a:graphicData uri="http://schemas.openxmlformats.org/drawingml/2006/table">
            <a:tbl>
              <a:tblPr/>
              <a:tblGrid>
                <a:gridCol w="2322512">
                  <a:extLst>
                    <a:ext uri="{9D8B030D-6E8A-4147-A177-3AD203B41FA5}">
                      <a16:colId xmlns:a16="http://schemas.microsoft.com/office/drawing/2014/main" val="3108035492"/>
                    </a:ext>
                  </a:extLst>
                </a:gridCol>
                <a:gridCol w="5449888">
                  <a:extLst>
                    <a:ext uri="{9D8B030D-6E8A-4147-A177-3AD203B41FA5}">
                      <a16:colId xmlns:a16="http://schemas.microsoft.com/office/drawing/2014/main" val="3678392300"/>
                    </a:ext>
                  </a:extLst>
                </a:gridCol>
              </a:tblGrid>
              <a:tr h="24018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From the back to the abdomen (prone)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cs typeface="Times New Roman" panose="02020603050405020304" pitchFamily="18"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cs typeface="Times New Roman" panose="02020603050405020304" pitchFamily="18"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cs typeface="Times New Roman" panose="02020603050405020304" pitchFamily="18"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Move to the extreme edge of the bed, raise rail on that side, move to other side.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Pillow for support under abdomen, near arm over head, turn face away, roll as above, check arm &amp; face, continue rolling.</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Prone  - infrequently used because respirations can be compromised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Good position for pressure sores on hips/buttocks.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Important to turn head to the side, no pillow b/c it hyper extends the neck </a:t>
                      </a:r>
                      <a:r>
                        <a:rPr kumimoji="0" lang="en-US" altLang="en-US"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 can use small towel, small folded towel under each shoulder to prevent slumping, flat pillow at abdomen (esp. women with large breasts)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Arms at either sides or flexed by head, hand rolls, feet in dorsiflexion </a:t>
                      </a:r>
                      <a:r>
                        <a:rPr kumimoji="0" lang="en-US" altLang="en-US"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600" b="0" i="0" u="none" strike="noStrike" cap="none" normalizeH="0" baseline="0">
                          <a:ln>
                            <a:noFill/>
                          </a:ln>
                          <a:solidFill>
                            <a:schemeClr val="tx1"/>
                          </a:solidFill>
                          <a:effectLst/>
                          <a:latin typeface="Tahoma" panose="020B0604030504040204" pitchFamily="34" charset="0"/>
                          <a:cs typeface="Times New Roman" panose="02020603050405020304" pitchFamily="18" charset="0"/>
                        </a:rPr>
                        <a:t> sandbags under ankles.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60931883"/>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9489A159-27FA-46B2-B96C-F3E8963FDA17}"/>
              </a:ext>
            </a:extLst>
          </p:cNvPr>
          <p:cNvSpPr>
            <a:spLocks noGrp="1" noChangeArrowheads="1"/>
          </p:cNvSpPr>
          <p:nvPr>
            <p:ph type="title"/>
          </p:nvPr>
        </p:nvSpPr>
        <p:spPr/>
        <p:txBody>
          <a:bodyPr/>
          <a:lstStyle/>
          <a:p>
            <a:r>
              <a:rPr lang="en-US" altLang="en-US"/>
              <a:t>Tips for positioning the patient</a:t>
            </a:r>
          </a:p>
        </p:txBody>
      </p:sp>
      <p:sp>
        <p:nvSpPr>
          <p:cNvPr id="72707" name="Rectangle 3">
            <a:extLst>
              <a:ext uri="{FF2B5EF4-FFF2-40B4-BE49-F238E27FC236}">
                <a16:creationId xmlns:a16="http://schemas.microsoft.com/office/drawing/2014/main" id="{7B125C8D-91D8-4648-BD77-0E678678C4DC}"/>
              </a:ext>
            </a:extLst>
          </p:cNvPr>
          <p:cNvSpPr>
            <a:spLocks noGrp="1" noChangeArrowheads="1"/>
          </p:cNvSpPr>
          <p:nvPr>
            <p:ph type="body" idx="1"/>
          </p:nvPr>
        </p:nvSpPr>
        <p:spPr/>
        <p:txBody>
          <a:bodyPr/>
          <a:lstStyle/>
          <a:p>
            <a:pPr>
              <a:lnSpc>
                <a:spcPct val="100000"/>
              </a:lnSpc>
            </a:pPr>
            <a:r>
              <a:rPr lang="en-US" altLang="en-US" sz="2000" dirty="0"/>
              <a:t>After turning </a:t>
            </a:r>
            <a:r>
              <a:rPr lang="en-US" altLang="en-US" sz="2000" dirty="0">
                <a:latin typeface="Times New Roman" panose="02020603050405020304" pitchFamily="18" charset="0"/>
              </a:rPr>
              <a:t>–</a:t>
            </a:r>
            <a:r>
              <a:rPr lang="en-US" altLang="en-US" sz="2000" dirty="0"/>
              <a:t> use aids i.e. pillows, towels, washcloths, blankets, sandbags, footboards etc.</a:t>
            </a:r>
          </a:p>
          <a:p>
            <a:pPr>
              <a:lnSpc>
                <a:spcPct val="100000"/>
              </a:lnSpc>
            </a:pPr>
            <a:endParaRPr lang="en-US" altLang="en-US" sz="2000" dirty="0"/>
          </a:p>
          <a:p>
            <a:pPr>
              <a:lnSpc>
                <a:spcPct val="100000"/>
              </a:lnSpc>
            </a:pPr>
            <a:r>
              <a:rPr lang="en-US" altLang="en-US" sz="2000" dirty="0"/>
              <a:t>Joints should be slightly flexed b/c prolonged extension creates undue muscle tension &amp; strain</a:t>
            </a:r>
          </a:p>
          <a:p>
            <a:pPr>
              <a:lnSpc>
                <a:spcPct val="100000"/>
              </a:lnSpc>
            </a:pPr>
            <a:endParaRPr lang="en-US" altLang="en-US" sz="2000" dirty="0"/>
          </a:p>
          <a:p>
            <a:pPr>
              <a:lnSpc>
                <a:spcPct val="100000"/>
              </a:lnSpc>
            </a:pPr>
            <a:r>
              <a:rPr lang="en-US" altLang="en-US" sz="2000" dirty="0"/>
              <a:t>Supine </a:t>
            </a:r>
          </a:p>
          <a:p>
            <a:pPr lvl="2">
              <a:lnSpc>
                <a:spcPct val="100000"/>
              </a:lnSpc>
            </a:pPr>
            <a:r>
              <a:rPr lang="en-US" altLang="en-US" sz="1600" dirty="0"/>
              <a:t>Low or flat pillow (prevents neck flexion)</a:t>
            </a:r>
          </a:p>
          <a:p>
            <a:pPr lvl="2">
              <a:lnSpc>
                <a:spcPct val="100000"/>
              </a:lnSpc>
            </a:pPr>
            <a:r>
              <a:rPr lang="en-US" altLang="en-US" sz="1600" dirty="0"/>
              <a:t>Trochanter role (supports hip joint prevents external rotation)</a:t>
            </a:r>
          </a:p>
          <a:p>
            <a:pPr lvl="2">
              <a:lnSpc>
                <a:spcPct val="100000"/>
              </a:lnSpc>
            </a:pPr>
            <a:r>
              <a:rPr lang="en-US" altLang="en-US" sz="1600" dirty="0"/>
              <a:t>Hand roll </a:t>
            </a:r>
            <a:r>
              <a:rPr lang="en-US" altLang="en-US" sz="1600" dirty="0">
                <a:latin typeface="Times New Roman" panose="02020603050405020304" pitchFamily="18" charset="0"/>
              </a:rPr>
              <a:t>–</a:t>
            </a:r>
            <a:r>
              <a:rPr lang="en-US" altLang="en-US" sz="1600" dirty="0"/>
              <a:t> used if hands are paralyzed (thumb &amp; fingers flexed around it)</a:t>
            </a:r>
          </a:p>
          <a:p>
            <a:pPr lvl="2">
              <a:lnSpc>
                <a:spcPct val="100000"/>
              </a:lnSpc>
            </a:pPr>
            <a:r>
              <a:rPr lang="en-US" altLang="en-US" sz="1600" dirty="0"/>
              <a:t>High top sneakers, foot board, sandbags (support feet with toes pointing upward.  Prolonged plantar flexion leads to foot drop (permanent plantar flexion &amp; inability to dorsiflex)</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C3D2FFF9-507C-4E99-BADD-BE65649AC19A}"/>
              </a:ext>
            </a:extLst>
          </p:cNvPr>
          <p:cNvSpPr>
            <a:spLocks noGrp="1" noChangeArrowheads="1"/>
          </p:cNvSpPr>
          <p:nvPr>
            <p:ph type="title"/>
          </p:nvPr>
        </p:nvSpPr>
        <p:spPr/>
        <p:txBody>
          <a:bodyPr/>
          <a:lstStyle/>
          <a:p>
            <a:r>
              <a:rPr lang="en-US" altLang="en-US"/>
              <a:t>Tips (cont.)</a:t>
            </a:r>
          </a:p>
        </p:txBody>
      </p:sp>
      <p:sp>
        <p:nvSpPr>
          <p:cNvPr id="74755" name="Rectangle 3">
            <a:extLst>
              <a:ext uri="{FF2B5EF4-FFF2-40B4-BE49-F238E27FC236}">
                <a16:creationId xmlns:a16="http://schemas.microsoft.com/office/drawing/2014/main" id="{85AED855-5A33-4F8E-BA9D-EAF2252C38FC}"/>
              </a:ext>
            </a:extLst>
          </p:cNvPr>
          <p:cNvSpPr>
            <a:spLocks noGrp="1" noChangeArrowheads="1"/>
          </p:cNvSpPr>
          <p:nvPr>
            <p:ph type="body" idx="1"/>
          </p:nvPr>
        </p:nvSpPr>
        <p:spPr/>
        <p:txBody>
          <a:bodyPr/>
          <a:lstStyle/>
          <a:p>
            <a:pPr>
              <a:lnSpc>
                <a:spcPct val="150000"/>
              </a:lnSpc>
            </a:pPr>
            <a:r>
              <a:rPr lang="en-US" altLang="en-US" dirty="0"/>
              <a:t>Side lying</a:t>
            </a:r>
          </a:p>
          <a:p>
            <a:pPr lvl="2">
              <a:lnSpc>
                <a:spcPct val="150000"/>
              </a:lnSpc>
            </a:pPr>
            <a:r>
              <a:rPr lang="en-US" altLang="en-US" dirty="0"/>
              <a:t>Even if paralyzed on one side a patient can be placed on that side.  Take care not to pull on the affected extremity.</a:t>
            </a:r>
          </a:p>
          <a:p>
            <a:pPr lvl="2">
              <a:lnSpc>
                <a:spcPct val="150000"/>
              </a:lnSpc>
            </a:pPr>
            <a:endParaRPr lang="en-US" altLang="en-US" dirty="0"/>
          </a:p>
          <a:p>
            <a:pPr lvl="2">
              <a:lnSpc>
                <a:spcPct val="150000"/>
              </a:lnSpc>
            </a:pPr>
            <a:r>
              <a:rPr lang="en-US" altLang="en-US" dirty="0"/>
              <a:t>Head on low pillow, pillow along back </a:t>
            </a:r>
            <a:r>
              <a:rPr lang="en-US" altLang="en-US" dirty="0">
                <a:latin typeface="Times New Roman" panose="02020603050405020304" pitchFamily="18" charset="0"/>
              </a:rPr>
              <a:t>–</a:t>
            </a:r>
            <a:r>
              <a:rPr lang="en-US" altLang="en-US" dirty="0"/>
              <a:t> supports back &amp; holds body in position, underlying arm comes forward &amp; flexed onto pillow used for head, top arm flexed forward &amp; resting on pillow in front of body, hand rolls if necessary, flex top leg forward &amp; place on pillow, feet at right angles with sandbag.</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4644" y="1265063"/>
            <a:ext cx="10529711" cy="2784473"/>
          </a:xfrm>
        </p:spPr>
        <p:txBody>
          <a:bodyPr/>
          <a:lstStyle/>
          <a:p>
            <a:pPr algn="ctr"/>
            <a:r>
              <a:rPr lang="en-US" dirty="0"/>
              <a:t>Thank You</a:t>
            </a:r>
          </a:p>
        </p:txBody>
      </p:sp>
      <p:sp>
        <p:nvSpPr>
          <p:cNvPr id="3" name="Content Placeholder 2"/>
          <p:cNvSpPr>
            <a:spLocks noGrp="1"/>
          </p:cNvSpPr>
          <p:nvPr>
            <p:ph idx="1"/>
          </p:nvPr>
        </p:nvSpPr>
        <p:spPr>
          <a:xfrm>
            <a:off x="894644" y="4049536"/>
            <a:ext cx="10515600" cy="4351338"/>
          </a:xfrm>
        </p:spPr>
        <p:txBody>
          <a:bodyPr/>
          <a:lstStyle/>
          <a:p>
            <a:pPr marL="0" indent="0">
              <a:buNone/>
            </a:pPr>
            <a:endParaRPr lang="en-US" dirty="0"/>
          </a:p>
          <a:p>
            <a:endParaRPr lang="en-US" dirty="0"/>
          </a:p>
        </p:txBody>
      </p:sp>
    </p:spTree>
    <p:extLst>
      <p:ext uri="{BB962C8B-B14F-4D97-AF65-F5344CB8AC3E}">
        <p14:creationId xmlns:p14="http://schemas.microsoft.com/office/powerpoint/2010/main" val="1338018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DF2EB35-5652-46D6-B552-22BABB1ED1D5}"/>
              </a:ext>
            </a:extLst>
          </p:cNvPr>
          <p:cNvSpPr>
            <a:spLocks noGrp="1" noChangeArrowheads="1"/>
          </p:cNvSpPr>
          <p:nvPr>
            <p:ph type="title"/>
          </p:nvPr>
        </p:nvSpPr>
        <p:spPr/>
        <p:txBody>
          <a:bodyPr/>
          <a:lstStyle/>
          <a:p>
            <a:r>
              <a:rPr lang="en-US" altLang="en-US"/>
              <a:t>Ensuring Client safety:</a:t>
            </a:r>
          </a:p>
        </p:txBody>
      </p:sp>
      <p:sp>
        <p:nvSpPr>
          <p:cNvPr id="8195" name="Rectangle 3">
            <a:extLst>
              <a:ext uri="{FF2B5EF4-FFF2-40B4-BE49-F238E27FC236}">
                <a16:creationId xmlns:a16="http://schemas.microsoft.com/office/drawing/2014/main" id="{47849A0A-B1E9-4C91-98B5-A1B7D96AF80C}"/>
              </a:ext>
            </a:extLst>
          </p:cNvPr>
          <p:cNvSpPr>
            <a:spLocks noGrp="1" noChangeArrowheads="1"/>
          </p:cNvSpPr>
          <p:nvPr>
            <p:ph type="body" idx="1"/>
          </p:nvPr>
        </p:nvSpPr>
        <p:spPr/>
        <p:txBody>
          <a:bodyPr/>
          <a:lstStyle/>
          <a:p>
            <a:r>
              <a:rPr lang="en-US" altLang="en-US"/>
              <a:t>Reduces length of stay &amp; cost of treatment</a:t>
            </a:r>
          </a:p>
          <a:p>
            <a:endParaRPr lang="en-US" altLang="en-US"/>
          </a:p>
          <a:p>
            <a:r>
              <a:rPr lang="en-US" altLang="en-US"/>
              <a:t>Reduces frequency of treatment </a:t>
            </a:r>
          </a:p>
          <a:p>
            <a:pPr>
              <a:buFont typeface="Wingdings" panose="05000000000000000000" pitchFamily="2" charset="2"/>
              <a:buNone/>
            </a:pPr>
            <a:endParaRPr lang="en-US" altLang="en-US"/>
          </a:p>
          <a:p>
            <a:r>
              <a:rPr lang="en-US" altLang="en-US"/>
              <a:t>Reduces potential for law suits</a:t>
            </a:r>
          </a:p>
          <a:p>
            <a:endParaRPr lang="en-US" altLang="en-US"/>
          </a:p>
          <a:p>
            <a:r>
              <a:rPr lang="en-US" altLang="en-US"/>
              <a:t>Reduces the number of work-related injuries to personnel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AFC4E26-22EB-4BA9-97ED-18A61674550F}"/>
              </a:ext>
            </a:extLst>
          </p:cNvPr>
          <p:cNvSpPr>
            <a:spLocks noGrp="1" noChangeArrowheads="1"/>
          </p:cNvSpPr>
          <p:nvPr>
            <p:ph type="title"/>
          </p:nvPr>
        </p:nvSpPr>
        <p:spPr/>
        <p:txBody>
          <a:bodyPr/>
          <a:lstStyle/>
          <a:p>
            <a:r>
              <a:rPr lang="en-US" altLang="en-US" sz="4000"/>
              <a:t>Institute of Medicine Report, 1999</a:t>
            </a:r>
          </a:p>
        </p:txBody>
      </p:sp>
      <p:sp>
        <p:nvSpPr>
          <p:cNvPr id="9219" name="Rectangle 3">
            <a:extLst>
              <a:ext uri="{FF2B5EF4-FFF2-40B4-BE49-F238E27FC236}">
                <a16:creationId xmlns:a16="http://schemas.microsoft.com/office/drawing/2014/main" id="{4700B1EC-DD04-4016-BBE1-16366E1743D5}"/>
              </a:ext>
            </a:extLst>
          </p:cNvPr>
          <p:cNvSpPr>
            <a:spLocks noGrp="1" noChangeArrowheads="1"/>
          </p:cNvSpPr>
          <p:nvPr>
            <p:ph type="body" idx="1"/>
          </p:nvPr>
        </p:nvSpPr>
        <p:spPr/>
        <p:txBody>
          <a:bodyPr/>
          <a:lstStyle/>
          <a:p>
            <a:pPr>
              <a:lnSpc>
                <a:spcPct val="90000"/>
              </a:lnSpc>
            </a:pPr>
            <a:r>
              <a:rPr lang="en-US" altLang="en-US"/>
              <a:t>Estimated 48,000-98,000 deaths per year from medical errors.</a:t>
            </a:r>
          </a:p>
          <a:p>
            <a:pPr>
              <a:lnSpc>
                <a:spcPct val="90000"/>
              </a:lnSpc>
            </a:pPr>
            <a:endParaRPr lang="en-US" altLang="en-US"/>
          </a:p>
          <a:p>
            <a:pPr>
              <a:lnSpc>
                <a:spcPct val="90000"/>
              </a:lnSpc>
            </a:pPr>
            <a:r>
              <a:rPr lang="en-US" altLang="en-US"/>
              <a:t>Adverse events ranked as the 8</a:t>
            </a:r>
            <a:r>
              <a:rPr lang="en-US" altLang="en-US" baseline="30000"/>
              <a:t>th</a:t>
            </a:r>
            <a:r>
              <a:rPr lang="en-US" altLang="en-US"/>
              <a:t> leading cause of death, ahead of MVA</a:t>
            </a:r>
            <a:r>
              <a:rPr lang="en-US" altLang="en-US">
                <a:latin typeface="Times New Roman" panose="02020603050405020304" pitchFamily="18" charset="0"/>
              </a:rPr>
              <a:t>’</a:t>
            </a:r>
            <a:r>
              <a:rPr lang="en-US" altLang="en-US"/>
              <a:t>s, breast cancer and AIDS</a:t>
            </a:r>
          </a:p>
          <a:p>
            <a:pPr>
              <a:lnSpc>
                <a:spcPct val="90000"/>
              </a:lnSpc>
            </a:pPr>
            <a:endParaRPr lang="en-US" altLang="en-US"/>
          </a:p>
          <a:p>
            <a:pPr>
              <a:lnSpc>
                <a:spcPct val="90000"/>
              </a:lnSpc>
            </a:pPr>
            <a:r>
              <a:rPr lang="en-US" altLang="en-US"/>
              <a:t>Extrapolating from the U.S. data, adverse events would account for 4,000-10,000 deaths per year in Canada.</a:t>
            </a:r>
          </a:p>
          <a:p>
            <a:pPr>
              <a:lnSpc>
                <a:spcPct val="90000"/>
              </a:lnSpc>
            </a:pPr>
            <a:endParaRPr lang="en-US" altLang="en-US"/>
          </a:p>
          <a:p>
            <a:pPr>
              <a:lnSpc>
                <a:spcPct val="90000"/>
              </a:lnSpc>
            </a:pPr>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5A50ACD-819A-4A31-98DE-DBE45A327D24}"/>
              </a:ext>
            </a:extLst>
          </p:cNvPr>
          <p:cNvSpPr>
            <a:spLocks noGrp="1" noChangeArrowheads="1"/>
          </p:cNvSpPr>
          <p:nvPr>
            <p:ph type="title"/>
          </p:nvPr>
        </p:nvSpPr>
        <p:spPr/>
        <p:txBody>
          <a:bodyPr/>
          <a:lstStyle/>
          <a:p>
            <a:r>
              <a:rPr lang="en-US" altLang="en-US"/>
              <a:t>Impetus for action: Threefold</a:t>
            </a:r>
          </a:p>
        </p:txBody>
      </p:sp>
      <p:sp>
        <p:nvSpPr>
          <p:cNvPr id="11267" name="Rectangle 3">
            <a:extLst>
              <a:ext uri="{FF2B5EF4-FFF2-40B4-BE49-F238E27FC236}">
                <a16:creationId xmlns:a16="http://schemas.microsoft.com/office/drawing/2014/main" id="{E764217F-6798-40F8-92D3-A724C89B08FA}"/>
              </a:ext>
            </a:extLst>
          </p:cNvPr>
          <p:cNvSpPr>
            <a:spLocks noGrp="1" noChangeArrowheads="1"/>
          </p:cNvSpPr>
          <p:nvPr>
            <p:ph type="body" idx="1"/>
          </p:nvPr>
        </p:nvSpPr>
        <p:spPr/>
        <p:txBody>
          <a:bodyPr/>
          <a:lstStyle/>
          <a:p>
            <a:pPr marL="609600" indent="-609600">
              <a:buNone/>
            </a:pPr>
            <a:r>
              <a:rPr lang="en-US" altLang="en-US"/>
              <a:t>1.	Health system has a moral imperative to ensure the safety of patients</a:t>
            </a:r>
          </a:p>
          <a:p>
            <a:pPr marL="609600" indent="-609600"/>
            <a:endParaRPr lang="en-US" altLang="en-US"/>
          </a:p>
          <a:p>
            <a:pPr marL="609600" indent="-609600">
              <a:buFont typeface="Wingdings" panose="05000000000000000000" pitchFamily="2" charset="2"/>
              <a:buAutoNum type="arabicPeriod" startAt="2"/>
            </a:pPr>
            <a:r>
              <a:rPr lang="en-US" altLang="en-US"/>
              <a:t>Adverse events have a tremendous cost to the system in extended hospital stays &amp; additional medical procedures</a:t>
            </a:r>
          </a:p>
          <a:p>
            <a:pPr marL="609600" indent="-609600">
              <a:buFont typeface="Wingdings" panose="05000000000000000000" pitchFamily="2" charset="2"/>
              <a:buAutoNum type="arabicPeriod" startAt="2"/>
            </a:pPr>
            <a:endParaRPr lang="en-US" altLang="en-US"/>
          </a:p>
          <a:p>
            <a:pPr marL="609600" indent="-609600">
              <a:buFont typeface="Wingdings" panose="05000000000000000000" pitchFamily="2" charset="2"/>
              <a:buAutoNum type="arabicPeriod" startAt="2"/>
            </a:pPr>
            <a:r>
              <a:rPr lang="en-US" altLang="en-US"/>
              <a:t>Adverse events expose health organizations to legal liability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D780012-6E0C-4E30-B583-3AFC46D3D99D}"/>
              </a:ext>
            </a:extLst>
          </p:cNvPr>
          <p:cNvSpPr>
            <a:spLocks noGrp="1" noChangeArrowheads="1"/>
          </p:cNvSpPr>
          <p:nvPr>
            <p:ph type="title"/>
          </p:nvPr>
        </p:nvSpPr>
        <p:spPr>
          <a:xfrm>
            <a:off x="2366682" y="2857500"/>
            <a:ext cx="7793038" cy="1143000"/>
          </a:xfrm>
        </p:spPr>
        <p:txBody>
          <a:bodyPr>
            <a:normAutofit fontScale="90000"/>
          </a:bodyPr>
          <a:lstStyle/>
          <a:p>
            <a:r>
              <a:rPr lang="en-US" altLang="en-US" sz="3600" dirty="0"/>
              <a:t>A safe environment is one in which basic needs are met, physical hazards are reduced or eliminated, transmission of organisms is reduced and sanitary measures are carried out.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900A036-1055-4589-ADCC-BEAF42E36DC4}"/>
              </a:ext>
            </a:extLst>
          </p:cNvPr>
          <p:cNvSpPr>
            <a:spLocks noGrp="1" noChangeArrowheads="1"/>
          </p:cNvSpPr>
          <p:nvPr>
            <p:ph type="title"/>
          </p:nvPr>
        </p:nvSpPr>
        <p:spPr/>
        <p:txBody>
          <a:bodyPr/>
          <a:lstStyle/>
          <a:p>
            <a:r>
              <a:rPr lang="en-US" altLang="en-US"/>
              <a:t>Falls</a:t>
            </a:r>
          </a:p>
        </p:txBody>
      </p:sp>
      <p:sp>
        <p:nvSpPr>
          <p:cNvPr id="15363" name="Rectangle 3">
            <a:extLst>
              <a:ext uri="{FF2B5EF4-FFF2-40B4-BE49-F238E27FC236}">
                <a16:creationId xmlns:a16="http://schemas.microsoft.com/office/drawing/2014/main" id="{05F6EA57-B453-4EF5-8BFB-B2974B71F98C}"/>
              </a:ext>
            </a:extLst>
          </p:cNvPr>
          <p:cNvSpPr>
            <a:spLocks noGrp="1" noChangeArrowheads="1"/>
          </p:cNvSpPr>
          <p:nvPr>
            <p:ph type="body" idx="1"/>
          </p:nvPr>
        </p:nvSpPr>
        <p:spPr/>
        <p:txBody>
          <a:bodyPr/>
          <a:lstStyle/>
          <a:p>
            <a:pPr>
              <a:lnSpc>
                <a:spcPct val="90000"/>
              </a:lnSpc>
            </a:pPr>
            <a:r>
              <a:rPr lang="en-US" altLang="en-US"/>
              <a:t>Fall risk, especially in the elderly, is growing.  In hospitalized patients, 4-12 falls occur per 1,000 bed days, ranking them among the 10 most common claims presented to insurance agencies</a:t>
            </a:r>
          </a:p>
          <a:p>
            <a:pPr lvl="3">
              <a:lnSpc>
                <a:spcPct val="90000"/>
              </a:lnSpc>
              <a:buFont typeface="Wingdings" panose="05000000000000000000" pitchFamily="2" charset="2"/>
              <a:buNone/>
            </a:pPr>
            <a:r>
              <a:rPr lang="en-US" altLang="en-US"/>
              <a:t>			 Nursing Management, September 2002</a:t>
            </a:r>
          </a:p>
          <a:p>
            <a:pPr lvl="3">
              <a:lnSpc>
                <a:spcPct val="90000"/>
              </a:lnSpc>
              <a:buFont typeface="Wingdings" panose="05000000000000000000" pitchFamily="2" charset="2"/>
              <a:buNone/>
            </a:pPr>
            <a:endParaRPr lang="en-US" altLang="en-US"/>
          </a:p>
          <a:p>
            <a:pPr>
              <a:lnSpc>
                <a:spcPct val="90000"/>
              </a:lnSpc>
            </a:pPr>
            <a:r>
              <a:rPr lang="en-US" altLang="en-US"/>
              <a:t>30% of people 65 yrs and older (in the community) fall at least once each year.</a:t>
            </a:r>
          </a:p>
          <a:p>
            <a:pPr lvl="3">
              <a:lnSpc>
                <a:spcPct val="90000"/>
              </a:lnSpc>
              <a:buFont typeface="Wingdings" panose="05000000000000000000" pitchFamily="2" charset="2"/>
              <a:buNone/>
            </a:pPr>
            <a:endParaRPr lang="en-US" altLang="en-US"/>
          </a:p>
          <a:p>
            <a:pPr lvl="3">
              <a:lnSpc>
                <a:spcPct val="90000"/>
              </a:lnSpc>
              <a:buFont typeface="Wingdings" panose="05000000000000000000" pitchFamily="2" charset="2"/>
              <a:buChar char="§"/>
            </a:pPr>
            <a:endParaRPr lang="en-US" altLang="en-US"/>
          </a:p>
        </p:txBody>
      </p:sp>
    </p:spTree>
  </p:cSld>
  <p:clrMapOvr>
    <a:masterClrMapping/>
  </p:clrMapOvr>
</p:sld>
</file>

<file path=ppt/theme/theme1.xml><?xml version="1.0" encoding="utf-8"?>
<a:theme xmlns:a="http://schemas.openxmlformats.org/drawingml/2006/main" name="Theme1">
  <a:themeElements>
    <a:clrScheme name="IIHS">
      <a:dk1>
        <a:sysClr val="windowText" lastClr="000000"/>
      </a:dk1>
      <a:lt1>
        <a:srgbClr val="FFFFFF"/>
      </a:lt1>
      <a:dk2>
        <a:srgbClr val="3F3F3F"/>
      </a:dk2>
      <a:lt2>
        <a:srgbClr val="A5A5A5"/>
      </a:lt2>
      <a:accent1>
        <a:srgbClr val="000000"/>
      </a:accent1>
      <a:accent2>
        <a:srgbClr val="3F3F3F"/>
      </a:accent2>
      <a:accent3>
        <a:srgbClr val="7F7F7F"/>
      </a:accent3>
      <a:accent4>
        <a:srgbClr val="A5A5A5"/>
      </a:accent4>
      <a:accent5>
        <a:srgbClr val="BFBFBF"/>
      </a:accent5>
      <a:accent6>
        <a:srgbClr val="FFFFFF"/>
      </a:accent6>
      <a:hlink>
        <a:srgbClr val="0563C1"/>
      </a:hlink>
      <a:folHlink>
        <a:srgbClr val="0563C1"/>
      </a:folHlink>
    </a:clrScheme>
    <a:fontScheme name="IIHS">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19FCB01-71CB-4CEF-9378-20A83ACD9183}" vid="{BE2750DF-4432-4BDE-9032-1C59683D62C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89</TotalTime>
  <Words>3184</Words>
  <Application>Microsoft Office PowerPoint</Application>
  <PresentationFormat>Widescreen</PresentationFormat>
  <Paragraphs>332</Paragraphs>
  <Slides>46</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Arial Black</vt:lpstr>
      <vt:lpstr>Calibri</vt:lpstr>
      <vt:lpstr>Tahoma</vt:lpstr>
      <vt:lpstr>Times New Roman</vt:lpstr>
      <vt:lpstr>Wingdings</vt:lpstr>
      <vt:lpstr>Theme1</vt:lpstr>
      <vt:lpstr>Safe Client Handling and Positioning of Client</vt:lpstr>
      <vt:lpstr>Safety; Basic Body Mechanics; Moving &amp; Positioning</vt:lpstr>
      <vt:lpstr>Patient Safety:</vt:lpstr>
      <vt:lpstr>Patient Safety #1</vt:lpstr>
      <vt:lpstr>Ensuring Client safety:</vt:lpstr>
      <vt:lpstr>Institute of Medicine Report, 1999</vt:lpstr>
      <vt:lpstr>Impetus for action: Threefold</vt:lpstr>
      <vt:lpstr>A safe environment is one in which basic needs are met, physical hazards are reduced or eliminated, transmission of organisms is reduced and sanitary measures are carried out.</vt:lpstr>
      <vt:lpstr>Falls</vt:lpstr>
      <vt:lpstr>Focus Assessment:</vt:lpstr>
      <vt:lpstr>Strategies to help reduce falls: Physical environment</vt:lpstr>
      <vt:lpstr>PowerPoint Presentation</vt:lpstr>
      <vt:lpstr>Strategies to help reduce falls: (Communication/Assessment) </vt:lpstr>
      <vt:lpstr>PowerPoint Presentation</vt:lpstr>
      <vt:lpstr>Body Mechanics</vt:lpstr>
      <vt:lpstr>Body Mechanics (cont.)</vt:lpstr>
      <vt:lpstr> Body Mechanics (cont.)</vt:lpstr>
      <vt:lpstr>Action    Rationale</vt:lpstr>
      <vt:lpstr>Action           Rationale</vt:lpstr>
      <vt:lpstr>Moving &amp; Positioning</vt:lpstr>
      <vt:lpstr>Moving &amp; Positioning (cont.)</vt:lpstr>
      <vt:lpstr>Correct Positioning</vt:lpstr>
      <vt:lpstr>Application of proper body mechanics</vt:lpstr>
      <vt:lpstr>Moving &amp; Positioning: Nursing Process</vt:lpstr>
      <vt:lpstr>Nursing Process (cont.)</vt:lpstr>
      <vt:lpstr>Nursing Process (cont.)</vt:lpstr>
      <vt:lpstr>Restraints</vt:lpstr>
      <vt:lpstr>CRNNS Position Statement on  Use of Physical Restraints</vt:lpstr>
      <vt:lpstr>Cautious Use of Restraints</vt:lpstr>
      <vt:lpstr>Use of Restraints:</vt:lpstr>
      <vt:lpstr>Goals of Restraint Use</vt:lpstr>
      <vt:lpstr>Complications assoc. with restraints </vt:lpstr>
      <vt:lpstr>Physical Restraints – device that limits a clients ability to move</vt:lpstr>
      <vt:lpstr>Physical Restraints (cont.)</vt:lpstr>
      <vt:lpstr>Chemical Restraints</vt:lpstr>
      <vt:lpstr>Supporting Documentation</vt:lpstr>
      <vt:lpstr>Supporting Documentation (cont.)</vt:lpstr>
      <vt:lpstr>Civil Actions</vt:lpstr>
      <vt:lpstr>Promoting Safety</vt:lpstr>
      <vt:lpstr>Moving the patient: up in bed</vt:lpstr>
      <vt:lpstr>Moving the patient: lifter</vt:lpstr>
      <vt:lpstr>Moving the patient: lateral</vt:lpstr>
      <vt:lpstr>Moving the patient: prone</vt:lpstr>
      <vt:lpstr>Tips for positioning the patient</vt:lpstr>
      <vt:lpstr>Tips (cont.)</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 8</dc:creator>
  <cp:lastModifiedBy>Shamiddi Peiris</cp:lastModifiedBy>
  <cp:revision>25</cp:revision>
  <dcterms:created xsi:type="dcterms:W3CDTF">2021-05-07T11:15:11Z</dcterms:created>
  <dcterms:modified xsi:type="dcterms:W3CDTF">2022-03-16T06:46:01Z</dcterms:modified>
</cp:coreProperties>
</file>