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3" r:id="rId3"/>
    <p:sldId id="284" r:id="rId4"/>
    <p:sldId id="285" r:id="rId5"/>
    <p:sldId id="282" r:id="rId6"/>
    <p:sldId id="281" r:id="rId7"/>
    <p:sldId id="287" r:id="rId8"/>
    <p:sldId id="286" r:id="rId9"/>
    <p:sldId id="288" r:id="rId10"/>
    <p:sldId id="290" r:id="rId11"/>
    <p:sldId id="291" r:id="rId12"/>
    <p:sldId id="292" r:id="rId13"/>
    <p:sldId id="293" r:id="rId14"/>
    <p:sldId id="289" r:id="rId15"/>
    <p:sldId id="294" r:id="rId16"/>
    <p:sldId id="295" r:id="rId17"/>
    <p:sldId id="30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2" d="100"/>
          <a:sy n="72"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978275"/>
          </a:xfrm>
        </p:spPr>
        <p:txBody>
          <a:bodyPr>
            <a:normAutofit/>
          </a:bodyPr>
          <a:lstStyle>
            <a:lvl1pPr marL="0" indent="0" algn="ctr">
              <a:buNone/>
              <a:defRPr sz="32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a:extLst>
              <a:ext uri="{FF2B5EF4-FFF2-40B4-BE49-F238E27FC236}">
                <a16:creationId xmlns:a16="http://schemas.microsoft.com/office/drawing/2014/main" id="{C8B78066-C41C-4625-899C-F67B9A4446B8}"/>
              </a:ext>
            </a:extLst>
          </p:cNvPr>
          <p:cNvSpPr>
            <a:spLocks noGrp="1"/>
          </p:cNvSpPr>
          <p:nvPr>
            <p:ph type="title"/>
          </p:nvPr>
        </p:nvSpPr>
        <p:spPr>
          <a:xfrm>
            <a:off x="838200" y="2208791"/>
            <a:ext cx="10515600" cy="1325563"/>
          </a:xfrm>
        </p:spPr>
        <p:txBody>
          <a:bodyPr>
            <a:noAutofit/>
          </a:bodyPr>
          <a:lstStyle>
            <a:lvl1pPr algn="ctr">
              <a:defRPr sz="4800"/>
            </a:lvl1pPr>
          </a:lstStyle>
          <a:p>
            <a:r>
              <a:rPr lang="en-US"/>
              <a:t>Click to edit Master title style</a:t>
            </a:r>
            <a:endParaRPr lang="en-US" dirty="0"/>
          </a:p>
        </p:txBody>
      </p:sp>
    </p:spTree>
    <p:extLst>
      <p:ext uri="{BB962C8B-B14F-4D97-AF65-F5344CB8AC3E}">
        <p14:creationId xmlns:p14="http://schemas.microsoft.com/office/powerpoint/2010/main" val="1900195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6C34A01-65B2-4BA6-B788-E8A1D25FAF6F}" type="datetimeFigureOut">
              <a:rPr lang="en-US" smtClean="0"/>
              <a:t>3/18/2022</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0847388-9F88-4C6B-899D-73E9BE9A149A}" type="slidenum">
              <a:rPr lang="en-US" smtClean="0"/>
              <a:t>‹#›</a:t>
            </a:fld>
            <a:endParaRPr lang="en-US"/>
          </a:p>
        </p:txBody>
      </p:sp>
    </p:spTree>
    <p:extLst>
      <p:ext uri="{BB962C8B-B14F-4D97-AF65-F5344CB8AC3E}">
        <p14:creationId xmlns:p14="http://schemas.microsoft.com/office/powerpoint/2010/main" val="3266975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6C34A01-65B2-4BA6-B788-E8A1D25FAF6F}" type="datetimeFigureOut">
              <a:rPr lang="en-US" smtClean="0"/>
              <a:t>3/18/2022</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0847388-9F88-4C6B-899D-73E9BE9A149A}" type="slidenum">
              <a:rPr lang="en-US" smtClean="0"/>
              <a:t>‹#›</a:t>
            </a:fld>
            <a:endParaRPr lang="en-US"/>
          </a:p>
        </p:txBody>
      </p:sp>
    </p:spTree>
    <p:extLst>
      <p:ext uri="{BB962C8B-B14F-4D97-AF65-F5344CB8AC3E}">
        <p14:creationId xmlns:p14="http://schemas.microsoft.com/office/powerpoint/2010/main" val="1152968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978275"/>
          </a:xfrm>
        </p:spPr>
        <p:txBody>
          <a:bodyPr>
            <a:normAutofit/>
          </a:bodyPr>
          <a:lstStyle>
            <a:lvl1pPr marL="0" indent="0" algn="ctr">
              <a:buNone/>
              <a:defRPr sz="32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a:extLst>
              <a:ext uri="{FF2B5EF4-FFF2-40B4-BE49-F238E27FC236}">
                <a16:creationId xmlns:a16="http://schemas.microsoft.com/office/drawing/2014/main" id="{C8B78066-C41C-4625-899C-F67B9A4446B8}"/>
              </a:ext>
            </a:extLst>
          </p:cNvPr>
          <p:cNvSpPr>
            <a:spLocks noGrp="1"/>
          </p:cNvSpPr>
          <p:nvPr>
            <p:ph type="title"/>
          </p:nvPr>
        </p:nvSpPr>
        <p:spPr>
          <a:xfrm>
            <a:off x="838200" y="2208791"/>
            <a:ext cx="10515600" cy="1325563"/>
          </a:xfrm>
        </p:spPr>
        <p:txBody>
          <a:bodyPr>
            <a:noAutofit/>
          </a:bodyPr>
          <a:lstStyle>
            <a:lvl1pPr algn="ctr">
              <a:defRPr sz="4800"/>
            </a:lvl1pPr>
          </a:lstStyle>
          <a:p>
            <a:r>
              <a:rPr lang="en-US"/>
              <a:t>Click to edit Master title style</a:t>
            </a:r>
            <a:endParaRPr lang="en-US" dirty="0"/>
          </a:p>
        </p:txBody>
      </p:sp>
    </p:spTree>
    <p:extLst>
      <p:ext uri="{BB962C8B-B14F-4D97-AF65-F5344CB8AC3E}">
        <p14:creationId xmlns:p14="http://schemas.microsoft.com/office/powerpoint/2010/main" val="2716345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623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6C34A01-65B2-4BA6-B788-E8A1D25FAF6F}" type="datetimeFigureOut">
              <a:rPr lang="en-US" smtClean="0"/>
              <a:t>3/18/2022</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0847388-9F88-4C6B-899D-73E9BE9A149A}" type="slidenum">
              <a:rPr lang="en-US" smtClean="0"/>
              <a:t>‹#›</a:t>
            </a:fld>
            <a:endParaRPr lang="en-US"/>
          </a:p>
        </p:txBody>
      </p:sp>
    </p:spTree>
    <p:extLst>
      <p:ext uri="{BB962C8B-B14F-4D97-AF65-F5344CB8AC3E}">
        <p14:creationId xmlns:p14="http://schemas.microsoft.com/office/powerpoint/2010/main" val="2605244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6C34A01-65B2-4BA6-B788-E8A1D25FAF6F}" type="datetimeFigureOut">
              <a:rPr lang="en-US" smtClean="0"/>
              <a:t>3/18/2022</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0847388-9F88-4C6B-899D-73E9BE9A149A}" type="slidenum">
              <a:rPr lang="en-US" smtClean="0"/>
              <a:t>‹#›</a:t>
            </a:fld>
            <a:endParaRPr lang="en-US"/>
          </a:p>
        </p:txBody>
      </p:sp>
    </p:spTree>
    <p:extLst>
      <p:ext uri="{BB962C8B-B14F-4D97-AF65-F5344CB8AC3E}">
        <p14:creationId xmlns:p14="http://schemas.microsoft.com/office/powerpoint/2010/main" val="964644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16C34A01-65B2-4BA6-B788-E8A1D25FAF6F}" type="datetimeFigureOut">
              <a:rPr lang="en-US" smtClean="0"/>
              <a:t>3/18/2022</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50847388-9F88-4C6B-899D-73E9BE9A149A}" type="slidenum">
              <a:rPr lang="en-US" smtClean="0"/>
              <a:t>‹#›</a:t>
            </a:fld>
            <a:endParaRPr lang="en-US"/>
          </a:p>
        </p:txBody>
      </p:sp>
    </p:spTree>
    <p:extLst>
      <p:ext uri="{BB962C8B-B14F-4D97-AF65-F5344CB8AC3E}">
        <p14:creationId xmlns:p14="http://schemas.microsoft.com/office/powerpoint/2010/main" val="3650861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16C34A01-65B2-4BA6-B788-E8A1D25FAF6F}" type="datetimeFigureOut">
              <a:rPr lang="en-US" smtClean="0"/>
              <a:t>3/18/2022</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50847388-9F88-4C6B-899D-73E9BE9A149A}" type="slidenum">
              <a:rPr lang="en-US" smtClean="0"/>
              <a:t>‹#›</a:t>
            </a:fld>
            <a:endParaRPr lang="en-US"/>
          </a:p>
        </p:txBody>
      </p:sp>
    </p:spTree>
    <p:extLst>
      <p:ext uri="{BB962C8B-B14F-4D97-AF65-F5344CB8AC3E}">
        <p14:creationId xmlns:p14="http://schemas.microsoft.com/office/powerpoint/2010/main" val="2128633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16C34A01-65B2-4BA6-B788-E8A1D25FAF6F}" type="datetimeFigureOut">
              <a:rPr lang="en-US" smtClean="0"/>
              <a:t>3/18/2022</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50847388-9F88-4C6B-899D-73E9BE9A149A}" type="slidenum">
              <a:rPr lang="en-US" smtClean="0"/>
              <a:t>‹#›</a:t>
            </a:fld>
            <a:endParaRPr lang="en-US"/>
          </a:p>
        </p:txBody>
      </p:sp>
    </p:spTree>
    <p:extLst>
      <p:ext uri="{BB962C8B-B14F-4D97-AF65-F5344CB8AC3E}">
        <p14:creationId xmlns:p14="http://schemas.microsoft.com/office/powerpoint/2010/main" val="1355033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6C34A01-65B2-4BA6-B788-E8A1D25FAF6F}" type="datetimeFigureOut">
              <a:rPr lang="en-US" smtClean="0"/>
              <a:t>3/18/2022</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0847388-9F88-4C6B-899D-73E9BE9A149A}" type="slidenum">
              <a:rPr lang="en-US" smtClean="0"/>
              <a:t>‹#›</a:t>
            </a:fld>
            <a:endParaRPr lang="en-US"/>
          </a:p>
        </p:txBody>
      </p:sp>
    </p:spTree>
    <p:extLst>
      <p:ext uri="{BB962C8B-B14F-4D97-AF65-F5344CB8AC3E}">
        <p14:creationId xmlns:p14="http://schemas.microsoft.com/office/powerpoint/2010/main" val="4025204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6C34A01-65B2-4BA6-B788-E8A1D25FAF6F}" type="datetimeFigureOut">
              <a:rPr lang="en-US" smtClean="0"/>
              <a:t>3/18/2022</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0847388-9F88-4C6B-899D-73E9BE9A149A}" type="slidenum">
              <a:rPr lang="en-US" smtClean="0"/>
              <a:t>‹#›</a:t>
            </a:fld>
            <a:endParaRPr lang="en-US"/>
          </a:p>
        </p:txBody>
      </p:sp>
    </p:spTree>
    <p:extLst>
      <p:ext uri="{BB962C8B-B14F-4D97-AF65-F5344CB8AC3E}">
        <p14:creationId xmlns:p14="http://schemas.microsoft.com/office/powerpoint/2010/main" val="2474220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7520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75670"/>
            <a:ext cx="10515600" cy="1325563"/>
          </a:xfrm>
        </p:spPr>
        <p:txBody>
          <a:bodyPr>
            <a:noAutofit/>
          </a:bodyPr>
          <a:lstStyle/>
          <a:p>
            <a:r>
              <a:rPr lang="en-US" dirty="0"/>
              <a:t>Performing Perineal Care (Male &amp; Female) </a:t>
            </a:r>
          </a:p>
        </p:txBody>
      </p:sp>
    </p:spTree>
    <p:extLst>
      <p:ext uri="{BB962C8B-B14F-4D97-AF65-F5344CB8AC3E}">
        <p14:creationId xmlns:p14="http://schemas.microsoft.com/office/powerpoint/2010/main" val="1547700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Perineal Care(Female)</a:t>
            </a:r>
          </a:p>
        </p:txBody>
      </p:sp>
      <p:pic>
        <p:nvPicPr>
          <p:cNvPr id="4" name="Content Placeholder 3"/>
          <p:cNvPicPr>
            <a:picLocks noGrp="1" noChangeAspect="1"/>
          </p:cNvPicPr>
          <p:nvPr>
            <p:ph idx="1"/>
          </p:nvPr>
        </p:nvPicPr>
        <p:blipFill>
          <a:blip r:embed="rId2"/>
          <a:stretch>
            <a:fillRect/>
          </a:stretch>
        </p:blipFill>
        <p:spPr>
          <a:xfrm>
            <a:off x="2992614" y="1690690"/>
            <a:ext cx="6884058" cy="4433800"/>
          </a:xfrm>
          <a:prstGeom prst="rect">
            <a:avLst/>
          </a:prstGeom>
        </p:spPr>
      </p:pic>
    </p:spTree>
    <p:extLst>
      <p:ext uri="{BB962C8B-B14F-4D97-AF65-F5344CB8AC3E}">
        <p14:creationId xmlns:p14="http://schemas.microsoft.com/office/powerpoint/2010/main" val="2047780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Equipment List for Performing Perineal Care for a Female Patient</a:t>
            </a:r>
          </a:p>
        </p:txBody>
      </p:sp>
      <p:sp>
        <p:nvSpPr>
          <p:cNvPr id="3" name="Content Placeholder 2"/>
          <p:cNvSpPr>
            <a:spLocks noGrp="1"/>
          </p:cNvSpPr>
          <p:nvPr>
            <p:ph idx="1"/>
          </p:nvPr>
        </p:nvSpPr>
        <p:spPr>
          <a:xfrm>
            <a:off x="838200" y="2006247"/>
            <a:ext cx="10515600" cy="4351338"/>
          </a:xfrm>
        </p:spPr>
        <p:txBody>
          <a:bodyPr numCol="2">
            <a:normAutofit/>
          </a:bodyPr>
          <a:lstStyle/>
          <a:p>
            <a:r>
              <a:rPr lang="en-US" dirty="0"/>
              <a:t>Waterproof pad or bedpan</a:t>
            </a:r>
          </a:p>
          <a:p>
            <a:r>
              <a:rPr lang="en-US" dirty="0"/>
              <a:t>Clean gloves</a:t>
            </a:r>
          </a:p>
          <a:p>
            <a:r>
              <a:rPr lang="en-US" dirty="0"/>
              <a:t>Solution bottle or container filled with warm water or prescribed rinsing solution</a:t>
            </a:r>
          </a:p>
          <a:p>
            <a:r>
              <a:rPr lang="en-US" dirty="0"/>
              <a:t>Cleansing product</a:t>
            </a:r>
          </a:p>
          <a:p>
            <a:r>
              <a:rPr lang="en-US" dirty="0"/>
              <a:t>Bath blanket</a:t>
            </a:r>
          </a:p>
          <a:p>
            <a:r>
              <a:rPr lang="en-US" dirty="0"/>
              <a:t>Warm water</a:t>
            </a:r>
          </a:p>
          <a:p>
            <a:endParaRPr lang="en-US" dirty="0"/>
          </a:p>
          <a:p>
            <a:r>
              <a:rPr lang="en-US" dirty="0"/>
              <a:t>Washbasin</a:t>
            </a:r>
          </a:p>
          <a:p>
            <a:r>
              <a:rPr lang="en-US" dirty="0"/>
              <a:t>Washcloths</a:t>
            </a:r>
          </a:p>
          <a:p>
            <a:r>
              <a:rPr lang="en-US" dirty="0"/>
              <a:t>Disposable wipes</a:t>
            </a:r>
          </a:p>
          <a:p>
            <a:r>
              <a:rPr lang="en-US" dirty="0"/>
              <a:t>Bath towels</a:t>
            </a:r>
          </a:p>
          <a:p>
            <a:r>
              <a:rPr lang="en-US" dirty="0"/>
              <a:t>Linen bag </a:t>
            </a:r>
          </a:p>
        </p:txBody>
      </p:sp>
    </p:spTree>
    <p:extLst>
      <p:ext uri="{BB962C8B-B14F-4D97-AF65-F5344CB8AC3E}">
        <p14:creationId xmlns:p14="http://schemas.microsoft.com/office/powerpoint/2010/main" val="2047446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Procedural Guideline for Performing Perineal Care for a Female Patient</a:t>
            </a:r>
          </a:p>
        </p:txBody>
      </p:sp>
      <p:sp>
        <p:nvSpPr>
          <p:cNvPr id="3" name="Content Placeholder 2"/>
          <p:cNvSpPr>
            <a:spLocks noGrp="1"/>
          </p:cNvSpPr>
          <p:nvPr>
            <p:ph idx="1"/>
          </p:nvPr>
        </p:nvSpPr>
        <p:spPr>
          <a:xfrm>
            <a:off x="838200" y="1961092"/>
            <a:ext cx="10515600" cy="4351338"/>
          </a:xfrm>
        </p:spPr>
        <p:txBody>
          <a:bodyPr>
            <a:normAutofit/>
          </a:bodyPr>
          <a:lstStyle/>
          <a:p>
            <a:pPr marL="0" indent="0">
              <a:buNone/>
            </a:pPr>
            <a:r>
              <a:rPr lang="en-US" dirty="0"/>
              <a:t>1.  Verify the health care provider’s orders. </a:t>
            </a:r>
          </a:p>
          <a:p>
            <a:pPr marL="0" indent="0">
              <a:buNone/>
            </a:pPr>
            <a:r>
              <a:rPr lang="en-US" dirty="0"/>
              <a:t>2. Gather the necessary equipment and supplies. </a:t>
            </a:r>
          </a:p>
          <a:p>
            <a:pPr marL="0" indent="0">
              <a:buNone/>
            </a:pPr>
            <a:r>
              <a:rPr lang="en-US" dirty="0"/>
              <a:t>3. Perform hand hygiene. </a:t>
            </a:r>
          </a:p>
          <a:p>
            <a:pPr marL="0" indent="0">
              <a:buNone/>
            </a:pPr>
            <a:r>
              <a:rPr lang="en-US" dirty="0"/>
              <a:t>4. Provide privacy. </a:t>
            </a:r>
          </a:p>
          <a:p>
            <a:pPr marL="0" indent="0">
              <a:buNone/>
            </a:pPr>
            <a:r>
              <a:rPr lang="en-US" dirty="0"/>
              <a:t>5. Introduce yourself to the patient and family if present. </a:t>
            </a:r>
          </a:p>
          <a:p>
            <a:pPr marL="0" indent="0">
              <a:buNone/>
            </a:pPr>
            <a:r>
              <a:rPr lang="en-US" dirty="0"/>
              <a:t>6. Identify the patient using two identifiers. </a:t>
            </a:r>
          </a:p>
          <a:p>
            <a:pPr marL="0" indent="0">
              <a:buNone/>
            </a:pPr>
            <a:r>
              <a:rPr lang="en-US" dirty="0"/>
              <a:t>7. Explain the procedure and its importance in preventing infection. </a:t>
            </a:r>
          </a:p>
        </p:txBody>
      </p:sp>
    </p:spTree>
    <p:extLst>
      <p:ext uri="{BB962C8B-B14F-4D97-AF65-F5344CB8AC3E}">
        <p14:creationId xmlns:p14="http://schemas.microsoft.com/office/powerpoint/2010/main" val="616438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1896"/>
            <a:ext cx="10515600" cy="1325563"/>
          </a:xfrm>
        </p:spPr>
        <p:txBody>
          <a:bodyPr/>
          <a:lstStyle/>
          <a:p>
            <a:endParaRPr lang="en-US"/>
          </a:p>
        </p:txBody>
      </p:sp>
      <p:sp>
        <p:nvSpPr>
          <p:cNvPr id="3" name="Content Placeholder 2"/>
          <p:cNvSpPr>
            <a:spLocks noGrp="1"/>
          </p:cNvSpPr>
          <p:nvPr>
            <p:ph idx="1"/>
          </p:nvPr>
        </p:nvSpPr>
        <p:spPr>
          <a:xfrm>
            <a:off x="838200" y="674159"/>
            <a:ext cx="10515600" cy="5636330"/>
          </a:xfrm>
        </p:spPr>
        <p:txBody>
          <a:bodyPr>
            <a:normAutofit/>
          </a:bodyPr>
          <a:lstStyle/>
          <a:p>
            <a:pPr marL="0" indent="0">
              <a:buNone/>
            </a:pPr>
            <a:r>
              <a:rPr lang="en-US" dirty="0"/>
              <a:t>8. Perineal care for a female patient:</a:t>
            </a:r>
          </a:p>
          <a:p>
            <a:pPr marL="0" indent="0">
              <a:buNone/>
            </a:pPr>
            <a:r>
              <a:rPr lang="en-US" i="1" dirty="0"/>
              <a:t>A. If the patient is able to maneuver and handle a washcloth, allow her to cleanse the perineum on her own. </a:t>
            </a:r>
          </a:p>
          <a:p>
            <a:pPr marL="0" indent="0">
              <a:buNone/>
            </a:pPr>
            <a:r>
              <a:rPr lang="en-US" i="1" dirty="0"/>
              <a:t>B. Note any restrictions or limitations on the patient’s positioning. Help the patient into a dorsal recumbent position if there are no limitations. Place a waterproof pad under the patient’s buttocks. </a:t>
            </a:r>
          </a:p>
          <a:p>
            <a:pPr marL="0" indent="0">
              <a:buNone/>
            </a:pPr>
            <a:r>
              <a:rPr lang="en-US" i="1" dirty="0"/>
              <a:t>C. Drape the patient with a bath blanket placed in the shape of a diamond. Lift the lower edge of the bath blanket to expose the perineum. </a:t>
            </a:r>
          </a:p>
          <a:p>
            <a:pPr marL="0" indent="0">
              <a:buNone/>
            </a:pPr>
            <a:r>
              <a:rPr lang="en-US" i="1" dirty="0"/>
              <a:t>D. Apply gloves. Wet and wring out the washcloth. Apply a cleaning product to the washcloth. Wash and dry the patient’s upper thighs. Rinse and dry this area. </a:t>
            </a:r>
          </a:p>
        </p:txBody>
      </p:sp>
    </p:spTree>
    <p:extLst>
      <p:ext uri="{BB962C8B-B14F-4D97-AF65-F5344CB8AC3E}">
        <p14:creationId xmlns:p14="http://schemas.microsoft.com/office/powerpoint/2010/main" val="1754456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747536"/>
            <a:ext cx="10710333" cy="6234642"/>
          </a:xfrm>
        </p:spPr>
        <p:txBody>
          <a:bodyPr>
            <a:normAutofit/>
          </a:bodyPr>
          <a:lstStyle/>
          <a:p>
            <a:pPr marL="0" indent="0">
              <a:buNone/>
            </a:pPr>
            <a:r>
              <a:rPr lang="en-US" i="1" dirty="0"/>
              <a:t>E. Wash the labia majora. Use your </a:t>
            </a:r>
            <a:r>
              <a:rPr lang="en-US" i="1" dirty="0" err="1"/>
              <a:t>nondominant</a:t>
            </a:r>
            <a:r>
              <a:rPr lang="en-US" i="1" dirty="0"/>
              <a:t> hand to gently retract the labium from the thigh. Use your dominant hand to wash carefully within the skin folds. Wipe from the perineum to the rectum (front to back). Repeat on the opposite side, using a separate section of the washcloth. Rinse and dry the area thoroughly. </a:t>
            </a:r>
          </a:p>
          <a:p>
            <a:pPr marL="0" indent="0">
              <a:buNone/>
            </a:pPr>
            <a:r>
              <a:rPr lang="en-US" i="1" dirty="0"/>
              <a:t>F. Gently separate the labia with your </a:t>
            </a:r>
            <a:r>
              <a:rPr lang="en-US" i="1" dirty="0" err="1"/>
              <a:t>nondominant</a:t>
            </a:r>
            <a:r>
              <a:rPr lang="en-US" i="1" dirty="0"/>
              <a:t> hand to expose the urethral meatus and vaginal orifice. With your dominant hand, wash downward from the pubic area toward the rectum in one smooth stroke. Use a separate section of the cloth for each stroke. Cleanse thoroughly over the labia minora, clitoris, and vaginal orifice. Avoid placing tension on an indwelling urinary catheter, if present, and thoroughly clean the area around it. </a:t>
            </a:r>
          </a:p>
          <a:p>
            <a:pPr marL="0" indent="0">
              <a:buNone/>
            </a:pPr>
            <a:endParaRPr lang="en-US" i="1" dirty="0"/>
          </a:p>
          <a:p>
            <a:endParaRPr lang="en-US" dirty="0"/>
          </a:p>
        </p:txBody>
      </p:sp>
    </p:spTree>
    <p:extLst>
      <p:ext uri="{BB962C8B-B14F-4D97-AF65-F5344CB8AC3E}">
        <p14:creationId xmlns:p14="http://schemas.microsoft.com/office/powerpoint/2010/main" val="2301614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i="1" dirty="0"/>
              <a:t>G. Rinse and dry the area thoroughly, from front to back. </a:t>
            </a:r>
          </a:p>
          <a:p>
            <a:pPr marL="0" indent="0">
              <a:buNone/>
            </a:pPr>
            <a:r>
              <a:rPr lang="en-US" i="1" dirty="0"/>
              <a:t>H. If the patient uses a bedpan, rinse by pouring warm water over the perineal area. Then dry the area thoroughly. </a:t>
            </a:r>
          </a:p>
          <a:p>
            <a:pPr marL="0" indent="0">
              <a:buNone/>
            </a:pPr>
            <a:r>
              <a:rPr lang="en-US" i="1" dirty="0"/>
              <a:t>I.  Observe the perineal area for redness, swelling, irritation, discharge, or signs of skin breakdown that persist after performing perineal hygiene. </a:t>
            </a:r>
          </a:p>
          <a:p>
            <a:pPr marL="0" indent="0">
              <a:buNone/>
            </a:pPr>
            <a:r>
              <a:rPr lang="en-US" i="1" dirty="0"/>
              <a:t>J. Ask the patient to lower her legs. Remove the towel and bath blanket. Pull the patient’s gown down and the blankets up. </a:t>
            </a:r>
          </a:p>
          <a:p>
            <a:endParaRPr lang="en-US" dirty="0"/>
          </a:p>
          <a:p>
            <a:endParaRPr lang="en-US" dirty="0"/>
          </a:p>
        </p:txBody>
      </p:sp>
    </p:spTree>
    <p:extLst>
      <p:ext uri="{BB962C8B-B14F-4D97-AF65-F5344CB8AC3E}">
        <p14:creationId xmlns:p14="http://schemas.microsoft.com/office/powerpoint/2010/main" val="3465881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365127"/>
            <a:ext cx="10515600" cy="5877629"/>
          </a:xfrm>
        </p:spPr>
        <p:txBody>
          <a:bodyPr>
            <a:normAutofit/>
          </a:bodyPr>
          <a:lstStyle/>
          <a:p>
            <a:pPr marL="0" indent="0">
              <a:buNone/>
            </a:pPr>
            <a:r>
              <a:rPr lang="en-US" dirty="0"/>
              <a:t>9. Remove and dispose of gloves in receptacle and perform hand hygiene </a:t>
            </a:r>
          </a:p>
          <a:p>
            <a:pPr marL="0" indent="0">
              <a:buNone/>
            </a:pPr>
            <a:r>
              <a:rPr lang="en-US" dirty="0"/>
              <a:t>10. Help the patient into a comfortable position, and place toiletries and personal items within reach. </a:t>
            </a:r>
          </a:p>
          <a:p>
            <a:pPr marL="0" indent="0">
              <a:buNone/>
            </a:pPr>
            <a:r>
              <a:rPr lang="en-US" dirty="0"/>
              <a:t>11. Place the call light within easy reach, and make sure the patient knows how to use it to summon assistance. </a:t>
            </a:r>
          </a:p>
          <a:p>
            <a:pPr marL="0" indent="0">
              <a:buNone/>
            </a:pPr>
            <a:r>
              <a:rPr lang="en-US" dirty="0"/>
              <a:t>12. To ensure the patient’s safety, raise the appropriate number of side rails and lower the bed to the lowest position. </a:t>
            </a:r>
          </a:p>
          <a:p>
            <a:pPr marL="0" indent="0">
              <a:buNone/>
            </a:pPr>
            <a:r>
              <a:rPr lang="en-US" dirty="0"/>
              <a:t>13. Assess patient's comfort level and level of fatigue. </a:t>
            </a:r>
          </a:p>
          <a:p>
            <a:pPr marL="0" indent="0">
              <a:buNone/>
            </a:pPr>
            <a:r>
              <a:rPr lang="en-US" dirty="0"/>
              <a:t>14. Document and report the patient’s response and expected or unexpected outcomes including how much she participated, her tolerance of the procedure, the condition of the skin and any significant findings. </a:t>
            </a:r>
          </a:p>
          <a:p>
            <a:endParaRPr lang="en-US" dirty="0"/>
          </a:p>
        </p:txBody>
      </p:sp>
    </p:spTree>
    <p:extLst>
      <p:ext uri="{BB962C8B-B14F-4D97-AF65-F5344CB8AC3E}">
        <p14:creationId xmlns:p14="http://schemas.microsoft.com/office/powerpoint/2010/main" val="1208615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28371"/>
            <a:ext cx="10515600" cy="1325563"/>
          </a:xfrm>
        </p:spPr>
        <p:txBody>
          <a:bodyPr/>
          <a:lstStyle/>
          <a:p>
            <a:pPr algn="ctr"/>
            <a:r>
              <a:rPr lang="en-US" dirty="0"/>
              <a:t>Thank You</a:t>
            </a:r>
          </a:p>
        </p:txBody>
      </p:sp>
    </p:spTree>
    <p:extLst>
      <p:ext uri="{BB962C8B-B14F-4D97-AF65-F5344CB8AC3E}">
        <p14:creationId xmlns:p14="http://schemas.microsoft.com/office/powerpoint/2010/main" val="2030473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Perineal Care(Male)</a:t>
            </a:r>
          </a:p>
        </p:txBody>
      </p:sp>
      <p:pic>
        <p:nvPicPr>
          <p:cNvPr id="4" name="Content Placeholder 3"/>
          <p:cNvPicPr>
            <a:picLocks noGrp="1" noChangeAspect="1"/>
          </p:cNvPicPr>
          <p:nvPr>
            <p:ph idx="1"/>
          </p:nvPr>
        </p:nvPicPr>
        <p:blipFill>
          <a:blip r:embed="rId2"/>
          <a:stretch>
            <a:fillRect/>
          </a:stretch>
        </p:blipFill>
        <p:spPr>
          <a:xfrm>
            <a:off x="3161946" y="1843624"/>
            <a:ext cx="6828721" cy="4548622"/>
          </a:xfrm>
          <a:prstGeom prst="rect">
            <a:avLst/>
          </a:prstGeom>
        </p:spPr>
      </p:pic>
    </p:spTree>
    <p:extLst>
      <p:ext uri="{BB962C8B-B14F-4D97-AF65-F5344CB8AC3E}">
        <p14:creationId xmlns:p14="http://schemas.microsoft.com/office/powerpoint/2010/main" val="2063157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Equipment List for Performing Perineal Care for a Male Patient</a:t>
            </a:r>
          </a:p>
        </p:txBody>
      </p:sp>
      <p:sp>
        <p:nvSpPr>
          <p:cNvPr id="3" name="Content Placeholder 2"/>
          <p:cNvSpPr>
            <a:spLocks noGrp="1"/>
          </p:cNvSpPr>
          <p:nvPr>
            <p:ph idx="1"/>
          </p:nvPr>
        </p:nvSpPr>
        <p:spPr>
          <a:xfrm>
            <a:off x="1018823" y="2130425"/>
            <a:ext cx="10515600" cy="4351338"/>
          </a:xfrm>
        </p:spPr>
        <p:txBody>
          <a:bodyPr numCol="2">
            <a:normAutofit/>
          </a:bodyPr>
          <a:lstStyle/>
          <a:p>
            <a:r>
              <a:rPr lang="en-US" dirty="0"/>
              <a:t>Waterproof pad or bedpan</a:t>
            </a:r>
          </a:p>
          <a:p>
            <a:r>
              <a:rPr lang="en-US" dirty="0"/>
              <a:t>Clean gloves</a:t>
            </a:r>
          </a:p>
          <a:p>
            <a:r>
              <a:rPr lang="en-US" dirty="0"/>
              <a:t>Solution bottle or container filled with warm water or prescribed rinsing solution</a:t>
            </a:r>
          </a:p>
          <a:p>
            <a:r>
              <a:rPr lang="en-US" dirty="0"/>
              <a:t>Cleansing product</a:t>
            </a:r>
          </a:p>
          <a:p>
            <a:r>
              <a:rPr lang="en-US" dirty="0"/>
              <a:t>Bath blanket</a:t>
            </a:r>
          </a:p>
          <a:p>
            <a:r>
              <a:rPr lang="en-US" dirty="0"/>
              <a:t>Warm water</a:t>
            </a:r>
          </a:p>
          <a:p>
            <a:endParaRPr lang="en-US" dirty="0"/>
          </a:p>
          <a:p>
            <a:r>
              <a:rPr lang="en-US" dirty="0"/>
              <a:t>Washbasin</a:t>
            </a:r>
          </a:p>
          <a:p>
            <a:r>
              <a:rPr lang="en-US" dirty="0"/>
              <a:t>Washcloths</a:t>
            </a:r>
          </a:p>
          <a:p>
            <a:r>
              <a:rPr lang="en-US" dirty="0"/>
              <a:t>Disposable wipes</a:t>
            </a:r>
          </a:p>
          <a:p>
            <a:r>
              <a:rPr lang="en-US" dirty="0"/>
              <a:t>Bath towels</a:t>
            </a:r>
          </a:p>
          <a:p>
            <a:r>
              <a:rPr lang="en-US" dirty="0"/>
              <a:t>Linen bag </a:t>
            </a:r>
          </a:p>
        </p:txBody>
      </p:sp>
    </p:spTree>
    <p:extLst>
      <p:ext uri="{BB962C8B-B14F-4D97-AF65-F5344CB8AC3E}">
        <p14:creationId xmlns:p14="http://schemas.microsoft.com/office/powerpoint/2010/main" val="810604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Procedural Guidelines for Performing Perineal Care for a Male Patient </a:t>
            </a:r>
          </a:p>
        </p:txBody>
      </p:sp>
      <p:sp>
        <p:nvSpPr>
          <p:cNvPr id="3" name="Content Placeholder 2"/>
          <p:cNvSpPr>
            <a:spLocks noGrp="1"/>
          </p:cNvSpPr>
          <p:nvPr>
            <p:ph idx="1"/>
          </p:nvPr>
        </p:nvSpPr>
        <p:spPr>
          <a:xfrm>
            <a:off x="838200" y="2040115"/>
            <a:ext cx="10515600" cy="4351338"/>
          </a:xfrm>
        </p:spPr>
        <p:txBody>
          <a:bodyPr>
            <a:normAutofit/>
          </a:bodyPr>
          <a:lstStyle/>
          <a:p>
            <a:pPr marL="0" indent="0">
              <a:buNone/>
            </a:pPr>
            <a:r>
              <a:rPr lang="en-US" dirty="0"/>
              <a:t>1. Verify the health care provider’s orders. </a:t>
            </a:r>
          </a:p>
          <a:p>
            <a:pPr marL="0" indent="0">
              <a:buNone/>
            </a:pPr>
            <a:r>
              <a:rPr lang="en-US" dirty="0"/>
              <a:t>2. Gather the necessary equipment and supplies. </a:t>
            </a:r>
          </a:p>
          <a:p>
            <a:pPr marL="0" indent="0">
              <a:buNone/>
            </a:pPr>
            <a:r>
              <a:rPr lang="en-US" dirty="0"/>
              <a:t>3. Perform hand hygiene, provide privacy. </a:t>
            </a:r>
          </a:p>
          <a:p>
            <a:pPr marL="0" indent="0">
              <a:buNone/>
            </a:pPr>
            <a:r>
              <a:rPr lang="en-US" dirty="0"/>
              <a:t>4. Introduce yourself to the patient and family if present. Explain the procedure and its importance in preventing infection.</a:t>
            </a:r>
          </a:p>
          <a:p>
            <a:pPr marL="0" indent="0">
              <a:buNone/>
            </a:pPr>
            <a:r>
              <a:rPr lang="en-US" dirty="0"/>
              <a:t>5. Identify the patient using two identifiers, such as name and date of birth or name and account number, according to agency policy. Compare these identifiers with the information on the patient’s identification bracelet. </a:t>
            </a:r>
          </a:p>
          <a:p>
            <a:pPr marL="0" indent="0">
              <a:buNone/>
            </a:pPr>
            <a:endParaRPr lang="en-US" dirty="0"/>
          </a:p>
        </p:txBody>
      </p:sp>
    </p:spTree>
    <p:extLst>
      <p:ext uri="{BB962C8B-B14F-4D97-AF65-F5344CB8AC3E}">
        <p14:creationId xmlns:p14="http://schemas.microsoft.com/office/powerpoint/2010/main" val="3862590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572558"/>
            <a:ext cx="10515600" cy="5839531"/>
          </a:xfrm>
        </p:spPr>
        <p:txBody>
          <a:bodyPr>
            <a:normAutofit/>
          </a:bodyPr>
          <a:lstStyle/>
          <a:p>
            <a:pPr marL="0" indent="0">
              <a:buNone/>
            </a:pPr>
            <a:r>
              <a:rPr lang="en-US" dirty="0"/>
              <a:t>6. Bring the bed to the appropriate working height. Apply clean gloves. </a:t>
            </a:r>
          </a:p>
          <a:p>
            <a:pPr marL="0" indent="0">
              <a:buNone/>
            </a:pPr>
            <a:r>
              <a:rPr lang="en-US" dirty="0"/>
              <a:t>7. Check the water temperature.</a:t>
            </a:r>
          </a:p>
          <a:p>
            <a:pPr marL="0" indent="0">
              <a:buNone/>
            </a:pPr>
            <a:r>
              <a:rPr lang="en-US" dirty="0"/>
              <a:t>8. Perineal care for a male patient: </a:t>
            </a:r>
          </a:p>
          <a:p>
            <a:pPr marL="514350" indent="-514350">
              <a:buAutoNum type="alphaLcPeriod"/>
            </a:pPr>
            <a:r>
              <a:rPr lang="en-US" i="1" dirty="0"/>
              <a:t>If the patient is able to maneuver and handle a washcloth, allow him to cleanse the perineum on his own. </a:t>
            </a:r>
          </a:p>
          <a:p>
            <a:pPr marL="514350" indent="-514350">
              <a:buAutoNum type="alphaLcPeriod"/>
            </a:pPr>
            <a:r>
              <a:rPr lang="en-US" i="1" dirty="0"/>
              <a:t>Note any restrictions or limitations on the patient’s positioning. Help the patient into a supine position. Place a waterproof pad under the patient’s buttocks. </a:t>
            </a:r>
          </a:p>
          <a:p>
            <a:pPr marL="514350" indent="-514350">
              <a:buAutoNum type="alphaLcPeriod"/>
            </a:pPr>
            <a:r>
              <a:rPr lang="en-US" i="1" dirty="0"/>
              <a:t>Drape the patient with a bath blanket placed over the abdomen. </a:t>
            </a:r>
          </a:p>
          <a:p>
            <a:pPr marL="0" indent="0">
              <a:buNone/>
            </a:pPr>
            <a:endParaRPr lang="en-US" dirty="0"/>
          </a:p>
        </p:txBody>
      </p:sp>
    </p:spTree>
    <p:extLst>
      <p:ext uri="{BB962C8B-B14F-4D97-AF65-F5344CB8AC3E}">
        <p14:creationId xmlns:p14="http://schemas.microsoft.com/office/powerpoint/2010/main" val="2085753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9629"/>
            <a:ext cx="10515600" cy="1325563"/>
          </a:xfrm>
        </p:spPr>
        <p:txBody>
          <a:bodyPr/>
          <a:lstStyle/>
          <a:p>
            <a:endParaRPr lang="en-US"/>
          </a:p>
        </p:txBody>
      </p:sp>
      <p:sp>
        <p:nvSpPr>
          <p:cNvPr id="3" name="Content Placeholder 2"/>
          <p:cNvSpPr>
            <a:spLocks noGrp="1"/>
          </p:cNvSpPr>
          <p:nvPr>
            <p:ph idx="1"/>
          </p:nvPr>
        </p:nvSpPr>
        <p:spPr>
          <a:xfrm>
            <a:off x="838200" y="820914"/>
            <a:ext cx="10515600" cy="5579886"/>
          </a:xfrm>
        </p:spPr>
        <p:txBody>
          <a:bodyPr>
            <a:normAutofit/>
          </a:bodyPr>
          <a:lstStyle/>
          <a:p>
            <a:pPr marL="0" indent="0">
              <a:buNone/>
            </a:pPr>
            <a:r>
              <a:rPr lang="en-US" i="1" dirty="0"/>
              <a:t>d.  Wash, rinse and thoroughly dry the upper thighs. Cover the thighs with a bath towel. Raise the bath blanket to expose the patient’s genitalia. </a:t>
            </a:r>
          </a:p>
          <a:p>
            <a:pPr marL="0" indent="0">
              <a:buNone/>
            </a:pPr>
            <a:r>
              <a:rPr lang="en-US" i="1" dirty="0"/>
              <a:t>e.  Gently raise the penis, and place the bath towel underneath. Gently grasp the shaft of the penis. If patient is uncircumcised, retract the foreskin. If patient has an erection, defer the procedure until later.</a:t>
            </a:r>
          </a:p>
          <a:p>
            <a:pPr marL="0" indent="0">
              <a:buNone/>
            </a:pPr>
            <a:r>
              <a:rPr lang="en-US" i="1" dirty="0"/>
              <a:t>f.  Wash the tip of the penis at the urethral meatus first. Using a circular motion, cleanse from the meatus outward. With a separate section of the washcloth, continue until the tip of the penis is clean. </a:t>
            </a:r>
          </a:p>
          <a:p>
            <a:endParaRPr lang="en-US" dirty="0"/>
          </a:p>
        </p:txBody>
      </p:sp>
    </p:spTree>
    <p:extLst>
      <p:ext uri="{BB962C8B-B14F-4D97-AF65-F5344CB8AC3E}">
        <p14:creationId xmlns:p14="http://schemas.microsoft.com/office/powerpoint/2010/main" val="159539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i="1" dirty="0"/>
              <a:t>g.  Rinse and dry the tip of the penis gently and thoroughly. If the patient is uncircumcised, return the foreskin to its natural position. </a:t>
            </a:r>
          </a:p>
          <a:p>
            <a:pPr marL="0" indent="0">
              <a:buNone/>
            </a:pPr>
            <a:r>
              <a:rPr lang="en-US" i="1" dirty="0"/>
              <a:t>h.  Gently cleanse the shaft of the penis and the scrotum by having the patient abduct his legs. Pay special attention to the underlying surface of the penis. Lift the scrotum carefully, and wash the underlying skin folds. </a:t>
            </a:r>
          </a:p>
          <a:p>
            <a:pPr marL="0" indent="0">
              <a:buNone/>
            </a:pPr>
            <a:r>
              <a:rPr lang="en-US" i="1" dirty="0"/>
              <a:t>i.  Rinse and dry the area thoroughly, from front to back.</a:t>
            </a:r>
          </a:p>
          <a:p>
            <a:pPr marL="0" indent="0">
              <a:buNone/>
            </a:pPr>
            <a:r>
              <a:rPr lang="en-US" i="1" dirty="0"/>
              <a:t>j.  Observe the perineal area for redness, swelling, irritation, discharge, or signs of skin breakdown that persist after performing perineal hygiene. </a:t>
            </a:r>
          </a:p>
          <a:p>
            <a:pPr marL="0" indent="0">
              <a:buNone/>
            </a:pPr>
            <a:endParaRPr lang="en-US" dirty="0"/>
          </a:p>
        </p:txBody>
      </p:sp>
    </p:spTree>
    <p:extLst>
      <p:ext uri="{BB962C8B-B14F-4D97-AF65-F5344CB8AC3E}">
        <p14:creationId xmlns:p14="http://schemas.microsoft.com/office/powerpoint/2010/main" val="2614276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i="1" dirty="0"/>
              <a:t>k.  Remove the towel and bath blanket. Pull the patient’s gown down and the blankets up. </a:t>
            </a:r>
          </a:p>
          <a:p>
            <a:pPr marL="0" indent="0">
              <a:buNone/>
            </a:pPr>
            <a:r>
              <a:rPr lang="en-US" dirty="0"/>
              <a:t>9. Help the patient into a comfortable position, and place toiletries and personal items within reach. </a:t>
            </a:r>
          </a:p>
          <a:p>
            <a:pPr marL="0" indent="0">
              <a:buNone/>
            </a:pPr>
            <a:r>
              <a:rPr lang="en-US" dirty="0"/>
              <a:t>10. Dispose of gloves in receptacle. </a:t>
            </a:r>
          </a:p>
          <a:p>
            <a:pPr marL="0" indent="0">
              <a:buNone/>
            </a:pPr>
            <a:r>
              <a:rPr lang="en-US" dirty="0"/>
              <a:t>11. Place the call light within easy reach, and make sure the patient knows how to use it to summon assistance. </a:t>
            </a:r>
          </a:p>
        </p:txBody>
      </p:sp>
    </p:spTree>
    <p:extLst>
      <p:ext uri="{BB962C8B-B14F-4D97-AF65-F5344CB8AC3E}">
        <p14:creationId xmlns:p14="http://schemas.microsoft.com/office/powerpoint/2010/main" val="188642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12. To ensure the patient’s safety, raise the appropriate number of side rails and lower the bed to the lowest position. </a:t>
            </a:r>
          </a:p>
          <a:p>
            <a:pPr marL="0" indent="0">
              <a:buNone/>
            </a:pPr>
            <a:r>
              <a:rPr lang="en-US" dirty="0"/>
              <a:t>13. Perform hand hygiene. </a:t>
            </a:r>
          </a:p>
          <a:p>
            <a:pPr marL="0" indent="0">
              <a:buNone/>
            </a:pPr>
            <a:r>
              <a:rPr lang="en-US" dirty="0"/>
              <a:t>14. Document and report the patient’s response and expected or unexpected outcomes. </a:t>
            </a:r>
          </a:p>
          <a:p>
            <a:endParaRPr lang="en-US" dirty="0"/>
          </a:p>
          <a:p>
            <a:endParaRPr lang="en-US" dirty="0"/>
          </a:p>
        </p:txBody>
      </p:sp>
    </p:spTree>
    <p:extLst>
      <p:ext uri="{BB962C8B-B14F-4D97-AF65-F5344CB8AC3E}">
        <p14:creationId xmlns:p14="http://schemas.microsoft.com/office/powerpoint/2010/main" val="4184036048"/>
      </p:ext>
    </p:extLst>
  </p:cSld>
  <p:clrMapOvr>
    <a:masterClrMapping/>
  </p:clrMapOvr>
</p:sld>
</file>

<file path=ppt/theme/theme1.xml><?xml version="1.0" encoding="utf-8"?>
<a:theme xmlns:a="http://schemas.openxmlformats.org/drawingml/2006/main" name="Theme1">
  <a:themeElements>
    <a:clrScheme name="IIHS">
      <a:dk1>
        <a:sysClr val="windowText" lastClr="000000"/>
      </a:dk1>
      <a:lt1>
        <a:srgbClr val="FFFFFF"/>
      </a:lt1>
      <a:dk2>
        <a:srgbClr val="3F3F3F"/>
      </a:dk2>
      <a:lt2>
        <a:srgbClr val="A5A5A5"/>
      </a:lt2>
      <a:accent1>
        <a:srgbClr val="000000"/>
      </a:accent1>
      <a:accent2>
        <a:srgbClr val="3F3F3F"/>
      </a:accent2>
      <a:accent3>
        <a:srgbClr val="7F7F7F"/>
      </a:accent3>
      <a:accent4>
        <a:srgbClr val="A5A5A5"/>
      </a:accent4>
      <a:accent5>
        <a:srgbClr val="BFBFBF"/>
      </a:accent5>
      <a:accent6>
        <a:srgbClr val="FFFFFF"/>
      </a:accent6>
      <a:hlink>
        <a:srgbClr val="0563C1"/>
      </a:hlink>
      <a:folHlink>
        <a:srgbClr val="0563C1"/>
      </a:folHlink>
    </a:clrScheme>
    <a:fontScheme name="IIHS">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19FCB01-71CB-4CEF-9378-20A83ACD9183}" vid="{BE2750DF-4432-4BDE-9032-1C59683D62C8}"/>
    </a:ext>
  </a:extLst>
</a:theme>
</file>

<file path=docProps/app.xml><?xml version="1.0" encoding="utf-8"?>
<Properties xmlns="http://schemas.openxmlformats.org/officeDocument/2006/extended-properties" xmlns:vt="http://schemas.openxmlformats.org/officeDocument/2006/docPropsVTypes">
  <Template>Theme1</Template>
  <TotalTime>72</TotalTime>
  <Words>1206</Words>
  <Application>Microsoft Office PowerPoint</Application>
  <PresentationFormat>Widescreen</PresentationFormat>
  <Paragraphs>81</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Arial Black</vt:lpstr>
      <vt:lpstr>Theme1</vt:lpstr>
      <vt:lpstr>Performing Perineal Care (Male &amp; Female) </vt:lpstr>
      <vt:lpstr>Perineal Care(Male)</vt:lpstr>
      <vt:lpstr>Equipment List for Performing Perineal Care for a Male Patient</vt:lpstr>
      <vt:lpstr>Procedural Guidelines for Performing Perineal Care for a Male Patient </vt:lpstr>
      <vt:lpstr>PowerPoint Presentation</vt:lpstr>
      <vt:lpstr>PowerPoint Presentation</vt:lpstr>
      <vt:lpstr>PowerPoint Presentation</vt:lpstr>
      <vt:lpstr>PowerPoint Presentation</vt:lpstr>
      <vt:lpstr>PowerPoint Presentation</vt:lpstr>
      <vt:lpstr>Perineal Care(Female)</vt:lpstr>
      <vt:lpstr>Equipment List for Performing Perineal Care for a Female Patient</vt:lpstr>
      <vt:lpstr>Procedural Guideline for Performing Perineal Care for a Female Patient</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CECG113 - Practicum and Placement at Aged Care Center</dc:title>
  <dc:creator>Win 8</dc:creator>
  <cp:lastModifiedBy>Shamiddi Peiris</cp:lastModifiedBy>
  <cp:revision>12</cp:revision>
  <dcterms:created xsi:type="dcterms:W3CDTF">2021-06-06T19:41:24Z</dcterms:created>
  <dcterms:modified xsi:type="dcterms:W3CDTF">2022-03-18T08:18:34Z</dcterms:modified>
</cp:coreProperties>
</file>