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56" r:id="rId2"/>
    <p:sldId id="270" r:id="rId3"/>
    <p:sldId id="271" r:id="rId4"/>
    <p:sldId id="345" r:id="rId5"/>
    <p:sldId id="272" r:id="rId6"/>
    <p:sldId id="273" r:id="rId7"/>
    <p:sldId id="274" r:id="rId8"/>
    <p:sldId id="275" r:id="rId9"/>
    <p:sldId id="280" r:id="rId10"/>
    <p:sldId id="279" r:id="rId11"/>
    <p:sldId id="278" r:id="rId12"/>
    <p:sldId id="277" r:id="rId13"/>
    <p:sldId id="276" r:id="rId14"/>
    <p:sldId id="346" r:id="rId15"/>
    <p:sldId id="347" r:id="rId16"/>
    <p:sldId id="282" r:id="rId17"/>
    <p:sldId id="281" r:id="rId18"/>
    <p:sldId id="348" r:id="rId19"/>
    <p:sldId id="349" r:id="rId20"/>
    <p:sldId id="350" r:id="rId21"/>
    <p:sldId id="351" r:id="rId22"/>
    <p:sldId id="267" r:id="rId23"/>
    <p:sldId id="32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EDD35-91DF-4D18-A8CD-F450E01A2208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E4C1B-D4AF-414C-A24D-5BF6F2DA6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0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FAEE5CB6-2BEC-467A-8049-A806969661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EBFE131F-0FC0-46B8-AE2C-4B5DFC7101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E0AB62EE-DCBB-47EF-AF23-6E8D15BE2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38DBC9-6D76-4964-81A9-6E3067FEB7FF}" type="slidenum">
              <a:rPr lang="en-US" altLang="ar-JO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ar-JO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7F1DC71F-DEE0-4DA2-9555-205CC51C96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54868141-9F89-458F-95B2-556EDCAD78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C958CF9D-E3A9-490A-B074-DB98B01CA4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41A77D-CA4D-45F1-980D-8CDBD189C1B1}" type="slidenum">
              <a:rPr lang="en-US" altLang="ar-JO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en-US" altLang="ar-JO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F7EA0106-4C98-402C-B944-4F67FAAAF1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438A6BC6-4E8A-4677-8D92-74B942D7E9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D403AE81-5377-4352-96D6-DB72C6C5C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DBBB9D-7B21-4221-95EF-E01B75A28017}" type="slidenum">
              <a:rPr lang="en-US" altLang="ar-JO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en-US" altLang="ar-JO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0D2F4271-6395-4991-938C-E77219C248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542462EB-BD9C-4863-82A0-1E96F19F69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49A2F4C0-A20A-4D4B-80EE-247726312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73DA79-1E68-4AAC-B5B9-5246A1387F4F}" type="slidenum">
              <a:rPr lang="en-US" altLang="ar-JO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en-US" altLang="ar-JO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94EAD2EC-F7C7-4B35-AE8E-8637EC3C2F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053A9282-944E-4934-8BC6-4D3139D4EB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E1AD9C8F-E160-4415-9FDF-8D14BA908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FDCAB6-D9B8-486C-A6B7-C311EF5E9AB5}" type="slidenum">
              <a:rPr lang="en-US" altLang="ar-JO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lang="en-US" altLang="ar-JO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07F04B18-B7A5-45A2-9D37-1BF492ACB6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59CC77E0-0CC1-4028-AD21-81A4D75B13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C0C8A17B-E7D7-4543-A2A5-0AEF85CD5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381A80-68C5-432F-9939-18109BC1BB5A}" type="slidenum">
              <a:rPr lang="en-US" altLang="ar-JO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lang="en-US" altLang="ar-JO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023D71E6-B3C4-4CB2-8F98-4C787111DE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A0404C9C-3CF4-41A5-94F5-5CC26F78B4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0C1C3245-A12E-4B36-A152-D88E369BA7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E19C70-AB08-432A-BA76-5C4028EBF81C}" type="slidenum">
              <a:rPr lang="en-US" altLang="ar-JO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en-US" altLang="ar-JO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AEE0E800-4B80-4340-8598-CD5D12AEFF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787B1BBD-E404-4BF2-A7C2-20E00595E2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A4D0120-CB77-4B0C-A1D7-CE0E583F3E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2D028D-AE99-4380-8AF2-4AB8E1BB7B01}" type="slidenum">
              <a:rPr lang="en-US" altLang="ar-JO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en-US" altLang="ar-JO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7B3E5740-32E8-438C-AF80-C208EEEB65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EADA329A-E913-457C-8E37-B3B2408620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01E8DB5F-B153-402B-90AB-1A8E6A01F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61AFA6-8400-4D38-95AE-F66C8AB8A232}" type="slidenum">
              <a:rPr lang="en-US" altLang="ar-JO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en-US" altLang="ar-JO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A12228BC-57AB-47D4-A452-190E7FDCC6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5D58E37-F5DE-4260-BAA7-D30DC71777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9268DB85-AB41-499C-B7DF-48B0390B9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8D038E-6CF7-4C3F-B3D2-E4C075B50C6C}" type="slidenum">
              <a:rPr lang="en-US" altLang="ar-JO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en-US" altLang="ar-JO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5DC1F3C-B49A-4B59-B002-6E3B4B7F43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F36699BA-E7F2-45DD-A84B-35A44E1983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A457BDD-A53D-4117-866E-4CE95BD8A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7CB58C-9A76-45D7-8FAB-4482004698C7}" type="slidenum">
              <a:rPr lang="en-US" altLang="ar-JO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en-US" altLang="ar-JO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93645973-5ACC-4301-B5BE-C3D5EB7059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3FB55F49-90EB-442F-8039-B72F1CE635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9EF89F21-85F7-42BE-B728-015DB3618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4455DF-9BB3-4D3C-97E3-69D1D994CCFF}" type="slidenum">
              <a:rPr lang="en-US" altLang="ar-JO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en-US" altLang="ar-JO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53917356-9B59-4E94-B4CC-69D077E297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85E43DCB-3120-4B16-A598-2B8D20E99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B1458E41-6D08-4109-B30A-BD7D9CB14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82597C-76DF-4DAD-8A28-BCCEA3C8BCA8}" type="slidenum">
              <a:rPr lang="en-US" altLang="ar-JO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en-US" altLang="ar-JO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7720D167-6050-4894-8974-60DCAB449A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BDB84581-3043-48E0-9A90-397F01193A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E0463ACC-683F-4DA9-BB62-96295871B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5E35A4-1281-45F5-877B-F00C9F9BCCEB}" type="slidenum">
              <a:rPr lang="en-US" altLang="ar-JO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en-US" altLang="ar-JO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7827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B78066-C41C-4625-899C-F67B9A44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8791"/>
            <a:ext cx="10515600" cy="132556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7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732EBC-EE98-48AD-A973-EACC4AEF94E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4A82C-634C-4564-9541-9422FB84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3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732EBC-EE98-48AD-A973-EACC4AEF94E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4A82C-634C-4564-9541-9422FB84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09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7827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B78066-C41C-4625-899C-F67B9A44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8791"/>
            <a:ext cx="10515600" cy="132556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0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6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732EBC-EE98-48AD-A973-EACC4AEF94E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4A82C-634C-4564-9541-9422FB84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732EBC-EE98-48AD-A973-EACC4AEF94E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4A82C-634C-4564-9541-9422FB84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732EBC-EE98-48AD-A973-EACC4AEF94E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4A82C-634C-4564-9541-9422FB84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1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732EBC-EE98-48AD-A973-EACC4AEF94E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4A82C-634C-4564-9541-9422FB84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0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732EBC-EE98-48AD-A973-EACC4AEF94E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4A82C-634C-4564-9541-9422FB84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2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732EBC-EE98-48AD-A973-EACC4AEF94E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4A82C-634C-4564-9541-9422FB84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6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732EBC-EE98-48AD-A973-EACC4AEF94E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4A82C-634C-4564-9541-9422FB84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0574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Applying Bandages</a:t>
            </a:r>
          </a:p>
        </p:txBody>
      </p:sp>
    </p:spTree>
    <p:extLst>
      <p:ext uri="{BB962C8B-B14F-4D97-AF65-F5344CB8AC3E}">
        <p14:creationId xmlns:p14="http://schemas.microsoft.com/office/powerpoint/2010/main" val="3365633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E42E6F6-7037-4AF1-B86E-D9932F610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2026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ar-JO" dirty="0"/>
              <a:t>Dressings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52CB698-C0BB-4417-B7BB-4C4D3676C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6191" y="1004889"/>
            <a:ext cx="9435548" cy="5119687"/>
          </a:xfrm>
        </p:spPr>
        <p:txBody>
          <a:bodyPr/>
          <a:lstStyle/>
          <a:p>
            <a:r>
              <a:rPr lang="en-US" altLang="ar-JO" dirty="0"/>
              <a:t>Dressings should be</a:t>
            </a:r>
          </a:p>
          <a:p>
            <a:pPr lvl="1" eaLnBrk="1" hangingPunct="1"/>
            <a:r>
              <a:rPr lang="en-US" altLang="ar-JO" dirty="0"/>
              <a:t>Sterile (microorganism- and spore-free)</a:t>
            </a:r>
          </a:p>
          <a:p>
            <a:pPr lvl="1" eaLnBrk="1" hangingPunct="1"/>
            <a:r>
              <a:rPr lang="en-US" altLang="ar-JO" dirty="0"/>
              <a:t>Aseptic (bacteria-free)</a:t>
            </a:r>
          </a:p>
          <a:p>
            <a:pPr lvl="1" eaLnBrk="1" hangingPunct="1"/>
            <a:r>
              <a:rPr lang="en-US" altLang="ar-JO" dirty="0"/>
              <a:t>Held in place with a bandage firmly enough to control bleeding, but not stop circulation (i.e., not too tight)</a:t>
            </a:r>
          </a:p>
          <a:p>
            <a:pPr lvl="1" eaLnBrk="1" hangingPunct="1"/>
            <a:r>
              <a:rPr lang="en-US" altLang="ar-JO" dirty="0"/>
              <a:t>Larger than the wound</a:t>
            </a:r>
          </a:p>
          <a:p>
            <a:pPr lvl="1" eaLnBrk="1" hangingPunct="1"/>
            <a:r>
              <a:rPr lang="en-US" altLang="ar-JO" dirty="0"/>
              <a:t>Soft, thick, and compressible</a:t>
            </a:r>
          </a:p>
          <a:p>
            <a:pPr lvl="1" eaLnBrk="1" hangingPunct="1"/>
            <a:r>
              <a:rPr lang="en-US" altLang="ar-JO" dirty="0"/>
              <a:t>Most are porous, allowing air to circulate</a:t>
            </a:r>
          </a:p>
          <a:p>
            <a:pPr lvl="1" eaLnBrk="1" hangingPunct="1"/>
            <a:r>
              <a:rPr lang="en-US" altLang="ar-JO" dirty="0"/>
              <a:t>Ideally, layered, lint-free, gauzy, and somewhat bulky</a:t>
            </a:r>
          </a:p>
          <a:p>
            <a:pPr lvl="1" eaLnBrk="1" hangingPunct="1"/>
            <a:r>
              <a:rPr lang="en-US" altLang="ar-JO" dirty="0"/>
              <a:t>Always placed against the wound and held by bandage; the bandage should never directly touch the wound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387B69B-4199-410E-8C2F-56AA8A310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ar-JO" dirty="0"/>
              <a:t>Types of Commercial Dressings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AAFAFD0-A2CB-4C94-BF80-0ADE5ADC0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9065" y="1689998"/>
            <a:ext cx="10253870" cy="5168002"/>
          </a:xfrm>
        </p:spPr>
        <p:txBody>
          <a:bodyPr/>
          <a:lstStyle/>
          <a:p>
            <a:r>
              <a:rPr lang="en-US" altLang="ar-JO" b="1" dirty="0"/>
              <a:t>Occlusive</a:t>
            </a:r>
            <a:r>
              <a:rPr lang="en-US" altLang="ar-JO" dirty="0"/>
              <a:t>: have an airtight and waterproof seal; used for specific types of chest wounds</a:t>
            </a:r>
          </a:p>
          <a:p>
            <a:r>
              <a:rPr lang="en-US" altLang="ar-JO" b="1" dirty="0"/>
              <a:t>Compress</a:t>
            </a:r>
            <a:r>
              <a:rPr lang="en-US" altLang="ar-JO" dirty="0"/>
              <a:t>: thick, bulky, usually sterile, intended to stop bleeding</a:t>
            </a:r>
          </a:p>
          <a:p>
            <a:r>
              <a:rPr lang="en-US" altLang="ar-JO" b="1" dirty="0"/>
              <a:t>Trauma</a:t>
            </a:r>
            <a:r>
              <a:rPr lang="en-US" altLang="ar-JO" dirty="0"/>
              <a:t>: larger area, thick, sterile, absorbent; used for more serious or widespread injury</a:t>
            </a:r>
          </a:p>
          <a:p>
            <a:r>
              <a:rPr lang="en-US" altLang="ar-JO" b="1" dirty="0"/>
              <a:t>Adhesive strips</a:t>
            </a:r>
            <a:r>
              <a:rPr lang="en-US" altLang="ar-JO" dirty="0"/>
              <a:t>: combination sterile dressing and bandage, individually packaged; used for small wounds</a:t>
            </a:r>
          </a:p>
          <a:p>
            <a:r>
              <a:rPr lang="en-US" altLang="ar-JO" b="1" dirty="0"/>
              <a:t>Adhesive tape</a:t>
            </a:r>
            <a:r>
              <a:rPr lang="en-US" altLang="ar-JO" dirty="0"/>
              <a:t>: commonly unsterile, comes in varying-width rolls, not applied directly to wounds; holds dressings in place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681C7C5-E1DE-4D0C-B32C-144788227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/>
              <a:t>Types of Commercial Dressings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D264889-F312-46DE-92AF-6C9ABF3C5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5460" y="1935128"/>
            <a:ext cx="9621079" cy="3252787"/>
          </a:xfrm>
        </p:spPr>
        <p:txBody>
          <a:bodyPr/>
          <a:lstStyle/>
          <a:p>
            <a:r>
              <a:rPr lang="en-US" altLang="ar-JO" b="1" dirty="0"/>
              <a:t>Gauze pads</a:t>
            </a:r>
            <a:r>
              <a:rPr lang="en-US" altLang="ar-JO" dirty="0"/>
              <a:t>: used in various dressings, may have coating to prevent sticking; the portion applied to a wound should be sterile</a:t>
            </a:r>
          </a:p>
          <a:p>
            <a:r>
              <a:rPr lang="en-US" altLang="ar-JO" b="1" dirty="0"/>
              <a:t>Special pads</a:t>
            </a:r>
            <a:r>
              <a:rPr lang="en-US" altLang="ar-JO" dirty="0"/>
              <a:t>: commonly used for larger-area trauma; also called </a:t>
            </a:r>
            <a:r>
              <a:rPr lang="en-US" altLang="ar-JO" dirty="0" err="1"/>
              <a:t>multitrauma</a:t>
            </a:r>
            <a:r>
              <a:rPr lang="en-US" altLang="ar-JO" dirty="0"/>
              <a:t> pads</a:t>
            </a:r>
          </a:p>
          <a:p>
            <a:r>
              <a:rPr lang="en-US" altLang="ar-JO" b="1" dirty="0"/>
              <a:t>Bandage compresses</a:t>
            </a:r>
            <a:r>
              <a:rPr lang="en-US" altLang="ar-JO" dirty="0"/>
              <a:t>: special dressing used to cover wounds and help control heavy bleeding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692A227-54FC-46BF-988B-B73FE1F10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/>
              <a:t>Bandages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971E1F2-F9AE-41EC-9529-79F4FA17A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9688" y="1690690"/>
            <a:ext cx="9607826" cy="4087812"/>
          </a:xfrm>
        </p:spPr>
        <p:txBody>
          <a:bodyPr/>
          <a:lstStyle/>
          <a:p>
            <a:r>
              <a:rPr lang="en-US" altLang="ar-JO" dirty="0"/>
              <a:t>The most common type is an adhesive strip (Band-Aid)</a:t>
            </a:r>
          </a:p>
          <a:p>
            <a:r>
              <a:rPr lang="en-US" altLang="ar-JO" dirty="0"/>
              <a:t>Bandages must</a:t>
            </a:r>
          </a:p>
          <a:p>
            <a:pPr lvl="1" eaLnBrk="1" hangingPunct="1"/>
            <a:r>
              <a:rPr lang="en-US" altLang="ar-JO" dirty="0"/>
              <a:t>Hold a dressing in place over a wound.</a:t>
            </a:r>
          </a:p>
          <a:p>
            <a:pPr lvl="1" eaLnBrk="1" hangingPunct="1"/>
            <a:r>
              <a:rPr lang="en-US" altLang="ar-JO" dirty="0"/>
              <a:t>Create pressure that controls bleeding.</a:t>
            </a:r>
          </a:p>
          <a:p>
            <a:pPr lvl="1" eaLnBrk="1" hangingPunct="1"/>
            <a:r>
              <a:rPr lang="en-US" altLang="ar-JO" dirty="0"/>
              <a:t>Help keep the edges of a wound closed.</a:t>
            </a:r>
          </a:p>
          <a:p>
            <a:pPr lvl="1" eaLnBrk="1" hangingPunct="1"/>
            <a:r>
              <a:rPr lang="en-US" altLang="ar-JO" dirty="0"/>
              <a:t>Secure a splint to an injured body part.</a:t>
            </a:r>
          </a:p>
          <a:p>
            <a:pPr lvl="1" eaLnBrk="1" hangingPunct="1"/>
            <a:r>
              <a:rPr lang="en-US" altLang="ar-JO" dirty="0"/>
              <a:t>Provide support for an injured body part.</a:t>
            </a:r>
          </a:p>
          <a:p>
            <a:pPr lvl="1" eaLnBrk="1" hangingPunct="1"/>
            <a:r>
              <a:rPr lang="en-US" altLang="ar-JO" dirty="0"/>
              <a:t>Help prevent or reduce swelling.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486D69B-8F9E-4943-BB37-B917A7E56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/>
              <a:t>Bandages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51704AA-7A21-4960-97E7-20A841A1E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199" y="1690690"/>
            <a:ext cx="9554817" cy="4014788"/>
          </a:xfrm>
        </p:spPr>
        <p:txBody>
          <a:bodyPr/>
          <a:lstStyle/>
          <a:p>
            <a:r>
              <a:rPr lang="en-US" altLang="ar-JO" dirty="0"/>
              <a:t>The most common mistakes are applying bandages too tightly or too loosely</a:t>
            </a:r>
          </a:p>
          <a:p>
            <a:r>
              <a:rPr lang="en-US" altLang="ar-JO" dirty="0"/>
              <a:t>Signs that a bandage is too tight</a:t>
            </a:r>
          </a:p>
          <a:p>
            <a:pPr lvl="1" eaLnBrk="1" hangingPunct="1"/>
            <a:r>
              <a:rPr lang="en-US" altLang="ar-JO" dirty="0"/>
              <a:t>Nearby skin becomes pale or a bluish color</a:t>
            </a:r>
          </a:p>
          <a:p>
            <a:pPr lvl="1" eaLnBrk="1" hangingPunct="1"/>
            <a:r>
              <a:rPr lang="en-US" altLang="ar-JO" dirty="0"/>
              <a:t>Nearby fingernails/toenails develop a bluish tinge</a:t>
            </a:r>
          </a:p>
          <a:p>
            <a:pPr lvl="1" eaLnBrk="1" hangingPunct="1"/>
            <a:r>
              <a:rPr lang="en-US" altLang="ar-JO" dirty="0"/>
              <a:t>Skin beyond the bandage is cold, tingling, or numb</a:t>
            </a:r>
          </a:p>
          <a:p>
            <a:pPr lvl="1" eaLnBrk="1" hangingPunct="1"/>
            <a:r>
              <a:rPr lang="en-US" altLang="ar-JO" dirty="0"/>
              <a:t>If you press on the nail bed and let go, it does not quickly turn pink again</a:t>
            </a:r>
          </a:p>
          <a:p>
            <a:pPr lvl="1" eaLnBrk="1" hangingPunct="1"/>
            <a:r>
              <a:rPr lang="en-US" altLang="ar-JO" dirty="0"/>
              <a:t>The victim cannot move their fingers or toes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F66BD37-A45E-4976-BC49-3E96FD746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90497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ar-JO" dirty="0"/>
              <a:t>Types of Bandages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71732C0-B2D6-4E94-A02E-F3851F9F6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4487" y="1690690"/>
            <a:ext cx="9488556" cy="4976813"/>
          </a:xfrm>
        </p:spPr>
        <p:txBody>
          <a:bodyPr/>
          <a:lstStyle/>
          <a:p>
            <a:r>
              <a:rPr lang="en-US" altLang="ar-JO" b="1" dirty="0"/>
              <a:t>Triangular</a:t>
            </a:r>
            <a:endParaRPr lang="en-US" altLang="ar-JO" dirty="0"/>
          </a:p>
          <a:p>
            <a:pPr lvl="1" eaLnBrk="1" hangingPunct="1"/>
            <a:r>
              <a:rPr lang="en-US" altLang="ar-JO" dirty="0"/>
              <a:t>Unbleached cotton, cut in triangle shape</a:t>
            </a:r>
          </a:p>
          <a:p>
            <a:pPr lvl="1" eaLnBrk="1" hangingPunct="1"/>
            <a:r>
              <a:rPr lang="en-US" altLang="ar-JO" dirty="0"/>
              <a:t>Easy to apply</a:t>
            </a:r>
          </a:p>
          <a:p>
            <a:pPr lvl="1" eaLnBrk="1" hangingPunct="1"/>
            <a:r>
              <a:rPr lang="en-US" altLang="ar-JO" dirty="0"/>
              <a:t>Can be used on most parts of the body</a:t>
            </a:r>
            <a:endParaRPr lang="en-US" altLang="ar-JO" b="1" dirty="0"/>
          </a:p>
          <a:p>
            <a:r>
              <a:rPr lang="en-US" altLang="ar-JO" b="1" dirty="0"/>
              <a:t>Cravat</a:t>
            </a:r>
            <a:endParaRPr lang="en-US" altLang="ar-JO" dirty="0"/>
          </a:p>
          <a:p>
            <a:pPr lvl="1" eaLnBrk="1" hangingPunct="1"/>
            <a:r>
              <a:rPr lang="en-US" altLang="ar-JO" dirty="0"/>
              <a:t>A folded triangular bandage</a:t>
            </a:r>
          </a:p>
          <a:p>
            <a:r>
              <a:rPr lang="en-US" altLang="ar-JO" b="1" dirty="0"/>
              <a:t>Roller</a:t>
            </a:r>
            <a:endParaRPr lang="en-US" altLang="ar-JO" dirty="0"/>
          </a:p>
          <a:p>
            <a:pPr lvl="1" eaLnBrk="1" hangingPunct="1"/>
            <a:r>
              <a:rPr lang="en-US" altLang="ar-JO" dirty="0"/>
              <a:t>Made from gauze-like material</a:t>
            </a:r>
          </a:p>
          <a:p>
            <a:pPr lvl="1" eaLnBrk="1" hangingPunct="1"/>
            <a:r>
              <a:rPr lang="en-US" altLang="ar-JO" dirty="0"/>
              <a:t>Comes in different widths, making it flexible</a:t>
            </a:r>
          </a:p>
          <a:p>
            <a:pPr lvl="1" eaLnBrk="1" hangingPunct="1"/>
            <a:r>
              <a:rPr lang="en-US" altLang="ar-JO" dirty="0"/>
              <a:t>Most popular is self-adhering (nonelastic) and form-fitting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4F7BD31-21E8-454D-AC1B-EF99CE1CD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26588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ar-JO" dirty="0"/>
              <a:t>Triangular and Cravat Bandages</a:t>
            </a:r>
          </a:p>
        </p:txBody>
      </p:sp>
      <p:pic>
        <p:nvPicPr>
          <p:cNvPr id="12291" name="Picture 5" descr="7325910006">
            <a:extLst>
              <a:ext uri="{FF2B5EF4-FFF2-40B4-BE49-F238E27FC236}">
                <a16:creationId xmlns:a16="http://schemas.microsoft.com/office/drawing/2014/main" id="{012313D8-49FD-4E15-B6E0-166D6A795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7" y="1321212"/>
            <a:ext cx="53816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A3064AE-F705-4FC8-B594-0B007EF8C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/>
              <a:t>Dressing and Bandaging Principles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938A00C-17B7-4B16-83DC-1FA33E088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0987" y="2066925"/>
            <a:ext cx="9719778" cy="4791075"/>
          </a:xfrm>
        </p:spPr>
        <p:txBody>
          <a:bodyPr/>
          <a:lstStyle/>
          <a:p>
            <a:r>
              <a:rPr lang="en-US" altLang="ar-JO" dirty="0"/>
              <a:t>Handle carefully to prevent contamination.</a:t>
            </a:r>
          </a:p>
          <a:p>
            <a:r>
              <a:rPr lang="en-US" altLang="ar-JO" dirty="0"/>
              <a:t>Don’t apply bandages until bleeding has stopped.</a:t>
            </a:r>
          </a:p>
          <a:p>
            <a:r>
              <a:rPr lang="en-US" altLang="ar-JO" dirty="0"/>
              <a:t>Don’t remove original dressing if blood soaks through.</a:t>
            </a:r>
          </a:p>
          <a:p>
            <a:r>
              <a:rPr lang="en-US" altLang="ar-JO" dirty="0"/>
              <a:t>Ensure that the dressing completely covers the wound.</a:t>
            </a:r>
          </a:p>
          <a:p>
            <a:r>
              <a:rPr lang="en-US" altLang="ar-JO" dirty="0"/>
              <a:t>Do not place bandages directly on wounds (only sterile dressings).</a:t>
            </a:r>
          </a:p>
          <a:p>
            <a:r>
              <a:rPr lang="en-US" altLang="ar-JO" dirty="0"/>
              <a:t>Bandage wounds snugly but not tightly.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F5CDCB4-8746-48F5-BB20-C1ACBF3C9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490331"/>
            <a:ext cx="9144000" cy="584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JO" dirty="0"/>
              <a:t>Dressing and Bandaging Principles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DAA0762-329A-40E7-A43C-77D8C547F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8470" y="1706217"/>
            <a:ext cx="9760916" cy="5645150"/>
          </a:xfrm>
        </p:spPr>
        <p:txBody>
          <a:bodyPr/>
          <a:lstStyle/>
          <a:p>
            <a:r>
              <a:rPr lang="en-US" altLang="ar-JO" dirty="0"/>
              <a:t>Bandages should not be loose; dressing and bandage should not slip or shift.</a:t>
            </a:r>
          </a:p>
          <a:p>
            <a:r>
              <a:rPr lang="en-US" altLang="ar-JO" dirty="0"/>
              <a:t>Ensure that there are no loose ends that could catch on things.</a:t>
            </a:r>
          </a:p>
          <a:p>
            <a:r>
              <a:rPr lang="en-US" altLang="ar-JO" dirty="0"/>
              <a:t>Cover all edges of the dressing with the bandage.</a:t>
            </a:r>
          </a:p>
          <a:p>
            <a:r>
              <a:rPr lang="en-US" altLang="ar-JO" dirty="0"/>
              <a:t>Leave tips of fingers and toes exposed when bandaging arms and legs.</a:t>
            </a:r>
          </a:p>
          <a:p>
            <a:r>
              <a:rPr lang="en-US" altLang="ar-JO" dirty="0"/>
              <a:t>Bandage a body part in the position it should remain.</a:t>
            </a:r>
          </a:p>
          <a:p>
            <a:r>
              <a:rPr lang="en-US" altLang="ar-JO" dirty="0"/>
              <a:t>Never use a circular bandage around a victim’s neck.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8A895B1-CC3A-495B-AC11-E34CD76A3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/>
              <a:t>Improvising Dressings and Bandages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0F05786-63E4-42CF-9581-55F41C3E7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8551" y="2016057"/>
            <a:ext cx="8990910" cy="3970337"/>
          </a:xfrm>
        </p:spPr>
        <p:txBody>
          <a:bodyPr/>
          <a:lstStyle/>
          <a:p>
            <a:r>
              <a:rPr lang="en-US" altLang="ar-JO" dirty="0"/>
              <a:t>Some situations require improvisation.</a:t>
            </a:r>
          </a:p>
          <a:p>
            <a:r>
              <a:rPr lang="en-US" altLang="ar-JO" dirty="0"/>
              <a:t>No hard-and-fast rules; use adaptability and creativity.</a:t>
            </a:r>
          </a:p>
          <a:p>
            <a:r>
              <a:rPr lang="en-US" altLang="ar-JO" dirty="0"/>
              <a:t>Use materials on hand and methods you can best adapt.</a:t>
            </a:r>
          </a:p>
          <a:p>
            <a:r>
              <a:rPr lang="en-US" altLang="ar-JO" dirty="0"/>
              <a:t>Use materials that are as clean as possible.</a:t>
            </a:r>
          </a:p>
          <a:p>
            <a:r>
              <a:rPr lang="en-US" altLang="ar-JO" dirty="0"/>
              <a:t>Never touch the wound directly.</a:t>
            </a:r>
          </a:p>
          <a:p>
            <a:r>
              <a:rPr lang="en-US" altLang="ar-JO" dirty="0"/>
              <a:t>Control bleeding.</a:t>
            </a:r>
            <a:endParaRPr lang="en-US" altLang="ar-JO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Bandages are used to : </a:t>
            </a:r>
          </a:p>
          <a:p>
            <a:pPr marL="0" indent="0">
              <a:buNone/>
            </a:pPr>
            <a:r>
              <a:rPr lang="en-US" dirty="0"/>
              <a:t>• Fix the dressings and splinters </a:t>
            </a:r>
          </a:p>
          <a:p>
            <a:pPr marL="0" indent="0">
              <a:buNone/>
            </a:pPr>
            <a:r>
              <a:rPr lang="en-US" dirty="0"/>
              <a:t>• Apply pressure over the wounds or to blood vessels </a:t>
            </a:r>
          </a:p>
          <a:p>
            <a:pPr marL="0" indent="0">
              <a:buNone/>
            </a:pPr>
            <a:r>
              <a:rPr lang="en-US" dirty="0"/>
              <a:t>• Support injured parts ( </a:t>
            </a:r>
            <a:r>
              <a:rPr lang="en-US" dirty="0" err="1"/>
              <a:t>eg</a:t>
            </a:r>
            <a:r>
              <a:rPr lang="en-US" dirty="0"/>
              <a:t>: slings , binders) </a:t>
            </a:r>
          </a:p>
          <a:p>
            <a:pPr marL="0" indent="0">
              <a:buNone/>
            </a:pPr>
            <a:r>
              <a:rPr lang="en-US" dirty="0"/>
              <a:t>• Limit swelling </a:t>
            </a:r>
          </a:p>
          <a:p>
            <a:pPr marL="0" indent="0">
              <a:buNone/>
            </a:pPr>
            <a:r>
              <a:rPr lang="en-US" dirty="0"/>
              <a:t>• Restrict movements</a:t>
            </a:r>
          </a:p>
        </p:txBody>
      </p:sp>
    </p:spTree>
    <p:extLst>
      <p:ext uri="{BB962C8B-B14F-4D97-AF65-F5344CB8AC3E}">
        <p14:creationId xmlns:p14="http://schemas.microsoft.com/office/powerpoint/2010/main" val="2878177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8975C0A-0D89-4994-80A5-5549678DA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/>
              <a:t>Improvising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3766A0-44CB-40B2-824C-FCD6CFCE9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957" y="1690690"/>
            <a:ext cx="9422296" cy="5267325"/>
          </a:xfrm>
        </p:spPr>
        <p:txBody>
          <a:bodyPr/>
          <a:lstStyle/>
          <a:p>
            <a:r>
              <a:rPr lang="en-US" altLang="ar-JO" dirty="0"/>
              <a:t>In an emergency can use if clean</a:t>
            </a:r>
          </a:p>
          <a:p>
            <a:pPr lvl="1" eaLnBrk="1" hangingPunct="1"/>
            <a:r>
              <a:rPr lang="en-US" altLang="ar-JO" dirty="0"/>
              <a:t>Handkerchief</a:t>
            </a:r>
          </a:p>
          <a:p>
            <a:pPr lvl="1" eaLnBrk="1" hangingPunct="1"/>
            <a:r>
              <a:rPr lang="en-US" altLang="ar-JO" dirty="0"/>
              <a:t>Washcloth or towel</a:t>
            </a:r>
          </a:p>
          <a:p>
            <a:pPr lvl="1" eaLnBrk="1" hangingPunct="1"/>
            <a:r>
              <a:rPr lang="en-US" altLang="ar-JO" dirty="0"/>
              <a:t>Sheet or pillowcase</a:t>
            </a:r>
          </a:p>
          <a:p>
            <a:pPr lvl="1" eaLnBrk="1" hangingPunct="1"/>
            <a:r>
              <a:rPr lang="en-US" altLang="ar-JO" dirty="0"/>
              <a:t>Sanitary napkin</a:t>
            </a:r>
          </a:p>
          <a:p>
            <a:pPr lvl="1" eaLnBrk="1" hangingPunct="1"/>
            <a:r>
              <a:rPr lang="en-US" altLang="ar-JO" dirty="0"/>
              <a:t>Plastic wrap can be used as part of an occlusive dressing</a:t>
            </a:r>
          </a:p>
          <a:p>
            <a:r>
              <a:rPr lang="en-US" altLang="ar-JO" dirty="0"/>
              <a:t>Never use</a:t>
            </a:r>
          </a:p>
          <a:p>
            <a:pPr lvl="1" eaLnBrk="1" hangingPunct="1"/>
            <a:r>
              <a:rPr lang="en-US" altLang="ar-JO" dirty="0"/>
              <a:t>Elastic bandages</a:t>
            </a:r>
          </a:p>
          <a:p>
            <a:pPr lvl="1" eaLnBrk="1" hangingPunct="1"/>
            <a:r>
              <a:rPr lang="en-US" altLang="ar-JO" dirty="0"/>
              <a:t>Fluffy cotton or cotton balls</a:t>
            </a:r>
          </a:p>
          <a:p>
            <a:pPr lvl="1" eaLnBrk="1" hangingPunct="1"/>
            <a:r>
              <a:rPr lang="en-US" altLang="ar-JO" dirty="0"/>
              <a:t>Paper towels, toilet tissue, or other materials cling when wet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E848636-9C21-4104-9C53-53AF48B4A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/>
              <a:t>Special Dressing and Bandages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F434944-0533-4689-8C63-75387D684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97576" y="2135327"/>
            <a:ext cx="8898145" cy="2346325"/>
          </a:xfrm>
        </p:spPr>
        <p:txBody>
          <a:bodyPr/>
          <a:lstStyle/>
          <a:p>
            <a:r>
              <a:rPr lang="en-US" altLang="ar-JO" b="1" dirty="0"/>
              <a:t>Pressure dressings</a:t>
            </a:r>
            <a:endParaRPr lang="en-US" altLang="ar-JO" dirty="0"/>
          </a:p>
          <a:p>
            <a:pPr lvl="1" eaLnBrk="1" hangingPunct="1"/>
            <a:r>
              <a:rPr lang="en-US" altLang="ar-JO" dirty="0"/>
              <a:t>Apply snugly enough to create pressure on wound.</a:t>
            </a:r>
          </a:p>
          <a:p>
            <a:r>
              <a:rPr lang="en-US" altLang="ar-JO" b="1" dirty="0"/>
              <a:t>Slings</a:t>
            </a:r>
            <a:endParaRPr lang="en-US" altLang="ar-JO" dirty="0"/>
          </a:p>
          <a:p>
            <a:pPr lvl="1" eaLnBrk="1" hangingPunct="1"/>
            <a:r>
              <a:rPr lang="en-US" altLang="ar-JO" dirty="0"/>
              <a:t>Used to support injuries of shoulder, arm, or rib.</a:t>
            </a:r>
          </a:p>
          <a:p>
            <a:pPr lvl="1" eaLnBrk="1" hangingPunct="1"/>
            <a:r>
              <a:rPr lang="en-US" altLang="ar-JO" dirty="0"/>
              <a:t>If available, use a triangular bandage.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F584E12-CF33-4273-A369-23394C201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/>
              <a:t>Summary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3389558-B95C-4FE4-BC14-98A852BF7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883535"/>
            <a:ext cx="8229600" cy="3452812"/>
          </a:xfrm>
        </p:spPr>
        <p:txBody>
          <a:bodyPr/>
          <a:lstStyle/>
          <a:p>
            <a:r>
              <a:rPr lang="en-US" altLang="ar-JO" dirty="0"/>
              <a:t>A dressing is a sterile cover for a wound.</a:t>
            </a:r>
          </a:p>
          <a:p>
            <a:r>
              <a:rPr lang="en-US" altLang="ar-JO" dirty="0"/>
              <a:t>The ideal dressing is sterile, gauzy, and layered.</a:t>
            </a:r>
          </a:p>
          <a:p>
            <a:r>
              <a:rPr lang="en-US" altLang="ar-JO" dirty="0"/>
              <a:t>Never use materials that could cling to, shred on, or disintegrate over a wound as a dressing.</a:t>
            </a:r>
          </a:p>
          <a:p>
            <a:r>
              <a:rPr lang="en-US" altLang="ar-JO" dirty="0"/>
              <a:t>A bandage holds a dressing in place and does not touch the wound.</a:t>
            </a:r>
          </a:p>
          <a:p>
            <a:r>
              <a:rPr lang="en-US" altLang="ar-JO" dirty="0"/>
              <a:t>Bandages should not be too tight or too loose.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970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876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bandages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Triangular bandage – </a:t>
            </a:r>
          </a:p>
          <a:p>
            <a:pPr marL="0" indent="0">
              <a:buNone/>
            </a:pPr>
            <a:r>
              <a:rPr lang="en-US" dirty="0"/>
              <a:t>• Usually made by cloth. </a:t>
            </a:r>
          </a:p>
          <a:p>
            <a:pPr marL="0" indent="0">
              <a:buNone/>
            </a:pPr>
            <a:r>
              <a:rPr lang="en-US" dirty="0"/>
              <a:t>• Used as slings </a:t>
            </a:r>
          </a:p>
          <a:p>
            <a:pPr marL="0" indent="0">
              <a:buNone/>
            </a:pPr>
            <a:r>
              <a:rPr lang="en-US" dirty="0"/>
              <a:t>• Secure dressing </a:t>
            </a:r>
          </a:p>
          <a:p>
            <a:pPr marL="0" indent="0">
              <a:buNone/>
            </a:pPr>
            <a:r>
              <a:rPr lang="en-US" dirty="0"/>
              <a:t>• Immobilize injured limbs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1115"/>
          <a:stretch/>
        </p:blipFill>
        <p:spPr>
          <a:xfrm>
            <a:off x="6203057" y="1302457"/>
            <a:ext cx="3257031" cy="2383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1913"/>
          <a:stretch/>
        </p:blipFill>
        <p:spPr>
          <a:xfrm>
            <a:off x="8748889" y="3820757"/>
            <a:ext cx="2352571" cy="238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12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Roller bandages – </a:t>
            </a:r>
          </a:p>
          <a:p>
            <a:r>
              <a:rPr lang="en-US" dirty="0"/>
              <a:t>Secure dressing </a:t>
            </a:r>
          </a:p>
          <a:p>
            <a:pPr marL="0" indent="0">
              <a:buNone/>
            </a:pPr>
            <a:r>
              <a:rPr lang="en-US" dirty="0"/>
              <a:t>• Give support to limbs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54" y="3567289"/>
            <a:ext cx="9142436" cy="286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Tubular bandages – </a:t>
            </a:r>
          </a:p>
          <a:p>
            <a:pPr marL="0" indent="0">
              <a:buNone/>
            </a:pPr>
            <a:r>
              <a:rPr lang="en-US" dirty="0"/>
              <a:t>• Secure dressings </a:t>
            </a:r>
          </a:p>
          <a:p>
            <a:pPr marL="0" indent="0">
              <a:buNone/>
            </a:pPr>
            <a:r>
              <a:rPr lang="en-US" dirty="0"/>
              <a:t>• Give support to limbs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95" y="3432087"/>
            <a:ext cx="10087610" cy="274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4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Turns use in;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spiral</a:t>
            </a:r>
          </a:p>
          <a:p>
            <a:r>
              <a:rPr lang="en-US" dirty="0"/>
              <a:t>Revers spiral</a:t>
            </a:r>
          </a:p>
          <a:p>
            <a:r>
              <a:rPr lang="en-US" dirty="0"/>
              <a:t>Figure of eight</a:t>
            </a:r>
          </a:p>
          <a:p>
            <a:r>
              <a:rPr lang="en-US" dirty="0"/>
              <a:t>Spica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330" y="1449527"/>
            <a:ext cx="7346317" cy="1603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396" y="3781778"/>
            <a:ext cx="7865634" cy="206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6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Rules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Use only tightly and evenly rolled bandages </a:t>
            </a:r>
          </a:p>
          <a:p>
            <a:pPr marL="0" indent="0">
              <a:buNone/>
            </a:pPr>
            <a:r>
              <a:rPr lang="en-US" dirty="0"/>
              <a:t>• Never unroll more than 3 -4 inches of a bandage at a time </a:t>
            </a:r>
          </a:p>
          <a:p>
            <a:pPr marL="0" indent="0">
              <a:buNone/>
            </a:pPr>
            <a:r>
              <a:rPr lang="en-US" dirty="0"/>
              <a:t>• Apply outer side of the tail of bandage to the part </a:t>
            </a:r>
          </a:p>
          <a:p>
            <a:pPr marL="0" indent="0">
              <a:buNone/>
            </a:pPr>
            <a:r>
              <a:rPr lang="en-US" dirty="0"/>
              <a:t>• Bandage limbs from below to upward and outer to inward </a:t>
            </a:r>
          </a:p>
          <a:p>
            <a:pPr marL="0" indent="0">
              <a:buNone/>
            </a:pPr>
            <a:r>
              <a:rPr lang="en-US" dirty="0"/>
              <a:t>• Bandage the chest from below to upward </a:t>
            </a:r>
          </a:p>
          <a:p>
            <a:pPr marL="0" indent="0">
              <a:buNone/>
            </a:pPr>
            <a:r>
              <a:rPr lang="en-US" dirty="0"/>
              <a:t>• Bandage the abdomen from above to downwards </a:t>
            </a:r>
          </a:p>
        </p:txBody>
      </p:sp>
    </p:spTree>
    <p:extLst>
      <p:ext uri="{BB962C8B-B14F-4D97-AF65-F5344CB8AC3E}">
        <p14:creationId xmlns:p14="http://schemas.microsoft.com/office/powerpoint/2010/main" val="122369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Apply a bandage which each layer covers two thirds of the previous one. Keep the edges parallel. </a:t>
            </a:r>
          </a:p>
          <a:p>
            <a:pPr marL="0" indent="0">
              <a:buNone/>
            </a:pPr>
            <a:r>
              <a:rPr lang="en-US" dirty="0"/>
              <a:t>• Position your self in front of  the injury </a:t>
            </a:r>
          </a:p>
          <a:p>
            <a:pPr marL="0" indent="0">
              <a:buNone/>
            </a:pPr>
            <a:r>
              <a:rPr lang="en-US" dirty="0"/>
              <a:t>• When start bandaging, make two strait turns to anchor the bandage </a:t>
            </a:r>
          </a:p>
          <a:p>
            <a:pPr marL="0" indent="0">
              <a:buNone/>
            </a:pPr>
            <a:r>
              <a:rPr lang="en-US" dirty="0"/>
              <a:t>• Make spiral turns with the bandage from inner side to outwards </a:t>
            </a:r>
          </a:p>
        </p:txBody>
      </p:sp>
    </p:spTree>
    <p:extLst>
      <p:ext uri="{BB962C8B-B14F-4D97-AF65-F5344CB8AC3E}">
        <p14:creationId xmlns:p14="http://schemas.microsoft.com/office/powerpoint/2010/main" val="318872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AB86E9D-89DD-477D-B04E-03D636A18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ar-JO" dirty="0"/>
              <a:t>Dressings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07F0C09-5896-4312-B0BA-1E2B6CA40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9125" y="1141413"/>
            <a:ext cx="8229600" cy="4652962"/>
          </a:xfrm>
        </p:spPr>
        <p:txBody>
          <a:bodyPr/>
          <a:lstStyle/>
          <a:p>
            <a:r>
              <a:rPr lang="en-US" altLang="ar-JO" dirty="0"/>
              <a:t>A dressing is a sterile covering for a wound</a:t>
            </a:r>
          </a:p>
          <a:p>
            <a:r>
              <a:rPr lang="en-US" altLang="ar-JO" dirty="0"/>
              <a:t>All open wounds should be covered to</a:t>
            </a:r>
          </a:p>
          <a:p>
            <a:pPr lvl="1" eaLnBrk="1" hangingPunct="1"/>
            <a:r>
              <a:rPr lang="en-US" altLang="ar-JO" dirty="0"/>
              <a:t>Prevent infection</a:t>
            </a:r>
          </a:p>
          <a:p>
            <a:pPr lvl="1" eaLnBrk="1" hangingPunct="1"/>
            <a:r>
              <a:rPr lang="en-US" altLang="ar-JO" dirty="0"/>
              <a:t>Control bleeding</a:t>
            </a:r>
          </a:p>
          <a:p>
            <a:pPr lvl="1" eaLnBrk="1" hangingPunct="1"/>
            <a:r>
              <a:rPr lang="en-US" altLang="ar-JO" dirty="0"/>
              <a:t>Prevent further injury</a:t>
            </a:r>
          </a:p>
          <a:p>
            <a:r>
              <a:rPr lang="en-US" altLang="ar-JO" dirty="0"/>
              <a:t>Large or deep wounds should always be cleaned and treated at a medical facility; don’t try to clean them yourself.</a:t>
            </a:r>
          </a:p>
          <a:p>
            <a:r>
              <a:rPr lang="en-US" altLang="ar-JO" dirty="0"/>
              <a:t>Note: A dressing is a sterile wound covering; a bandage holds a dressing in place.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IIHS">
      <a:dk1>
        <a:sysClr val="windowText" lastClr="000000"/>
      </a:dk1>
      <a:lt1>
        <a:srgbClr val="FFFFFF"/>
      </a:lt1>
      <a:dk2>
        <a:srgbClr val="3F3F3F"/>
      </a:dk2>
      <a:lt2>
        <a:srgbClr val="A5A5A5"/>
      </a:lt2>
      <a:accent1>
        <a:srgbClr val="000000"/>
      </a:accent1>
      <a:accent2>
        <a:srgbClr val="3F3F3F"/>
      </a:accent2>
      <a:accent3>
        <a:srgbClr val="7F7F7F"/>
      </a:accent3>
      <a:accent4>
        <a:srgbClr val="A5A5A5"/>
      </a:accent4>
      <a:accent5>
        <a:srgbClr val="BFBFBF"/>
      </a:accent5>
      <a:accent6>
        <a:srgbClr val="FFFFFF"/>
      </a:accent6>
      <a:hlink>
        <a:srgbClr val="0563C1"/>
      </a:hlink>
      <a:folHlink>
        <a:srgbClr val="0563C1"/>
      </a:folHlink>
    </a:clrScheme>
    <a:fontScheme name="IIH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19FCB01-71CB-4CEF-9378-20A83ACD9183}" vid="{BE2750DF-4432-4BDE-9032-1C59683D62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171</TotalTime>
  <Words>1041</Words>
  <Application>Microsoft Office PowerPoint</Application>
  <PresentationFormat>Widescreen</PresentationFormat>
  <Paragraphs>152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Times</vt:lpstr>
      <vt:lpstr>Theme1</vt:lpstr>
      <vt:lpstr>Applying Bandages</vt:lpstr>
      <vt:lpstr>Bandages</vt:lpstr>
      <vt:lpstr>Types of bandages </vt:lpstr>
      <vt:lpstr>PowerPoint Presentation</vt:lpstr>
      <vt:lpstr>PowerPoint Presentation</vt:lpstr>
      <vt:lpstr>Turns use in; </vt:lpstr>
      <vt:lpstr>General Rules </vt:lpstr>
      <vt:lpstr>PowerPoint Presentation</vt:lpstr>
      <vt:lpstr>Dressings</vt:lpstr>
      <vt:lpstr>Dressings</vt:lpstr>
      <vt:lpstr>Types of Commercial Dressings</vt:lpstr>
      <vt:lpstr>Types of Commercial Dressings</vt:lpstr>
      <vt:lpstr>Bandages</vt:lpstr>
      <vt:lpstr>Bandages</vt:lpstr>
      <vt:lpstr>Types of Bandages</vt:lpstr>
      <vt:lpstr>Triangular and Cravat Bandages</vt:lpstr>
      <vt:lpstr>Dressing and Bandaging Principles</vt:lpstr>
      <vt:lpstr>Dressing and Bandaging Principles</vt:lpstr>
      <vt:lpstr>Improvising Dressings and Bandages</vt:lpstr>
      <vt:lpstr>Improvising</vt:lpstr>
      <vt:lpstr>Special Dressing and Bandages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CECG113 - Practicum and Placement at Aged Care Center</dc:title>
  <dc:creator>Win 8</dc:creator>
  <cp:lastModifiedBy>Shamiddi Peiris</cp:lastModifiedBy>
  <cp:revision>19</cp:revision>
  <dcterms:created xsi:type="dcterms:W3CDTF">2021-06-07T13:07:19Z</dcterms:created>
  <dcterms:modified xsi:type="dcterms:W3CDTF">2022-03-18T11:07:48Z</dcterms:modified>
</cp:coreProperties>
</file>