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2" r:id="rId3"/>
    <p:sldId id="301" r:id="rId4"/>
    <p:sldId id="300" r:id="rId5"/>
    <p:sldId id="299" r:id="rId6"/>
    <p:sldId id="303" r:id="rId7"/>
    <p:sldId id="304" r:id="rId8"/>
    <p:sldId id="305" r:id="rId9"/>
    <p:sldId id="306" r:id="rId10"/>
    <p:sldId id="307" r:id="rId11"/>
    <p:sldId id="308" r:id="rId12"/>
    <p:sldId id="309" r:id="rId13"/>
    <p:sldId id="310" r:id="rId14"/>
    <p:sldId id="2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varScale="1">
        <p:scale>
          <a:sx n="72" d="100"/>
          <a:sy n="72"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D24BA-B17C-4899-9E43-10FC92466BFF}" type="datetimeFigureOut">
              <a:rPr lang="en-US" smtClean="0"/>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BBCC8F-5A76-454E-8BCD-E9008CD26269}" type="slidenum">
              <a:rPr lang="en-US" smtClean="0"/>
              <a:t>‹#›</a:t>
            </a:fld>
            <a:endParaRPr lang="en-US"/>
          </a:p>
        </p:txBody>
      </p:sp>
    </p:spTree>
    <p:extLst>
      <p:ext uri="{BB962C8B-B14F-4D97-AF65-F5344CB8AC3E}">
        <p14:creationId xmlns:p14="http://schemas.microsoft.com/office/powerpoint/2010/main" val="124807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60759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345812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69741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90109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965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365719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217678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3014945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298102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5755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347315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28C216B-9558-4ECF-881D-DD19763171E0}"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5D30BB2B-2FCC-4DFE-8C0B-2CFF132D7B50}" type="slidenum">
              <a:rPr lang="en-US" smtClean="0"/>
              <a:t>‹#›</a:t>
            </a:fld>
            <a:endParaRPr lang="en-US"/>
          </a:p>
        </p:txBody>
      </p:sp>
    </p:spTree>
    <p:extLst>
      <p:ext uri="{BB962C8B-B14F-4D97-AF65-F5344CB8AC3E}">
        <p14:creationId xmlns:p14="http://schemas.microsoft.com/office/powerpoint/2010/main" val="307428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21617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5472"/>
            <a:ext cx="10515600" cy="1325563"/>
          </a:xfrm>
        </p:spPr>
        <p:txBody>
          <a:bodyPr>
            <a:noAutofit/>
          </a:bodyPr>
          <a:lstStyle/>
          <a:p>
            <a:r>
              <a:rPr lang="en-US" dirty="0">
                <a:effectLst/>
              </a:rPr>
              <a:t>Oral Hygiene - Conscious Client </a:t>
            </a:r>
            <a:endParaRPr lang="en-US" dirty="0"/>
          </a:p>
        </p:txBody>
      </p:sp>
    </p:spTree>
    <p:extLst>
      <p:ext uri="{BB962C8B-B14F-4D97-AF65-F5344CB8AC3E}">
        <p14:creationId xmlns:p14="http://schemas.microsoft.com/office/powerpoint/2010/main" val="293287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49779-B92F-4F76-B82E-EF7D6AEA336D}"/>
              </a:ext>
            </a:extLst>
          </p:cNvPr>
          <p:cNvSpPr>
            <a:spLocks noGrp="1"/>
          </p:cNvSpPr>
          <p:nvPr>
            <p:ph type="title"/>
          </p:nvPr>
        </p:nvSpPr>
        <p:spPr>
          <a:xfrm>
            <a:off x="838200" y="137525"/>
            <a:ext cx="10515600" cy="1325563"/>
          </a:xfrm>
        </p:spPr>
        <p:txBody>
          <a:bodyPr/>
          <a:lstStyle/>
          <a:p>
            <a:r>
              <a:rPr lang="en-US" dirty="0"/>
              <a:t>The procedure for oral hygiene</a:t>
            </a:r>
          </a:p>
        </p:txBody>
      </p:sp>
      <p:sp>
        <p:nvSpPr>
          <p:cNvPr id="3" name="Content Placeholder 2">
            <a:extLst>
              <a:ext uri="{FF2B5EF4-FFF2-40B4-BE49-F238E27FC236}">
                <a16:creationId xmlns:a16="http://schemas.microsoft.com/office/drawing/2014/main" id="{5BA4B573-5769-4632-96DD-EE81DBBCDDC8}"/>
              </a:ext>
            </a:extLst>
          </p:cNvPr>
          <p:cNvSpPr>
            <a:spLocks noGrp="1"/>
          </p:cNvSpPr>
          <p:nvPr>
            <p:ph idx="1"/>
          </p:nvPr>
        </p:nvSpPr>
        <p:spPr>
          <a:xfrm>
            <a:off x="838200" y="1535700"/>
            <a:ext cx="10515600" cy="5184775"/>
          </a:xfrm>
        </p:spPr>
        <p:txBody>
          <a:bodyPr>
            <a:normAutofit/>
          </a:bodyPr>
          <a:lstStyle/>
          <a:p>
            <a:r>
              <a:rPr lang="en-US" dirty="0"/>
              <a:t>Gain consent.</a:t>
            </a:r>
          </a:p>
          <a:p>
            <a:endParaRPr lang="en-US" dirty="0"/>
          </a:p>
          <a:p>
            <a:r>
              <a:rPr lang="en-US" dirty="0"/>
              <a:t>Assemble equipment – soft toothbrush, toothpaste, clothing protection, receiver, glass of water for rinsing mouth, tissues;</a:t>
            </a:r>
          </a:p>
          <a:p>
            <a:endParaRPr lang="en-US" dirty="0"/>
          </a:p>
          <a:p>
            <a:r>
              <a:rPr lang="en-US" dirty="0"/>
              <a:t>Ask the patient to get into an upright position if possible or assist them to do this. (If the patient needs to lie flat special care must be taken to avoid choking. The procedure should be undertaken with the patient’s head turned to the side, and suction equipment should be to hand);</a:t>
            </a:r>
          </a:p>
        </p:txBody>
      </p:sp>
    </p:spTree>
    <p:extLst>
      <p:ext uri="{BB962C8B-B14F-4D97-AF65-F5344CB8AC3E}">
        <p14:creationId xmlns:p14="http://schemas.microsoft.com/office/powerpoint/2010/main" val="173323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FD593-A723-40DB-AB69-39736FF7475E}"/>
              </a:ext>
            </a:extLst>
          </p:cNvPr>
          <p:cNvSpPr>
            <a:spLocks noGrp="1"/>
          </p:cNvSpPr>
          <p:nvPr>
            <p:ph idx="1"/>
          </p:nvPr>
        </p:nvSpPr>
        <p:spPr>
          <a:xfrm>
            <a:off x="838200" y="367885"/>
            <a:ext cx="10515600" cy="6370846"/>
          </a:xfrm>
        </p:spPr>
        <p:txBody>
          <a:bodyPr>
            <a:normAutofit/>
          </a:bodyPr>
          <a:lstStyle/>
          <a:p>
            <a:r>
              <a:rPr lang="en-US" sz="2600" dirty="0"/>
              <a:t>Wet the toothbrush head and apply a small amount of toothpaste only. Use a gentle, rotational movement to clean the inner, outer and biting surfaces of the teeth. You may also gently brush the surface of the tongue and the gums;</a:t>
            </a:r>
          </a:p>
          <a:p>
            <a:endParaRPr lang="en-US" sz="2600" dirty="0"/>
          </a:p>
          <a:p>
            <a:r>
              <a:rPr lang="en-US" sz="2600" dirty="0"/>
              <a:t>If the patient cannot tolerate the use of a toothbrush (for example due to mouth tenderness) foam sticks and mouthwash can be used instead;</a:t>
            </a:r>
          </a:p>
          <a:p>
            <a:endParaRPr lang="en-US" sz="2600" dirty="0"/>
          </a:p>
          <a:p>
            <a:r>
              <a:rPr lang="en-US" sz="2600" dirty="0"/>
              <a:t>Allow the patient to take mouthfuls of water, rinse the mouth and spit into the receiver. Use tissues to dry around the mouth;</a:t>
            </a:r>
          </a:p>
          <a:p>
            <a:endParaRPr lang="en-US" sz="2600" dirty="0"/>
          </a:p>
          <a:p>
            <a:r>
              <a:rPr lang="en-US" sz="2600" dirty="0"/>
              <a:t>Apply </a:t>
            </a:r>
            <a:r>
              <a:rPr lang="en-US" sz="2600" dirty="0" err="1"/>
              <a:t>moisturiser</a:t>
            </a:r>
            <a:r>
              <a:rPr lang="en-US" sz="2600" dirty="0"/>
              <a:t> to the patient’s lips if required. Artificial saliva can be used to alleviate a dry mouth.</a:t>
            </a:r>
          </a:p>
          <a:p>
            <a:endParaRPr lang="en-US" dirty="0"/>
          </a:p>
        </p:txBody>
      </p:sp>
    </p:spTree>
    <p:extLst>
      <p:ext uri="{BB962C8B-B14F-4D97-AF65-F5344CB8AC3E}">
        <p14:creationId xmlns:p14="http://schemas.microsoft.com/office/powerpoint/2010/main" val="644554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F5E9-A389-4643-BD0F-D41707F76D21}"/>
              </a:ext>
            </a:extLst>
          </p:cNvPr>
          <p:cNvSpPr>
            <a:spLocks noGrp="1"/>
          </p:cNvSpPr>
          <p:nvPr>
            <p:ph type="title"/>
          </p:nvPr>
        </p:nvSpPr>
        <p:spPr>
          <a:xfrm>
            <a:off x="838200" y="18256"/>
            <a:ext cx="10515600" cy="843136"/>
          </a:xfrm>
        </p:spPr>
        <p:txBody>
          <a:bodyPr/>
          <a:lstStyle/>
          <a:p>
            <a:r>
              <a:rPr lang="en-US" dirty="0"/>
              <a:t>Denture care</a:t>
            </a:r>
          </a:p>
        </p:txBody>
      </p:sp>
      <p:sp>
        <p:nvSpPr>
          <p:cNvPr id="3" name="Content Placeholder 2">
            <a:extLst>
              <a:ext uri="{FF2B5EF4-FFF2-40B4-BE49-F238E27FC236}">
                <a16:creationId xmlns:a16="http://schemas.microsoft.com/office/drawing/2014/main" id="{CDFDB005-11D5-447C-B79B-A3D011A17266}"/>
              </a:ext>
            </a:extLst>
          </p:cNvPr>
          <p:cNvSpPr>
            <a:spLocks noGrp="1"/>
          </p:cNvSpPr>
          <p:nvPr>
            <p:ph idx="1"/>
          </p:nvPr>
        </p:nvSpPr>
        <p:spPr>
          <a:xfrm>
            <a:off x="838200" y="861391"/>
            <a:ext cx="10515600" cy="5618922"/>
          </a:xfrm>
        </p:spPr>
        <p:txBody>
          <a:bodyPr>
            <a:normAutofit fontScale="92500" lnSpcReduction="10000"/>
          </a:bodyPr>
          <a:lstStyle/>
          <a:p>
            <a:r>
              <a:rPr lang="en-US" dirty="0"/>
              <a:t>Gain consent;</a:t>
            </a:r>
          </a:p>
          <a:p>
            <a:r>
              <a:rPr lang="en-US" dirty="0"/>
              <a:t>Assemble equipment – gloves and apron, a denture brush or toothbrush, and denture cleaner or toothpaste denture products are preferable if available as they preserve the condition of the dentures compared with toothpaste;</a:t>
            </a:r>
          </a:p>
          <a:p>
            <a:r>
              <a:rPr lang="en-US" dirty="0"/>
              <a:t>Assess the oral cavity as above;</a:t>
            </a:r>
          </a:p>
          <a:p>
            <a:r>
              <a:rPr lang="en-US" dirty="0"/>
              <a:t>Remove dentures and partial dentures from the oral cavity;</a:t>
            </a:r>
          </a:p>
          <a:p>
            <a:r>
              <a:rPr lang="en-US" dirty="0"/>
              <a:t>Clean at a sink;</a:t>
            </a:r>
          </a:p>
          <a:p>
            <a:r>
              <a:rPr lang="en-US" dirty="0"/>
              <a:t>Pat dry and rinse with cold water before repositioning in patient’s mouth.</a:t>
            </a:r>
          </a:p>
          <a:p>
            <a:r>
              <a:rPr lang="en-US" dirty="0"/>
              <a:t>Dentures may be soaked occasionally – use specific soaking solution and follow manufacturer’s instructions. Always use a dedicated denture container, carefully labelled with the patient’s details.</a:t>
            </a:r>
          </a:p>
        </p:txBody>
      </p:sp>
    </p:spTree>
    <p:extLst>
      <p:ext uri="{BB962C8B-B14F-4D97-AF65-F5344CB8AC3E}">
        <p14:creationId xmlns:p14="http://schemas.microsoft.com/office/powerpoint/2010/main" val="142750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C1E7-8AC4-4BBC-A69A-45786F47C10F}"/>
              </a:ext>
            </a:extLst>
          </p:cNvPr>
          <p:cNvSpPr>
            <a:spLocks noGrp="1"/>
          </p:cNvSpPr>
          <p:nvPr>
            <p:ph type="title"/>
          </p:nvPr>
        </p:nvSpPr>
        <p:spPr>
          <a:xfrm>
            <a:off x="838200" y="0"/>
            <a:ext cx="10515600" cy="1325563"/>
          </a:xfrm>
        </p:spPr>
        <p:txBody>
          <a:bodyPr/>
          <a:lstStyle/>
          <a:p>
            <a:r>
              <a:rPr lang="en-US" dirty="0"/>
              <a:t>Key points</a:t>
            </a:r>
          </a:p>
        </p:txBody>
      </p:sp>
      <p:sp>
        <p:nvSpPr>
          <p:cNvPr id="3" name="Content Placeholder 2">
            <a:extLst>
              <a:ext uri="{FF2B5EF4-FFF2-40B4-BE49-F238E27FC236}">
                <a16:creationId xmlns:a16="http://schemas.microsoft.com/office/drawing/2014/main" id="{5373E969-ACEB-4B80-A282-7A94EA412FF7}"/>
              </a:ext>
            </a:extLst>
          </p:cNvPr>
          <p:cNvSpPr>
            <a:spLocks noGrp="1"/>
          </p:cNvSpPr>
          <p:nvPr>
            <p:ph idx="1"/>
          </p:nvPr>
        </p:nvSpPr>
        <p:spPr>
          <a:xfrm>
            <a:off x="838200" y="1505159"/>
            <a:ext cx="10515600" cy="4351338"/>
          </a:xfrm>
        </p:spPr>
        <p:txBody>
          <a:bodyPr>
            <a:normAutofit/>
          </a:bodyPr>
          <a:lstStyle/>
          <a:p>
            <a:r>
              <a:rPr lang="en-US" dirty="0"/>
              <a:t>Good oral hygiene has health and social benefits, and will help patients recover from illness</a:t>
            </a:r>
          </a:p>
          <a:p>
            <a:r>
              <a:rPr lang="en-US" dirty="0"/>
              <a:t>Nurses should carry out oral care for patients who cannot do it for themselves</a:t>
            </a:r>
          </a:p>
          <a:p>
            <a:r>
              <a:rPr lang="en-US" dirty="0"/>
              <a:t>Before oral care is started, the patient’s mouth should be assessed</a:t>
            </a:r>
          </a:p>
          <a:p>
            <a:r>
              <a:rPr lang="en-US" dirty="0"/>
              <a:t>Ensure patient privacy during oral assessment and care</a:t>
            </a:r>
          </a:p>
          <a:p>
            <a:r>
              <a:rPr lang="en-US" dirty="0"/>
              <a:t>Patients may need referral to a dental hygienist for specialist advice</a:t>
            </a:r>
          </a:p>
        </p:txBody>
      </p:sp>
    </p:spTree>
    <p:extLst>
      <p:ext uri="{BB962C8B-B14F-4D97-AF65-F5344CB8AC3E}">
        <p14:creationId xmlns:p14="http://schemas.microsoft.com/office/powerpoint/2010/main" val="428352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227" y="2766218"/>
            <a:ext cx="10515600" cy="1325563"/>
          </a:xfrm>
        </p:spPr>
        <p:txBody>
          <a:bodyPr/>
          <a:lstStyle/>
          <a:p>
            <a:pPr algn="ctr"/>
            <a:r>
              <a:rPr lang="en-US" dirty="0"/>
              <a:t>Thank You</a:t>
            </a:r>
          </a:p>
        </p:txBody>
      </p:sp>
    </p:spTree>
    <p:extLst>
      <p:ext uri="{BB962C8B-B14F-4D97-AF65-F5344CB8AC3E}">
        <p14:creationId xmlns:p14="http://schemas.microsoft.com/office/powerpoint/2010/main" val="87408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49779-B92F-4F76-B82E-EF7D6AEA336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BA4B573-5769-4632-96DD-EE81DBBCDDC8}"/>
              </a:ext>
            </a:extLst>
          </p:cNvPr>
          <p:cNvSpPr>
            <a:spLocks noGrp="1"/>
          </p:cNvSpPr>
          <p:nvPr>
            <p:ph idx="1"/>
          </p:nvPr>
        </p:nvSpPr>
        <p:spPr/>
        <p:txBody>
          <a:bodyPr/>
          <a:lstStyle/>
          <a:p>
            <a:r>
              <a:rPr lang="en-US" dirty="0"/>
              <a:t>Wherever possible, patients should be encouraged and supported to carry out their own oral care. However, when they are unable to do this maintaining patients’ oral hygiene is an essential nursing duty and is considered a fundamental aspect of care (Department of Health, 2010). Cleaning patients’ oral cavity is a skill that requires practice. </a:t>
            </a:r>
          </a:p>
        </p:txBody>
      </p:sp>
    </p:spTree>
    <p:extLst>
      <p:ext uri="{BB962C8B-B14F-4D97-AF65-F5344CB8AC3E}">
        <p14:creationId xmlns:p14="http://schemas.microsoft.com/office/powerpoint/2010/main" val="293325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C05E-D4BC-4C51-BBEB-9A34FA214B0E}"/>
              </a:ext>
            </a:extLst>
          </p:cNvPr>
          <p:cNvSpPr>
            <a:spLocks noGrp="1"/>
          </p:cNvSpPr>
          <p:nvPr>
            <p:ph type="title"/>
          </p:nvPr>
        </p:nvSpPr>
        <p:spPr>
          <a:xfrm>
            <a:off x="838200" y="192157"/>
            <a:ext cx="10515600" cy="1325563"/>
          </a:xfrm>
        </p:spPr>
        <p:txBody>
          <a:bodyPr>
            <a:normAutofit/>
          </a:bodyPr>
          <a:lstStyle/>
          <a:p>
            <a:r>
              <a:rPr lang="en-US" dirty="0"/>
              <a:t>Why might patients have poor oral hygiene?</a:t>
            </a:r>
          </a:p>
        </p:txBody>
      </p:sp>
      <p:sp>
        <p:nvSpPr>
          <p:cNvPr id="3" name="Content Placeholder 2">
            <a:extLst>
              <a:ext uri="{FF2B5EF4-FFF2-40B4-BE49-F238E27FC236}">
                <a16:creationId xmlns:a16="http://schemas.microsoft.com/office/drawing/2014/main" id="{C16FD593-A723-40DB-AB69-39736FF7475E}"/>
              </a:ext>
            </a:extLst>
          </p:cNvPr>
          <p:cNvSpPr>
            <a:spLocks noGrp="1"/>
          </p:cNvSpPr>
          <p:nvPr>
            <p:ph idx="1"/>
          </p:nvPr>
        </p:nvSpPr>
        <p:spPr>
          <a:xfrm>
            <a:off x="838199" y="1411702"/>
            <a:ext cx="11102009" cy="5148123"/>
          </a:xfrm>
        </p:spPr>
        <p:txBody>
          <a:bodyPr>
            <a:normAutofit/>
          </a:bodyPr>
          <a:lstStyle/>
          <a:p>
            <a:pPr marL="0" indent="0">
              <a:buNone/>
            </a:pPr>
            <a:r>
              <a:rPr lang="en-US" sz="2600" dirty="0"/>
              <a:t>There are many reasons why patients’ oral hygiene may be poor, including:</a:t>
            </a:r>
          </a:p>
          <a:p>
            <a:endParaRPr lang="en-US" sz="2600" dirty="0"/>
          </a:p>
          <a:p>
            <a:r>
              <a:rPr lang="en-US" sz="2600" dirty="0"/>
              <a:t>Inability to carry out oral care, for example due to stroke, arthritis, arm injury, head injury, surgery;</a:t>
            </a:r>
          </a:p>
          <a:p>
            <a:r>
              <a:rPr lang="en-US" sz="2600" dirty="0"/>
              <a:t>Lack knowledge or motivation;</a:t>
            </a:r>
          </a:p>
          <a:p>
            <a:r>
              <a:rPr lang="en-US" sz="2600" dirty="0"/>
              <a:t>Lack of access to dental services;</a:t>
            </a:r>
          </a:p>
          <a:p>
            <a:r>
              <a:rPr lang="en-US" sz="2600" dirty="0"/>
              <a:t>Lack of money to afford equipment for oral care;</a:t>
            </a:r>
          </a:p>
          <a:p>
            <a:r>
              <a:rPr lang="en-US" sz="2600" dirty="0"/>
              <a:t>Poor diet or reduced fluid intake;(not drinking enough);</a:t>
            </a:r>
          </a:p>
          <a:p>
            <a:r>
              <a:rPr lang="en-US" sz="2600" dirty="0"/>
              <a:t>If the patient is nil by mouth due to surgery or has swallowing problems.</a:t>
            </a:r>
          </a:p>
        </p:txBody>
      </p:sp>
    </p:spTree>
    <p:extLst>
      <p:ext uri="{BB962C8B-B14F-4D97-AF65-F5344CB8AC3E}">
        <p14:creationId xmlns:p14="http://schemas.microsoft.com/office/powerpoint/2010/main" val="66818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F5E9-A389-4643-BD0F-D41707F76D21}"/>
              </a:ext>
            </a:extLst>
          </p:cNvPr>
          <p:cNvSpPr>
            <a:spLocks noGrp="1"/>
          </p:cNvSpPr>
          <p:nvPr>
            <p:ph type="title"/>
          </p:nvPr>
        </p:nvSpPr>
        <p:spPr/>
        <p:txBody>
          <a:bodyPr>
            <a:normAutofit/>
          </a:bodyPr>
          <a:lstStyle/>
          <a:p>
            <a:r>
              <a:rPr lang="en-US" dirty="0"/>
              <a:t>Why do patients benefit from a clean mouth?</a:t>
            </a:r>
          </a:p>
        </p:txBody>
      </p:sp>
      <p:sp>
        <p:nvSpPr>
          <p:cNvPr id="3" name="Content Placeholder 2">
            <a:extLst>
              <a:ext uri="{FF2B5EF4-FFF2-40B4-BE49-F238E27FC236}">
                <a16:creationId xmlns:a16="http://schemas.microsoft.com/office/drawing/2014/main" id="{CDFDB005-11D5-447C-B79B-A3D011A17266}"/>
              </a:ext>
            </a:extLst>
          </p:cNvPr>
          <p:cNvSpPr>
            <a:spLocks noGrp="1"/>
          </p:cNvSpPr>
          <p:nvPr>
            <p:ph idx="1"/>
          </p:nvPr>
        </p:nvSpPr>
        <p:spPr/>
        <p:txBody>
          <a:bodyPr/>
          <a:lstStyle/>
          <a:p>
            <a:pPr marL="0" indent="0">
              <a:buNone/>
            </a:pPr>
            <a:r>
              <a:rPr lang="en-US" dirty="0"/>
              <a:t>Providing effective mouthcare to patients has a range of benefits. For example, it can:</a:t>
            </a:r>
          </a:p>
          <a:p>
            <a:endParaRPr lang="en-US" dirty="0"/>
          </a:p>
          <a:p>
            <a:r>
              <a:rPr lang="en-US" dirty="0"/>
              <a:t>Promote self-esteem and comfort;</a:t>
            </a:r>
          </a:p>
          <a:p>
            <a:r>
              <a:rPr lang="en-US" dirty="0"/>
              <a:t>Improve appetite and enjoyment of food and drink, as poor oral hygiene can affect taste;</a:t>
            </a:r>
          </a:p>
          <a:p>
            <a:r>
              <a:rPr lang="en-US" dirty="0"/>
              <a:t>Improve social acceptability and social interaction by preventing halitosis.</a:t>
            </a:r>
          </a:p>
        </p:txBody>
      </p:sp>
    </p:spTree>
    <p:extLst>
      <p:ext uri="{BB962C8B-B14F-4D97-AF65-F5344CB8AC3E}">
        <p14:creationId xmlns:p14="http://schemas.microsoft.com/office/powerpoint/2010/main" val="63682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C1E7-8AC4-4BBC-A69A-45786F47C10F}"/>
              </a:ext>
            </a:extLst>
          </p:cNvPr>
          <p:cNvSpPr>
            <a:spLocks noGrp="1"/>
          </p:cNvSpPr>
          <p:nvPr>
            <p:ph type="title"/>
          </p:nvPr>
        </p:nvSpPr>
        <p:spPr>
          <a:xfrm>
            <a:off x="838200" y="18255"/>
            <a:ext cx="10515600" cy="1325563"/>
          </a:xfrm>
        </p:spPr>
        <p:txBody>
          <a:bodyPr/>
          <a:lstStyle/>
          <a:p>
            <a:r>
              <a:rPr lang="en-US" dirty="0"/>
              <a:t>What should nurses do?</a:t>
            </a:r>
          </a:p>
        </p:txBody>
      </p:sp>
      <p:sp>
        <p:nvSpPr>
          <p:cNvPr id="3" name="Content Placeholder 2">
            <a:extLst>
              <a:ext uri="{FF2B5EF4-FFF2-40B4-BE49-F238E27FC236}">
                <a16:creationId xmlns:a16="http://schemas.microsoft.com/office/drawing/2014/main" id="{5373E969-ACEB-4B80-A282-7A94EA412FF7}"/>
              </a:ext>
            </a:extLst>
          </p:cNvPr>
          <p:cNvSpPr>
            <a:spLocks noGrp="1"/>
          </p:cNvSpPr>
          <p:nvPr>
            <p:ph idx="1"/>
          </p:nvPr>
        </p:nvSpPr>
        <p:spPr>
          <a:xfrm>
            <a:off x="838200" y="1343818"/>
            <a:ext cx="10515600" cy="4351338"/>
          </a:xfrm>
        </p:spPr>
        <p:txBody>
          <a:bodyPr>
            <a:normAutofit/>
          </a:bodyPr>
          <a:lstStyle/>
          <a:p>
            <a:r>
              <a:rPr lang="en-US" dirty="0"/>
              <a:t>Where necessary nurses should facilitate/prompt patients who are able to carry out oral hygiene for themselves, at appropriate times, such as first thing in the morning and last thing at night, as well as after meals or after vomiting.  It is important to provide the equipment to do this. For example, patients who are unable to go to the bathroom should be given water and a bowl. They should also be given privacy to carry out the procedure.</a:t>
            </a:r>
          </a:p>
          <a:p>
            <a:endParaRPr lang="en-US" dirty="0"/>
          </a:p>
          <a:p>
            <a:r>
              <a:rPr lang="en-US" dirty="0"/>
              <a:t>Nurses should undertake oral care for patients who cannot maintain a clean mouth for themselves.</a:t>
            </a:r>
          </a:p>
        </p:txBody>
      </p:sp>
    </p:spTree>
    <p:extLst>
      <p:ext uri="{BB962C8B-B14F-4D97-AF65-F5344CB8AC3E}">
        <p14:creationId xmlns:p14="http://schemas.microsoft.com/office/powerpoint/2010/main" val="420933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49779-B92F-4F76-B82E-EF7D6AEA336D}"/>
              </a:ext>
            </a:extLst>
          </p:cNvPr>
          <p:cNvSpPr>
            <a:spLocks noGrp="1"/>
          </p:cNvSpPr>
          <p:nvPr>
            <p:ph type="title"/>
          </p:nvPr>
        </p:nvSpPr>
        <p:spPr/>
        <p:txBody>
          <a:bodyPr>
            <a:normAutofit/>
          </a:bodyPr>
          <a:lstStyle/>
          <a:p>
            <a:r>
              <a:rPr lang="en-US" dirty="0"/>
              <a:t>How often should oral care be carried out?</a:t>
            </a:r>
          </a:p>
        </p:txBody>
      </p:sp>
      <p:sp>
        <p:nvSpPr>
          <p:cNvPr id="3" name="Content Placeholder 2">
            <a:extLst>
              <a:ext uri="{FF2B5EF4-FFF2-40B4-BE49-F238E27FC236}">
                <a16:creationId xmlns:a16="http://schemas.microsoft.com/office/drawing/2014/main" id="{5BA4B573-5769-4632-96DD-EE81DBBCDDC8}"/>
              </a:ext>
            </a:extLst>
          </p:cNvPr>
          <p:cNvSpPr>
            <a:spLocks noGrp="1"/>
          </p:cNvSpPr>
          <p:nvPr>
            <p:ph idx="1"/>
          </p:nvPr>
        </p:nvSpPr>
        <p:spPr/>
        <p:txBody>
          <a:bodyPr/>
          <a:lstStyle/>
          <a:p>
            <a:r>
              <a:rPr lang="en-US" dirty="0"/>
              <a:t>As often as necessary. This will have been identified from the oral assessment tool and could be daily, twice daily, four-hourly, two-hourly or hourly, depending on the patient’s individual circumstances (Dougherty and Lister, 2008)</a:t>
            </a:r>
          </a:p>
          <a:p>
            <a:endParaRPr lang="en-US" dirty="0"/>
          </a:p>
          <a:p>
            <a:r>
              <a:rPr lang="en-US" dirty="0"/>
              <a:t>Oral assessment tools are designed to help nurses carry out a thorough assessment of the oral cavity and develop a care plan tailored to patients’ individual need. There are a variety of tools, use the one selected by your trust.</a:t>
            </a:r>
          </a:p>
        </p:txBody>
      </p:sp>
    </p:spTree>
    <p:extLst>
      <p:ext uri="{BB962C8B-B14F-4D97-AF65-F5344CB8AC3E}">
        <p14:creationId xmlns:p14="http://schemas.microsoft.com/office/powerpoint/2010/main" val="151314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C05E-D4BC-4C51-BBEB-9A34FA214B0E}"/>
              </a:ext>
            </a:extLst>
          </p:cNvPr>
          <p:cNvSpPr>
            <a:spLocks noGrp="1"/>
          </p:cNvSpPr>
          <p:nvPr>
            <p:ph type="title"/>
          </p:nvPr>
        </p:nvSpPr>
        <p:spPr/>
        <p:txBody>
          <a:bodyPr/>
          <a:lstStyle/>
          <a:p>
            <a:r>
              <a:rPr lang="en-US" dirty="0"/>
              <a:t>Procedure for oral assessment</a:t>
            </a:r>
          </a:p>
        </p:txBody>
      </p:sp>
      <p:sp>
        <p:nvSpPr>
          <p:cNvPr id="3" name="Content Placeholder 2">
            <a:extLst>
              <a:ext uri="{FF2B5EF4-FFF2-40B4-BE49-F238E27FC236}">
                <a16:creationId xmlns:a16="http://schemas.microsoft.com/office/drawing/2014/main" id="{C16FD593-A723-40DB-AB69-39736FF7475E}"/>
              </a:ext>
            </a:extLst>
          </p:cNvPr>
          <p:cNvSpPr>
            <a:spLocks noGrp="1"/>
          </p:cNvSpPr>
          <p:nvPr>
            <p:ph idx="1"/>
          </p:nvPr>
        </p:nvSpPr>
        <p:spPr/>
        <p:txBody>
          <a:bodyPr/>
          <a:lstStyle/>
          <a:p>
            <a:r>
              <a:rPr lang="en-US" dirty="0"/>
              <a:t>Gain consent.</a:t>
            </a:r>
          </a:p>
          <a:p>
            <a:r>
              <a:rPr lang="en-US" dirty="0"/>
              <a:t>Wash hands.</a:t>
            </a:r>
          </a:p>
          <a:p>
            <a:r>
              <a:rPr lang="en-US" dirty="0"/>
              <a:t>Wear gloves and apron.</a:t>
            </a:r>
          </a:p>
          <a:p>
            <a:r>
              <a:rPr lang="en-US" dirty="0"/>
              <a:t>Maintain privacy as required. Assess the oral cavity using an appropriate assessment tool. You may need a tongue depressor and a torch to carry out the assessment efficiently.</a:t>
            </a:r>
          </a:p>
        </p:txBody>
      </p:sp>
    </p:spTree>
    <p:extLst>
      <p:ext uri="{BB962C8B-B14F-4D97-AF65-F5344CB8AC3E}">
        <p14:creationId xmlns:p14="http://schemas.microsoft.com/office/powerpoint/2010/main" val="1344019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F5E9-A389-4643-BD0F-D41707F76D21}"/>
              </a:ext>
            </a:extLst>
          </p:cNvPr>
          <p:cNvSpPr>
            <a:spLocks noGrp="1"/>
          </p:cNvSpPr>
          <p:nvPr>
            <p:ph type="title"/>
          </p:nvPr>
        </p:nvSpPr>
        <p:spPr/>
        <p:txBody>
          <a:bodyPr>
            <a:normAutofit/>
          </a:bodyPr>
          <a:lstStyle/>
          <a:p>
            <a:r>
              <a:rPr lang="en-US" dirty="0"/>
              <a:t>Why should an oral assessment be carried out?</a:t>
            </a:r>
          </a:p>
        </p:txBody>
      </p:sp>
      <p:sp>
        <p:nvSpPr>
          <p:cNvPr id="3" name="Content Placeholder 2">
            <a:extLst>
              <a:ext uri="{FF2B5EF4-FFF2-40B4-BE49-F238E27FC236}">
                <a16:creationId xmlns:a16="http://schemas.microsoft.com/office/drawing/2014/main" id="{CDFDB005-11D5-447C-B79B-A3D011A17266}"/>
              </a:ext>
            </a:extLst>
          </p:cNvPr>
          <p:cNvSpPr>
            <a:spLocks noGrp="1"/>
          </p:cNvSpPr>
          <p:nvPr>
            <p:ph idx="1"/>
          </p:nvPr>
        </p:nvSpPr>
        <p:spPr>
          <a:xfrm>
            <a:off x="838200" y="1918390"/>
            <a:ext cx="10515600" cy="4351338"/>
          </a:xfrm>
        </p:spPr>
        <p:txBody>
          <a:bodyPr/>
          <a:lstStyle/>
          <a:p>
            <a:r>
              <a:rPr lang="en-US" dirty="0"/>
              <a:t>To provide a baseline, initial information about the condition of your patient’s oral cavity.</a:t>
            </a:r>
          </a:p>
          <a:p>
            <a:r>
              <a:rPr lang="en-US" dirty="0"/>
              <a:t>To monitor progress of oral care/treatments.</a:t>
            </a:r>
          </a:p>
          <a:p>
            <a:r>
              <a:rPr lang="en-US" dirty="0"/>
              <a:t>To identify any new problems.</a:t>
            </a:r>
          </a:p>
        </p:txBody>
      </p:sp>
    </p:spTree>
    <p:extLst>
      <p:ext uri="{BB962C8B-B14F-4D97-AF65-F5344CB8AC3E}">
        <p14:creationId xmlns:p14="http://schemas.microsoft.com/office/powerpoint/2010/main" val="36439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C1E7-8AC4-4BBC-A69A-45786F47C10F}"/>
              </a:ext>
            </a:extLst>
          </p:cNvPr>
          <p:cNvSpPr>
            <a:spLocks noGrp="1"/>
          </p:cNvSpPr>
          <p:nvPr>
            <p:ph type="title"/>
          </p:nvPr>
        </p:nvSpPr>
        <p:spPr>
          <a:xfrm>
            <a:off x="838200" y="0"/>
            <a:ext cx="10515600" cy="1325563"/>
          </a:xfrm>
        </p:spPr>
        <p:txBody>
          <a:bodyPr/>
          <a:lstStyle/>
          <a:p>
            <a:r>
              <a:rPr lang="en-US" dirty="0"/>
              <a:t>What problems might you find?</a:t>
            </a:r>
          </a:p>
        </p:txBody>
      </p:sp>
      <p:sp>
        <p:nvSpPr>
          <p:cNvPr id="3" name="Content Placeholder 2">
            <a:extLst>
              <a:ext uri="{FF2B5EF4-FFF2-40B4-BE49-F238E27FC236}">
                <a16:creationId xmlns:a16="http://schemas.microsoft.com/office/drawing/2014/main" id="{5373E969-ACEB-4B80-A282-7A94EA412FF7}"/>
              </a:ext>
            </a:extLst>
          </p:cNvPr>
          <p:cNvSpPr>
            <a:spLocks noGrp="1"/>
          </p:cNvSpPr>
          <p:nvPr>
            <p:ph idx="1"/>
          </p:nvPr>
        </p:nvSpPr>
        <p:spPr>
          <a:xfrm>
            <a:off x="838200" y="1325563"/>
            <a:ext cx="10515600" cy="5032375"/>
          </a:xfrm>
        </p:spPr>
        <p:txBody>
          <a:bodyPr>
            <a:normAutofit fontScale="92500"/>
          </a:bodyPr>
          <a:lstStyle/>
          <a:p>
            <a:r>
              <a:rPr lang="en-US" dirty="0"/>
              <a:t>Poor oral hygiene can lead to a range of problems including dry, sore lips; ulcers; plaque; dryness; dental caries; </a:t>
            </a:r>
            <a:r>
              <a:rPr lang="en-US" dirty="0" err="1"/>
              <a:t>tumours</a:t>
            </a:r>
            <a:r>
              <a:rPr lang="en-US" dirty="0"/>
              <a:t>; cracks; bleeding, white/yellow deposits of candidiasis (thrush). </a:t>
            </a:r>
          </a:p>
          <a:p>
            <a:endParaRPr lang="en-US" dirty="0"/>
          </a:p>
          <a:p>
            <a:r>
              <a:rPr lang="en-US" dirty="0"/>
              <a:t>The patient should be referred to a dental hygienist if specialist advice is needed, but in the meantime it is important to proceed with oral care.</a:t>
            </a:r>
          </a:p>
          <a:p>
            <a:endParaRPr lang="en-US" dirty="0"/>
          </a:p>
          <a:p>
            <a:r>
              <a:rPr lang="en-US" dirty="0"/>
              <a:t>Reasons to refer to a dental hygienist include excessive plaque, ill-fitting dentures, multiple ulcers. While nurses should educate patients about their oral care needs, in some cases patients would benefit from the special advice that the dental hygienist can provide.</a:t>
            </a:r>
          </a:p>
        </p:txBody>
      </p:sp>
    </p:spTree>
    <p:extLst>
      <p:ext uri="{BB962C8B-B14F-4D97-AF65-F5344CB8AC3E}">
        <p14:creationId xmlns:p14="http://schemas.microsoft.com/office/powerpoint/2010/main" val="146836565"/>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202</TotalTime>
  <Words>1006</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Calibri</vt:lpstr>
      <vt:lpstr>Theme1</vt:lpstr>
      <vt:lpstr>Oral Hygiene - Conscious Client </vt:lpstr>
      <vt:lpstr>Introduction</vt:lpstr>
      <vt:lpstr>Why might patients have poor oral hygiene?</vt:lpstr>
      <vt:lpstr>Why do patients benefit from a clean mouth?</vt:lpstr>
      <vt:lpstr>What should nurses do?</vt:lpstr>
      <vt:lpstr>How often should oral care be carried out?</vt:lpstr>
      <vt:lpstr>Procedure for oral assessment</vt:lpstr>
      <vt:lpstr>Why should an oral assessment be carried out?</vt:lpstr>
      <vt:lpstr>What problems might you find?</vt:lpstr>
      <vt:lpstr>The procedure for oral hygiene</vt:lpstr>
      <vt:lpstr>PowerPoint Presentation</vt:lpstr>
      <vt:lpstr>Denture care</vt:lpstr>
      <vt:lpstr>Key points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CECG113 - Practicum and Placement at Aged Care Center</dc:title>
  <dc:creator>Win 8</dc:creator>
  <cp:lastModifiedBy>Shamiddi Peiris</cp:lastModifiedBy>
  <cp:revision>43</cp:revision>
  <dcterms:created xsi:type="dcterms:W3CDTF">2021-06-04T16:35:38Z</dcterms:created>
  <dcterms:modified xsi:type="dcterms:W3CDTF">2022-03-18T07:35:54Z</dcterms:modified>
</cp:coreProperties>
</file>