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7" r:id="rId4"/>
    <p:sldId id="341" r:id="rId5"/>
    <p:sldId id="289" r:id="rId6"/>
    <p:sldId id="290" r:id="rId7"/>
    <p:sldId id="343" r:id="rId8"/>
    <p:sldId id="291" r:id="rId9"/>
    <p:sldId id="292" r:id="rId10"/>
    <p:sldId id="294" r:id="rId11"/>
    <p:sldId id="293" r:id="rId12"/>
    <p:sldId id="295" r:id="rId13"/>
    <p:sldId id="344" r:id="rId14"/>
    <p:sldId id="296" r:id="rId15"/>
    <p:sldId id="297" r:id="rId16"/>
    <p:sldId id="3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1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0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0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B2BD600-B8E8-46EF-999A-5155A16BCA7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42AD57F-05E7-4633-976E-552CDA94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7136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Instilling Medication into Ear</a:t>
            </a:r>
          </a:p>
        </p:txBody>
      </p:sp>
    </p:spTree>
    <p:extLst>
      <p:ext uri="{BB962C8B-B14F-4D97-AF65-F5344CB8AC3E}">
        <p14:creationId xmlns:p14="http://schemas.microsoft.com/office/powerpoint/2010/main" val="178674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 Discuss the purpose of each medication, its action, and possible adverse effects. Allow the patient to ask questions about the drugs. </a:t>
            </a:r>
          </a:p>
          <a:p>
            <a:pPr marL="0" indent="0">
              <a:buNone/>
            </a:pPr>
            <a:r>
              <a:rPr lang="en-US" dirty="0"/>
              <a:t>Patients who wish to self-instill medications may be allowed to do so under a nurse’s supervision (check agency policy).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9. Instill ear medication:</a:t>
            </a:r>
          </a:p>
          <a:p>
            <a:pPr marL="0" indent="0">
              <a:buNone/>
            </a:pPr>
            <a:r>
              <a:rPr lang="en-US" dirty="0"/>
              <a:t>	` </a:t>
            </a:r>
            <a:r>
              <a:rPr lang="en-US" i="1" dirty="0"/>
              <a:t>A. Apply clean gloves if drainage is present.</a:t>
            </a:r>
          </a:p>
        </p:txBody>
      </p:sp>
    </p:spTree>
    <p:extLst>
      <p:ext uri="{BB962C8B-B14F-4D97-AF65-F5344CB8AC3E}">
        <p14:creationId xmlns:p14="http://schemas.microsoft.com/office/powerpoint/2010/main" val="225885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159"/>
            <a:ext cx="10515600" cy="561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B. Position the patient on his or her side (if not contraindicated) with the ear to be treated facing up. </a:t>
            </a:r>
          </a:p>
          <a:p>
            <a:pPr marL="0" indent="0">
              <a:buNone/>
            </a:pPr>
            <a:r>
              <a:rPr lang="en-US" i="1" dirty="0"/>
              <a:t>Alternately the patient may sit in a chair or at the bedside. </a:t>
            </a:r>
          </a:p>
          <a:p>
            <a:pPr marL="0" indent="0">
              <a:buNone/>
            </a:pPr>
            <a:r>
              <a:rPr lang="en-US" i="1" dirty="0"/>
              <a:t>Tilt the patient’s head toward the unaffected side, and stabilize it with the patient’s own hand.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C. For an adult or child older than 3 years of age, straighten the ear canal by pulling the pinna up and back to the 10 o’clock position. </a:t>
            </a:r>
          </a:p>
          <a:p>
            <a:pPr marL="0" indent="0">
              <a:buNone/>
            </a:pPr>
            <a:r>
              <a:rPr lang="en-US" i="1" dirty="0"/>
              <a:t>For a child younger than 3 years of age, pull the pinna down and back to the 6 o’clock or 9 o’clock position.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9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D. If cerumen or drainage occludes the outermost portion of the ear canal, wipe it out gently with a cotton-tipped applicator. Take care not to force cerumen into the canal.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E. Instill the prescribed drops by holding the dropper 1 cm (½ inch) above the ear canal.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3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	F. Ask the patient to remain in a side-lying position, on the unaffected side, for a few minutes. </a:t>
            </a:r>
          </a:p>
          <a:p>
            <a:pPr marL="0" indent="0">
              <a:buNone/>
            </a:pPr>
            <a:r>
              <a:rPr lang="en-US" i="1" dirty="0"/>
              <a:t>Gently massage or put pressure on the tragus of the ear with your finger.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G. If ordered, gently insert a portion of a cotton ball into the outermost part of the ear canal. </a:t>
            </a:r>
          </a:p>
          <a:p>
            <a:pPr marL="0" indent="0">
              <a:buNone/>
            </a:pPr>
            <a:r>
              <a:rPr lang="en-US" i="1" dirty="0"/>
              <a:t>Do not press cotton into the canal. Remove the cotton after 15 minutes.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20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158"/>
            <a:ext cx="10515600" cy="4789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Dispose of your used supplies in the appropriate trash receptacle, remove and dispose of your gloves (if used), and perform hand hygiene.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11. After the drops have been absorbed, help the patient into a comfortable position and place toiletries and personal items within reach.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12. Place the call light within easy reach, and make sure the patient knows how to use it to summon assistance.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13. To ensure the patient’s safety, raise the appropriate number of side rails and lower the bed to the lowest position.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14. Leave the patient’s room tidy.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15. Document and report the patient’s response and expected or unexpected outcomes.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61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550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Ear Medication</a:t>
            </a:r>
          </a:p>
        </p:txBody>
      </p:sp>
      <p:pic>
        <p:nvPicPr>
          <p:cNvPr id="5122" name="Picture 2" descr="https://www.ndsu.edu/pubweb/bismarcknursing/advanced/assets/equipment_photos/T004_Administering-Ear-Dro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041" y="1690690"/>
            <a:ext cx="7383918" cy="491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9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Ensure that the Six Rights of Medication Administration are followed: right medication, right dose, right patient, right route, right time, and right documentation.</a:t>
            </a:r>
          </a:p>
          <a:p>
            <a:endParaRPr lang="en-US" dirty="0"/>
          </a:p>
          <a:p>
            <a:r>
              <a:rPr lang="en-US" dirty="0"/>
              <a:t>Administer ear drops at room temperature. Instilling cold drops can cause vertigo (severe dizziness) or nausea and debilitate a patient for several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5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structures of the outer ear are not sterile, use sterile drops and solutions in case the eardrum is ruptured.</a:t>
            </a:r>
          </a:p>
          <a:p>
            <a:endParaRPr lang="en-US" dirty="0"/>
          </a:p>
          <a:p>
            <a:r>
              <a:rPr lang="en-US" dirty="0"/>
              <a:t>Avoid forcing solution into the ear.</a:t>
            </a:r>
          </a:p>
          <a:p>
            <a:endParaRPr lang="en-US" dirty="0"/>
          </a:p>
          <a:p>
            <a:r>
              <a:rPr lang="en-US" dirty="0"/>
              <a:t>Do not occlude the ear canal with a medicine dropper; doing so can cause pressure within the canal during instillation and subsequent injury to the eardrum.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1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Equipment List for Administering Ear 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4914"/>
            <a:ext cx="10515600" cy="4351338"/>
          </a:xfrm>
        </p:spPr>
        <p:txBody>
          <a:bodyPr/>
          <a:lstStyle/>
          <a:p>
            <a:r>
              <a:rPr lang="en-US" dirty="0"/>
              <a:t>Prescribed medication</a:t>
            </a:r>
          </a:p>
          <a:p>
            <a:r>
              <a:rPr lang="en-US" dirty="0"/>
              <a:t>Clean gloves</a:t>
            </a:r>
          </a:p>
          <a:p>
            <a:r>
              <a:rPr lang="en-US" dirty="0"/>
              <a:t>Cotton-tipped applicator and cotton balls </a:t>
            </a:r>
          </a:p>
        </p:txBody>
      </p:sp>
    </p:spTree>
    <p:extLst>
      <p:ext uri="{BB962C8B-B14F-4D97-AF65-F5344CB8AC3E}">
        <p14:creationId xmlns:p14="http://schemas.microsoft.com/office/powerpoint/2010/main" val="292094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the accuracy and completeness of each medication administration record (MAR) against the health care provider’s medication order. </a:t>
            </a:r>
          </a:p>
          <a:p>
            <a:r>
              <a:rPr lang="en-US" dirty="0"/>
              <a:t>Confirm the patient’s name, the drug and dosage, number of drops to instill, ear to be treated (left, right or both), and the time of administration. </a:t>
            </a:r>
          </a:p>
          <a:p>
            <a:r>
              <a:rPr lang="en-US" dirty="0"/>
              <a:t>Clarify incomplete or unclear orders with the health care provider</a:t>
            </a:r>
          </a:p>
          <a:p>
            <a:r>
              <a:rPr lang="en-US" dirty="0"/>
              <a:t>Note patient allergies.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3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manufacturer’s application/administration directions carefully.</a:t>
            </a:r>
          </a:p>
          <a:p>
            <a:r>
              <a:rPr lang="en-US" dirty="0"/>
              <a:t>Observe the six rights of medication administration: right medication, right dose, right patient, right route, right time, and right documentation. </a:t>
            </a:r>
          </a:p>
          <a:p>
            <a:r>
              <a:rPr lang="en-US" dirty="0"/>
              <a:t>Prepare medications for application. Check label of medication against MAR two times. Check expiration date on container.</a:t>
            </a:r>
          </a:p>
          <a:p>
            <a:r>
              <a:rPr lang="en-US" dirty="0"/>
              <a:t>If ear medication has been refrigerated, hold container in hands for a few minutes to bring to body temperature.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0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082"/>
            <a:ext cx="10515600" cy="1325563"/>
          </a:xfrm>
        </p:spPr>
        <p:txBody>
          <a:bodyPr/>
          <a:lstStyle/>
          <a:p>
            <a:r>
              <a:rPr lang="en-US" dirty="0"/>
              <a:t>Procedure Guidelines for Administering Ear Medications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222" y="191593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Verify the health care provider’s orders.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Gather the necessary equipment and supplies.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Perform hand hygiene.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Provide for the patient’s privacy.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Introduce yourself to the patient and family, if present. </a:t>
            </a:r>
          </a:p>
        </p:txBody>
      </p:sp>
    </p:spTree>
    <p:extLst>
      <p:ext uri="{BB962C8B-B14F-4D97-AF65-F5344CB8AC3E}">
        <p14:creationId xmlns:p14="http://schemas.microsoft.com/office/powerpoint/2010/main" val="385709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 Identify the patient using two identifiers. Ask the patient about allergies.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7. Take the medication to the patient at the correct time (refer to agency policy). </a:t>
            </a:r>
          </a:p>
          <a:p>
            <a:pPr marL="0" indent="0">
              <a:buNone/>
            </a:pPr>
            <a:r>
              <a:rPr lang="en-US" dirty="0"/>
              <a:t>Give time critical medications (e.g., stat and “now” doses) at the exact time ordered. </a:t>
            </a:r>
          </a:p>
          <a:p>
            <a:pPr marL="0" indent="0">
              <a:buNone/>
            </a:pPr>
            <a:r>
              <a:rPr lang="en-US" dirty="0"/>
              <a:t>As you proceed, apply the Six Rights of medication administration.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51332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121</TotalTime>
  <Words>837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Theme1</vt:lpstr>
      <vt:lpstr>Instilling Medication into Ear</vt:lpstr>
      <vt:lpstr>Administering Ear Medication</vt:lpstr>
      <vt:lpstr>Safety</vt:lpstr>
      <vt:lpstr>PowerPoint Presentation</vt:lpstr>
      <vt:lpstr>Equipment List for Administering Ear Medication</vt:lpstr>
      <vt:lpstr>Preparation</vt:lpstr>
      <vt:lpstr>PowerPoint Presentation</vt:lpstr>
      <vt:lpstr>Procedure Guidelines for Administering Ear Medications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19</cp:revision>
  <dcterms:created xsi:type="dcterms:W3CDTF">2021-06-07T10:43:32Z</dcterms:created>
  <dcterms:modified xsi:type="dcterms:W3CDTF">2022-03-18T09:28:24Z</dcterms:modified>
</cp:coreProperties>
</file>