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sldIdLst>
    <p:sldId id="256" r:id="rId2"/>
    <p:sldId id="275" r:id="rId3"/>
    <p:sldId id="276" r:id="rId4"/>
    <p:sldId id="277" r:id="rId5"/>
    <p:sldId id="273" r:id="rId6"/>
    <p:sldId id="280" r:id="rId7"/>
    <p:sldId id="281" r:id="rId8"/>
    <p:sldId id="282" r:id="rId9"/>
    <p:sldId id="284" r:id="rId10"/>
    <p:sldId id="269" r:id="rId11"/>
    <p:sldId id="260" r:id="rId12"/>
    <p:sldId id="286" r:id="rId13"/>
    <p:sldId id="259" r:id="rId14"/>
    <p:sldId id="287" r:id="rId15"/>
    <p:sldId id="261" r:id="rId16"/>
    <p:sldId id="262" r:id="rId17"/>
    <p:sldId id="272" r:id="rId18"/>
    <p:sldId id="263" r:id="rId19"/>
    <p:sldId id="264" r:id="rId20"/>
    <p:sldId id="265" r:id="rId21"/>
    <p:sldId id="29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BAF45-F51B-4493-B00D-4EF2DC1C06A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334CA-81F7-49FA-85D5-2189E1459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71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397016-DDAD-4221-A3A3-9C3F97E42E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05DDC-AE09-4F30-8DB5-7CC70166FBA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37C36E1E-2939-481B-B82D-0F5F8E8B3B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4E71DD2-2CE5-4935-8F27-83184A4610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9E2C278-46D7-4382-BDBD-5B6613A792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0E7E7E-915A-4B00-A755-6E06FFDD0D8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6FB34387-8A8F-4093-8468-65437E1929B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A2607FC-D1B7-4710-B489-C51B7EBA8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3F4E7D-5CF6-4885-A879-A9D8D157D6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CFF7E-14C2-424D-85A9-1E8EA607B9A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E2D8B156-BF32-470B-B903-BEB54382F3B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9BE14CD-69DB-41CF-927D-A9F89C40D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C4A3C76-1A5A-474D-B744-D5AFBB6BA3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CBAC91-BB01-4CA1-941C-14DD8724F52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A149FB6C-5CD6-4E2D-A3B6-8B3F14FD05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0E8F9DA-9E04-4C3A-A1CB-60E2752AF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6AD4AC-E69C-473C-AB9E-C4C179F743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5CCC9-B9FA-4D3C-86C8-553113B811E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AF188572-E207-4DA1-86B2-EFB0A6ACFD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5EAC9D9-2A27-4057-A6D5-8FAC7C3D5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DBB74B-E009-4BE6-8EF0-1E9A9EC937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2B7CF-3A36-4B21-9027-98AE8C3D830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BCD7D6E9-CB88-4D1B-A0B7-9C3A76C557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4960A23-4E89-4089-A11C-FECB19526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B9B9D3-58D9-4221-84E1-E7F561692F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2755B1-E887-4587-916C-BDB0CB7164B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E4EF6769-D4C8-4684-92B0-5C259BE477B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3AF1FE0-85E9-46A8-9F23-CA1E6DB97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4F41DA-0EC1-430D-BB94-6393744C6C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1970BD-608E-480D-A864-E0EE23DA578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15B6B75B-CEC6-47EC-8C52-208096D69F7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7FED72B-D5F8-4778-88F0-749F8748E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034EF6-3BEF-4E38-8C9B-A19793F5DB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4B9B78-E842-4932-A9F7-91A490B496B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675EF88A-7B76-4573-94B9-C4E47C75B9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569084CF-3CE0-4C7B-81BC-23B93F6FF7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7827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8B78066-C41C-4625-899C-F67B9A444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8791"/>
            <a:ext cx="10515600" cy="1325563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654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DBD92F5-0197-4E77-91FF-6E9D80CF23F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0CDE145-920C-4E1F-AAA5-AE6120E8C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5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DBD92F5-0197-4E77-91FF-6E9D80CF23F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0CDE145-920C-4E1F-AAA5-AE6120E8C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94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7827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8B78066-C41C-4625-899C-F67B9A444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8791"/>
            <a:ext cx="10515600" cy="1325563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25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DBD92F5-0197-4E77-91FF-6E9D80CF23F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0CDE145-920C-4E1F-AAA5-AE6120E8C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4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DBD92F5-0197-4E77-91FF-6E9D80CF23F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0CDE145-920C-4E1F-AAA5-AE6120E8C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DBD92F5-0197-4E77-91FF-6E9D80CF23F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0CDE145-920C-4E1F-AAA5-AE6120E8C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0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DBD92F5-0197-4E77-91FF-6E9D80CF23F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0CDE145-920C-4E1F-AAA5-AE6120E8C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5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DBD92F5-0197-4E77-91FF-6E9D80CF23F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0CDE145-920C-4E1F-AAA5-AE6120E8C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2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DBD92F5-0197-4E77-91FF-6E9D80CF23F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0CDE145-920C-4E1F-AAA5-AE6120E8C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4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DBD92F5-0197-4E77-91FF-6E9D80CF23F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40CDE145-920C-4E1F-AAA5-AE6120E8C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8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1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r>
              <a:rPr lang="en-US" dirty="0"/>
              <a:t>Sterile Techniques- Surgical Hand Washing, Donning</a:t>
            </a:r>
          </a:p>
        </p:txBody>
      </p:sp>
    </p:spTree>
    <p:extLst>
      <p:ext uri="{BB962C8B-B14F-4D97-AF65-F5344CB8AC3E}">
        <p14:creationId xmlns:p14="http://schemas.microsoft.com/office/powerpoint/2010/main" val="1260299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859D002-DF68-4839-A5B4-772D1246C3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dirty="0"/>
              <a:t>Areas Of The Operative Suite (Traffic Patterns)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1D5EBCF-51E8-4BCB-98F3-9AAB6CF266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164797"/>
            <a:ext cx="10515600" cy="3329471"/>
          </a:xfrm>
        </p:spPr>
        <p:txBody>
          <a:bodyPr/>
          <a:lstStyle/>
          <a:p>
            <a:pPr>
              <a:buSzPct val="60000"/>
            </a:pPr>
            <a:r>
              <a:rPr lang="en-US" altLang="en-US" sz="3200" dirty="0"/>
              <a:t>Unrestricted- street clothes permitted</a:t>
            </a:r>
          </a:p>
          <a:p>
            <a:pPr>
              <a:buSzPct val="60000"/>
            </a:pPr>
            <a:endParaRPr lang="en-US" altLang="en-US" sz="3200" dirty="0"/>
          </a:p>
          <a:p>
            <a:pPr>
              <a:buSzPct val="60000"/>
            </a:pPr>
            <a:r>
              <a:rPr lang="en-US" altLang="en-US" sz="3200" dirty="0"/>
              <a:t>Semi-restricted- must have scrub attire &amp; cap</a:t>
            </a:r>
          </a:p>
          <a:p>
            <a:pPr>
              <a:buSzPct val="60000"/>
            </a:pPr>
            <a:endParaRPr lang="en-US" altLang="en-US" sz="3200" dirty="0"/>
          </a:p>
          <a:p>
            <a:pPr>
              <a:buSzPct val="60000"/>
            </a:pPr>
            <a:r>
              <a:rPr lang="en-US" altLang="en-US" sz="3200" dirty="0"/>
              <a:t>Restricted-masks required</a:t>
            </a:r>
          </a:p>
          <a:p>
            <a:pPr>
              <a:buSzPct val="60000"/>
            </a:pPr>
            <a:endParaRPr lang="en-US" altLang="en-US" sz="3600" b="1" dirty="0"/>
          </a:p>
          <a:p>
            <a:endParaRPr lang="en-US" altLang="en-US" sz="3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31DCCEB-F686-4E89-AB76-FF3D82087E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662126"/>
            <a:ext cx="8229600" cy="228600"/>
          </a:xfrm>
          <a:noFill/>
        </p:spPr>
        <p:txBody>
          <a:bodyPr>
            <a:noAutofit/>
          </a:bodyPr>
          <a:lstStyle/>
          <a:p>
            <a:r>
              <a:rPr lang="en-US" altLang="en-US" sz="3600" b="1" dirty="0"/>
              <a:t>Scrubbing Agents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D8DEC3F-0A93-4D29-9E5F-D18C1241B0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712846"/>
            <a:ext cx="8229600" cy="3760302"/>
          </a:xfrm>
          <a:noFill/>
        </p:spPr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en-GB" altLang="en-US" sz="3200" dirty="0"/>
              <a:t>Soap 5 minutes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n-US" sz="32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altLang="en-US" sz="3200" dirty="0"/>
              <a:t>Povidone iodine solution 2minutes ( 8ml required)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n-US" sz="32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altLang="en-US" sz="3200" dirty="0"/>
              <a:t>Chlor-</a:t>
            </a:r>
            <a:r>
              <a:rPr lang="en-GB" altLang="en-US" sz="3200" dirty="0" err="1"/>
              <a:t>hexidine</a:t>
            </a:r>
            <a:r>
              <a:rPr lang="en-GB" altLang="en-US" sz="3200" dirty="0"/>
              <a:t> Solution (</a:t>
            </a:r>
            <a:r>
              <a:rPr lang="en-GB" altLang="en-US" sz="3200" dirty="0" err="1"/>
              <a:t>Hibiclens</a:t>
            </a:r>
            <a:r>
              <a:rPr lang="en-GB" altLang="en-US" sz="3200" dirty="0"/>
              <a:t>) 2 minutes (8ml needed)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n-US" altLang="en-US" sz="4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372A6C5C-32B8-4580-BF52-ABB08E1FF3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913918"/>
            <a:ext cx="8229600" cy="560387"/>
          </a:xfrm>
        </p:spPr>
        <p:txBody>
          <a:bodyPr>
            <a:noAutofit/>
          </a:bodyPr>
          <a:lstStyle/>
          <a:p>
            <a:r>
              <a:rPr lang="en-US" altLang="en-US" sz="3600" b="1" dirty="0"/>
              <a:t>Desirable properties of scrubbing agent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BD70A4D0-9519-41DC-979F-3612D4CC2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2494722"/>
            <a:ext cx="8229600" cy="2355574"/>
          </a:xfrm>
        </p:spPr>
        <p:txBody>
          <a:bodyPr/>
          <a:lstStyle/>
          <a:p>
            <a:r>
              <a:rPr lang="en-US" altLang="en-US" sz="3200" dirty="0"/>
              <a:t>Non irritating to skin</a:t>
            </a:r>
          </a:p>
          <a:p>
            <a:r>
              <a:rPr lang="en-US" altLang="en-US" sz="3200" dirty="0"/>
              <a:t>Leaves minimum bacteria on skin</a:t>
            </a:r>
          </a:p>
          <a:p>
            <a:r>
              <a:rPr lang="en-US" altLang="en-US" sz="3200" dirty="0"/>
              <a:t>Prolonged antibacterial effect on skin</a:t>
            </a:r>
          </a:p>
          <a:p>
            <a:r>
              <a:rPr lang="en-US" altLang="en-US" sz="3200" dirty="0"/>
              <a:t>Should leather in hot, cold , or hard water</a:t>
            </a:r>
          </a:p>
          <a:p>
            <a:endParaRPr lang="en-US" altLang="en-US" sz="4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CBE0CC7-AEA3-458B-97D3-0A17DACCBA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781396"/>
            <a:ext cx="8229600" cy="71437"/>
          </a:xfrm>
          <a:noFill/>
        </p:spPr>
        <p:txBody>
          <a:bodyPr>
            <a:normAutofit fontScale="90000"/>
          </a:bodyPr>
          <a:lstStyle/>
          <a:p>
            <a:r>
              <a:rPr lang="en-GB" altLang="en-US" b="1" dirty="0"/>
              <a:t>Scrubbing</a:t>
            </a:r>
            <a:r>
              <a:rPr lang="en-GB" altLang="en-US" sz="3800" b="1" dirty="0"/>
              <a:t> Procedure</a:t>
            </a:r>
            <a:r>
              <a:rPr lang="en-US" altLang="en-US" sz="3800" dirty="0"/>
              <a:t>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FA6668C-3E15-431A-88DB-474BC21170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00470" y="1555474"/>
            <a:ext cx="8229600" cy="3747052"/>
          </a:xfrm>
          <a:noFill/>
        </p:spPr>
        <p:txBody>
          <a:bodyPr>
            <a:normAutofit/>
          </a:bodyPr>
          <a:lstStyle/>
          <a:p>
            <a:r>
              <a:rPr lang="en-GB" altLang="en-US" sz="3200" dirty="0"/>
              <a:t>Nail brush for nails</a:t>
            </a:r>
          </a:p>
          <a:p>
            <a:r>
              <a:rPr lang="en-US" altLang="en-US" sz="3200" dirty="0"/>
              <a:t>Water </a:t>
            </a:r>
            <a:r>
              <a:rPr lang="en-GB" altLang="en-US" sz="3200" dirty="0"/>
              <a:t>Steady flow </a:t>
            </a:r>
          </a:p>
          <a:p>
            <a:r>
              <a:rPr lang="en-GB" altLang="en-US" sz="3200" dirty="0"/>
              <a:t>Comfortable temperature.</a:t>
            </a:r>
          </a:p>
          <a:p>
            <a:r>
              <a:rPr lang="en-GB" altLang="en-US" sz="3200" dirty="0"/>
              <a:t>Hands  above the level of the elbows</a:t>
            </a:r>
            <a:r>
              <a:rPr lang="en-US" altLang="en-US" sz="3200" dirty="0"/>
              <a:t> </a:t>
            </a:r>
          </a:p>
          <a:p>
            <a:r>
              <a:rPr lang="en-GB" altLang="en-US" sz="3200" dirty="0"/>
              <a:t>Clothing should remain dry</a:t>
            </a:r>
            <a:r>
              <a:rPr lang="en-US" altLang="en-US" sz="3200" dirty="0"/>
              <a:t> </a:t>
            </a:r>
          </a:p>
          <a:p>
            <a:r>
              <a:rPr lang="en-GB" altLang="en-US" sz="3200" dirty="0"/>
              <a:t>Movements</a:t>
            </a:r>
            <a:r>
              <a:rPr lang="en-US" altLang="en-US" sz="3200" dirty="0"/>
              <a:t> </a:t>
            </a:r>
            <a:r>
              <a:rPr lang="en-GB" altLang="en-US" sz="3200" dirty="0"/>
              <a:t>steady.</a:t>
            </a:r>
            <a:endParaRPr lang="en-US" alt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617A6497-935F-4B0D-989C-B05C3572E5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4999" y="80507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Scrub technique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9A77A1BF-3D50-43A7-9CE7-6A0943D90D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4999" y="1921567"/>
            <a:ext cx="8855766" cy="341906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Scrubbing do not include rinsing time</a:t>
            </a:r>
          </a:p>
          <a:p>
            <a:r>
              <a:rPr lang="en-US" altLang="en-US" sz="3200" dirty="0"/>
              <a:t>Set water temperature</a:t>
            </a:r>
          </a:p>
          <a:p>
            <a:r>
              <a:rPr lang="en-US" altLang="en-US" sz="3200" dirty="0"/>
              <a:t>Wet hands &amp; forearms</a:t>
            </a:r>
          </a:p>
          <a:p>
            <a:r>
              <a:rPr lang="en-US" altLang="en-US" sz="3200" dirty="0"/>
              <a:t>Hold soap in hands till scrubbing complete</a:t>
            </a:r>
          </a:p>
          <a:p>
            <a:r>
              <a:rPr lang="en-US" altLang="en-US" sz="3200" dirty="0"/>
              <a:t>Keep hands elevated above elbow through out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31F6BD5-F553-4976-81E8-7BC10C59C3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6230" y="497649"/>
            <a:ext cx="5986670" cy="1325563"/>
          </a:xfrm>
        </p:spPr>
        <p:txBody>
          <a:bodyPr/>
          <a:lstStyle/>
          <a:p>
            <a:r>
              <a:rPr lang="en-GB" altLang="en-US" sz="4000" b="1" dirty="0"/>
              <a:t>Scrubbing</a:t>
            </a:r>
            <a:r>
              <a:rPr lang="en-GB" altLang="en-US" sz="3800" b="1" dirty="0"/>
              <a:t> Procedure</a:t>
            </a:r>
            <a:br>
              <a:rPr lang="en-GB" altLang="en-US" sz="3800" b="1" u="sng" dirty="0"/>
            </a:br>
            <a:endParaRPr lang="en-US" altLang="en-US" sz="3800" b="1" u="sng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4954423-A4B1-44AF-9885-4D39E920F8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76230" y="1984652"/>
            <a:ext cx="8239539" cy="3461992"/>
          </a:xfrm>
        </p:spPr>
        <p:txBody>
          <a:bodyPr/>
          <a:lstStyle/>
          <a:p>
            <a:r>
              <a:rPr lang="en-GB" altLang="en-US" sz="3200" dirty="0"/>
              <a:t>Turn off taps with elbows </a:t>
            </a:r>
          </a:p>
          <a:p>
            <a:r>
              <a:rPr lang="en-GB" altLang="en-US" sz="3200" dirty="0"/>
              <a:t>Keep hands elevated.</a:t>
            </a:r>
          </a:p>
          <a:p>
            <a:r>
              <a:rPr lang="en-GB" altLang="en-US" sz="3200" dirty="0"/>
              <a:t>Skin should be blotted dry </a:t>
            </a:r>
            <a:endParaRPr lang="en-US" altLang="en-US" sz="3200" dirty="0"/>
          </a:p>
          <a:p>
            <a:r>
              <a:rPr lang="en-GB" altLang="en-US" sz="3200" dirty="0"/>
              <a:t>Use 2 towels </a:t>
            </a:r>
          </a:p>
          <a:p>
            <a:r>
              <a:rPr lang="en-GB" altLang="en-US" sz="3200" dirty="0"/>
              <a:t>Towel should be folded </a:t>
            </a:r>
          </a:p>
          <a:p>
            <a:r>
              <a:rPr lang="en-GB" altLang="en-US" sz="3200" dirty="0"/>
              <a:t>Discard towel immediately</a:t>
            </a:r>
            <a:r>
              <a:rPr lang="en-US" altLang="en-US" sz="3200" dirty="0"/>
              <a:t> </a:t>
            </a:r>
            <a:endParaRPr lang="en-US" alt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F5D61F4-0E36-4913-A93C-32EE66D86F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72361"/>
            <a:ext cx="10515600" cy="1325563"/>
          </a:xfrm>
        </p:spPr>
        <p:txBody>
          <a:bodyPr/>
          <a:lstStyle/>
          <a:p>
            <a:r>
              <a:rPr lang="en-GB" altLang="en-US" sz="4000" dirty="0"/>
              <a:t>Gowning</a:t>
            </a:r>
            <a:r>
              <a:rPr lang="en-GB" altLang="en-US" dirty="0"/>
              <a:t> </a:t>
            </a:r>
            <a:r>
              <a:rPr lang="en-GB" altLang="en-US" sz="3600" dirty="0"/>
              <a:t>Procedure</a:t>
            </a:r>
            <a:r>
              <a:rPr lang="en-US" altLang="en-US" dirty="0"/>
              <a:t>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6343FFE-4076-4885-8E84-7D8CA80E94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0721" y="1790768"/>
            <a:ext cx="10515600" cy="3276463"/>
          </a:xfrm>
        </p:spPr>
        <p:txBody>
          <a:bodyPr>
            <a:normAutofit/>
          </a:bodyPr>
          <a:lstStyle/>
          <a:p>
            <a:r>
              <a:rPr lang="en-GB" altLang="en-US" sz="3200" dirty="0"/>
              <a:t>Pick up gown from opened pack</a:t>
            </a:r>
            <a:r>
              <a:rPr lang="en-US" altLang="en-US" sz="3200" dirty="0"/>
              <a:t> </a:t>
            </a:r>
          </a:p>
          <a:p>
            <a:r>
              <a:rPr lang="en-GB" altLang="en-US" sz="3200" dirty="0"/>
              <a:t>gown is folded with the inside uppermost.</a:t>
            </a:r>
            <a:endParaRPr lang="en-US" altLang="en-US" sz="3200" dirty="0"/>
          </a:p>
          <a:p>
            <a:r>
              <a:rPr lang="en-GB" altLang="en-US" sz="3200" dirty="0"/>
              <a:t>Slide both arms into gown </a:t>
            </a:r>
          </a:p>
          <a:p>
            <a:r>
              <a:rPr lang="en-GB" altLang="en-US" sz="3200" dirty="0"/>
              <a:t>Not to touch outside the gown.</a:t>
            </a:r>
            <a:endParaRPr lang="en-US" altLang="en-US" sz="3200" dirty="0"/>
          </a:p>
          <a:p>
            <a:r>
              <a:rPr lang="en-GB" altLang="en-US" sz="3200" dirty="0"/>
              <a:t>All gowns must be in a good state</a:t>
            </a:r>
            <a:r>
              <a:rPr lang="en-US" altLang="en-US" sz="3200" dirty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03129D6-C7F2-44C2-887C-86FBA39B1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dirty="0"/>
              <a:t>Parameters of a Sterile Gown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45ED82A-ECF4-401F-B6E9-F171334E1F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200" dirty="0"/>
              <a:t>Gowns are considered sterile from waist level to chest level including sleeves to 2’ above elbow</a:t>
            </a:r>
          </a:p>
          <a:p>
            <a:endParaRPr lang="en-US" altLang="en-US" sz="3200" dirty="0"/>
          </a:p>
          <a:p>
            <a:r>
              <a:rPr lang="en-US" altLang="en-US" sz="3200" dirty="0"/>
              <a:t>Stockinette cuffs must be covered by sterile gloves</a:t>
            </a:r>
          </a:p>
          <a:p>
            <a:endParaRPr lang="en-US" altLang="en-US" sz="3200" dirty="0"/>
          </a:p>
          <a:p>
            <a:r>
              <a:rPr lang="en-US" altLang="en-US" sz="3200" dirty="0"/>
              <a:t>Sterile persons must have hands in sight at </a:t>
            </a:r>
            <a:r>
              <a:rPr lang="en-US" altLang="en-US" sz="3200" u="sng" dirty="0"/>
              <a:t>all</a:t>
            </a:r>
            <a:r>
              <a:rPr lang="en-US" altLang="en-US" sz="3200" dirty="0"/>
              <a:t> times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3697301-1F50-4E8B-A770-ADC7F818D2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9761" y="404883"/>
            <a:ext cx="10515600" cy="1325563"/>
          </a:xfrm>
        </p:spPr>
        <p:txBody>
          <a:bodyPr/>
          <a:lstStyle/>
          <a:p>
            <a:r>
              <a:rPr lang="en-GB" altLang="en-US" dirty="0"/>
              <a:t>Gloving Procedure</a:t>
            </a:r>
            <a:r>
              <a:rPr lang="en-US" altLang="en-US" dirty="0"/>
              <a:t>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296C606-76F3-49A3-9670-E512807FA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9761" y="2221464"/>
            <a:ext cx="9392478" cy="2415071"/>
          </a:xfrm>
        </p:spPr>
        <p:txBody>
          <a:bodyPr>
            <a:normAutofit/>
          </a:bodyPr>
          <a:lstStyle/>
          <a:p>
            <a:r>
              <a:rPr lang="en-GB" altLang="en-US" sz="3200" dirty="0"/>
              <a:t>The Open Method </a:t>
            </a:r>
          </a:p>
          <a:p>
            <a:r>
              <a:rPr lang="en-GB" altLang="en-US" sz="3200" dirty="0"/>
              <a:t>Closed Method  </a:t>
            </a:r>
            <a:endParaRPr lang="en-US" alt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451E22D3-FBDD-40BC-BC0B-67BD9393529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600201"/>
            <a:ext cx="8229600" cy="4525963"/>
          </a:xfrm>
        </p:spPr>
        <p:txBody>
          <a:bodyPr/>
          <a:lstStyle/>
          <a:p>
            <a:pPr lvl="4"/>
            <a:r>
              <a:rPr lang="en-GB" altLang="en-US" sz="3600" dirty="0"/>
              <a:t>Once gowned and gloved </a:t>
            </a:r>
          </a:p>
          <a:p>
            <a:r>
              <a:rPr lang="en-GB" altLang="en-US" sz="3600" dirty="0"/>
              <a:t>stand with hand palms together</a:t>
            </a:r>
            <a:r>
              <a:rPr lang="en-US" altLang="en-US" sz="3600" dirty="0"/>
              <a:t> </a:t>
            </a:r>
          </a:p>
          <a:p>
            <a:r>
              <a:rPr lang="en-GB" altLang="en-US" sz="3600" dirty="0"/>
              <a:t>Above the waist </a:t>
            </a:r>
          </a:p>
          <a:p>
            <a:r>
              <a:rPr lang="en-GB" altLang="en-US" sz="3600" dirty="0"/>
              <a:t>Away from the gown</a:t>
            </a:r>
            <a:r>
              <a:rPr lang="en-US" altLang="en-US" sz="3600" dirty="0"/>
              <a:t> </a:t>
            </a:r>
            <a:endParaRPr lang="en-US" alt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7287ACE5-1821-4E9D-A2E8-C291F88B47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6644" y="808383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Preparation for scrubbing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9A5B109A-13AA-47DD-9AC6-41330275A0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6644" y="1875182"/>
            <a:ext cx="9481930" cy="3717235"/>
          </a:xfrm>
        </p:spPr>
        <p:txBody>
          <a:bodyPr/>
          <a:lstStyle/>
          <a:p>
            <a:r>
              <a:rPr lang="en-US" altLang="en-US" dirty="0"/>
              <a:t>Personal Hygiene</a:t>
            </a:r>
          </a:p>
          <a:p>
            <a:r>
              <a:rPr lang="en-US" altLang="en-US" dirty="0"/>
              <a:t>Shower</a:t>
            </a:r>
          </a:p>
          <a:p>
            <a:r>
              <a:rPr lang="en-US" altLang="en-US" dirty="0"/>
              <a:t>Healthy skin on hands, fingers, nails &amp; arms. </a:t>
            </a:r>
          </a:p>
          <a:p>
            <a:r>
              <a:rPr lang="en-US" altLang="en-US" dirty="0"/>
              <a:t>No boil, abrasion or wound on hands</a:t>
            </a:r>
          </a:p>
          <a:p>
            <a:r>
              <a:rPr lang="en-US" altLang="en-US" dirty="0"/>
              <a:t>Free from cold or URTI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5A7B497-3502-4E11-86C0-9E7285AD2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496" y="497649"/>
            <a:ext cx="10515600" cy="1325563"/>
          </a:xfrm>
        </p:spPr>
        <p:txBody>
          <a:bodyPr/>
          <a:lstStyle/>
          <a:p>
            <a:r>
              <a:rPr lang="en-GB" altLang="en-US" sz="3800" dirty="0"/>
              <a:t>At the end of the sterile procedure </a:t>
            </a:r>
            <a:endParaRPr lang="en-US" altLang="en-US" sz="3800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FBD99D2-1A9C-49A4-B21A-60CBCB045CFC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828800" y="2211457"/>
            <a:ext cx="8534400" cy="2435086"/>
          </a:xfrm>
        </p:spPr>
        <p:txBody>
          <a:bodyPr>
            <a:normAutofit/>
          </a:bodyPr>
          <a:lstStyle/>
          <a:p>
            <a:r>
              <a:rPr lang="en-GB" altLang="en-US" sz="3200" dirty="0"/>
              <a:t>First remove the gown over the gloved hands</a:t>
            </a:r>
            <a:r>
              <a:rPr lang="en-US" altLang="en-US" sz="3200" dirty="0"/>
              <a:t> </a:t>
            </a:r>
          </a:p>
          <a:p>
            <a:r>
              <a:rPr lang="en-GB" altLang="en-US" sz="3200" dirty="0"/>
              <a:t>Then the gloves.</a:t>
            </a:r>
            <a:r>
              <a:rPr lang="en-US" altLang="en-US" sz="3200" dirty="0"/>
              <a:t> </a:t>
            </a:r>
          </a:p>
          <a:p>
            <a:r>
              <a:rPr lang="en-GB" altLang="en-US" sz="3200" dirty="0"/>
              <a:t>Hands should then be washed and dried.</a:t>
            </a:r>
            <a:r>
              <a:rPr lang="en-US" altLang="en-US" sz="3200" dirty="0"/>
              <a:t> </a:t>
            </a:r>
          </a:p>
          <a:p>
            <a:r>
              <a:rPr lang="en-GB" altLang="en-US" sz="3200" dirty="0"/>
              <a:t>Gloves disposed of according to policy</a:t>
            </a:r>
            <a:r>
              <a:rPr lang="en-US" altLang="en-US" sz="3200" dirty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965" y="276621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12656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ECFF4DBD-F982-4CD5-974C-5EA5A351A6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3026" y="542858"/>
            <a:ext cx="8229600" cy="560387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Finger Nails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0E79288B-E1FC-42F6-9809-6F84481CF1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83026" y="1637127"/>
            <a:ext cx="9170504" cy="4518991"/>
          </a:xfrm>
        </p:spPr>
        <p:txBody>
          <a:bodyPr/>
          <a:lstStyle/>
          <a:p>
            <a:r>
              <a:rPr lang="en-US" altLang="en-US" dirty="0"/>
              <a:t>Short</a:t>
            </a:r>
          </a:p>
          <a:p>
            <a:r>
              <a:rPr lang="en-US" altLang="en-US" dirty="0"/>
              <a:t>Not over tips of fingers</a:t>
            </a:r>
          </a:p>
          <a:p>
            <a:r>
              <a:rPr lang="en-US" altLang="en-US" dirty="0"/>
              <a:t>Short nails</a:t>
            </a:r>
          </a:p>
          <a:p>
            <a:pPr>
              <a:buFontTx/>
              <a:buChar char="-"/>
            </a:pPr>
            <a:r>
              <a:rPr lang="en-US" altLang="en-US" dirty="0"/>
              <a:t>Easy to clean</a:t>
            </a:r>
          </a:p>
          <a:p>
            <a:pPr>
              <a:buFontTx/>
              <a:buChar char="-"/>
            </a:pPr>
            <a:r>
              <a:rPr lang="en-US" altLang="en-US" dirty="0"/>
              <a:t>Will not puncture gloves</a:t>
            </a:r>
          </a:p>
          <a:p>
            <a:pPr>
              <a:buFontTx/>
              <a:buNone/>
            </a:pPr>
            <a:r>
              <a:rPr lang="en-US" altLang="en-US" dirty="0"/>
              <a:t>Free from nail polish</a:t>
            </a:r>
          </a:p>
          <a:p>
            <a:pPr>
              <a:buFontTx/>
              <a:buNone/>
            </a:pPr>
            <a:r>
              <a:rPr lang="en-US" altLang="en-US" dirty="0"/>
              <a:t>Chipped nail polish can harbor bacteria</a:t>
            </a:r>
          </a:p>
          <a:p>
            <a:pPr>
              <a:buFontTx/>
              <a:buNone/>
            </a:pPr>
            <a:r>
              <a:rPr lang="en-US" altLang="en-US" dirty="0"/>
              <a:t>No artificial nails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592BE710-3B87-4312-AE10-7961FB651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04121" y="828261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Jewelry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95DBD72-CA62-45BF-8108-3110E651DC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04121" y="2183298"/>
            <a:ext cx="9428922" cy="3051312"/>
          </a:xfrm>
        </p:spPr>
        <p:txBody>
          <a:bodyPr/>
          <a:lstStyle/>
          <a:p>
            <a:r>
              <a:rPr lang="en-US" altLang="en-US" dirty="0"/>
              <a:t>Remove all jewelry i.e. rings, watches, bracelets from hands &amp; arms</a:t>
            </a:r>
          </a:p>
          <a:p>
            <a:r>
              <a:rPr lang="en-US" altLang="en-US" dirty="0"/>
              <a:t>Keep them at a sage place or in pocket</a:t>
            </a:r>
          </a:p>
          <a:p>
            <a:endParaRPr lang="en-US" altLang="en-US" dirty="0"/>
          </a:p>
          <a:p>
            <a:r>
              <a:rPr lang="en-US" altLang="en-US" dirty="0"/>
              <a:t>Dead skin &amp; accumulate beneath them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1800C7B8-ABE0-4A8F-B884-712C7E37C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199" y="465482"/>
            <a:ext cx="8229600" cy="533400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800" b="1" dirty="0"/>
              <a:t>Theatre Attire</a:t>
            </a:r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47B88D88-C47F-471E-827C-8D2E36A394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199" y="1565276"/>
            <a:ext cx="8766313" cy="4560542"/>
          </a:xfrm>
        </p:spPr>
        <p:txBody>
          <a:bodyPr/>
          <a:lstStyle/>
          <a:p>
            <a:r>
              <a:rPr lang="en-US" altLang="en-US" sz="3200" dirty="0"/>
              <a:t>Scrub Suit</a:t>
            </a:r>
          </a:p>
          <a:p>
            <a:r>
              <a:rPr lang="en-US" altLang="en-US" sz="3200" dirty="0"/>
              <a:t>Surgical Cap &amp; face mask</a:t>
            </a:r>
          </a:p>
          <a:p>
            <a:r>
              <a:rPr lang="en-US" altLang="en-US" sz="3200" dirty="0"/>
              <a:t>Eye Wear/Wiser</a:t>
            </a:r>
          </a:p>
          <a:p>
            <a:r>
              <a:rPr lang="en-US" altLang="en-US" sz="3200" dirty="0"/>
              <a:t>Shoes</a:t>
            </a:r>
          </a:p>
          <a:p>
            <a:r>
              <a:rPr lang="en-US" altLang="en-US" sz="3200" dirty="0"/>
              <a:t>Protective wearing</a:t>
            </a:r>
          </a:p>
          <a:p>
            <a:pPr>
              <a:buFontTx/>
              <a:buChar char="-"/>
            </a:pPr>
            <a:r>
              <a:rPr lang="en-US" altLang="en-US" sz="3200" dirty="0"/>
              <a:t>Plastic apron</a:t>
            </a:r>
          </a:p>
          <a:p>
            <a:pPr>
              <a:buFontTx/>
              <a:buChar char="-"/>
            </a:pPr>
            <a:r>
              <a:rPr lang="en-US" altLang="en-US" sz="3200" dirty="0"/>
              <a:t>Lead apron</a:t>
            </a:r>
          </a:p>
          <a:p>
            <a:pPr>
              <a:buFontTx/>
              <a:buNone/>
            </a:pPr>
            <a:endParaRPr lang="en-US" altLang="en-US" sz="3600" b="1" dirty="0"/>
          </a:p>
          <a:p>
            <a:endParaRPr lang="en-US" altLang="en-US" sz="3600" b="1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1051446B-265D-46E2-A243-B95B9DF67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5656" y="330823"/>
            <a:ext cx="8229600" cy="712787"/>
          </a:xfrm>
        </p:spPr>
        <p:txBody>
          <a:bodyPr/>
          <a:lstStyle/>
          <a:p>
            <a:r>
              <a:rPr lang="en-US" altLang="en-US" sz="3800" b="1" dirty="0"/>
              <a:t>Scrub Suit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ECAF592C-8841-4BF8-B330-506656D5F1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5656" y="1226066"/>
            <a:ext cx="9140687" cy="4405867"/>
          </a:xfrm>
        </p:spPr>
        <p:txBody>
          <a:bodyPr/>
          <a:lstStyle/>
          <a:p>
            <a:r>
              <a:rPr lang="en-US" altLang="en-US" sz="3200" dirty="0"/>
              <a:t>Street clothes not allowed</a:t>
            </a:r>
          </a:p>
          <a:p>
            <a:r>
              <a:rPr lang="en-US" altLang="en-US" sz="3200" dirty="0"/>
              <a:t>Short sleeved cotton scrub suit. </a:t>
            </a:r>
          </a:p>
          <a:p>
            <a:r>
              <a:rPr lang="en-US" altLang="en-US" sz="3200" dirty="0"/>
              <a:t>Sleeves 4 inches above elbow</a:t>
            </a:r>
          </a:p>
          <a:p>
            <a:r>
              <a:rPr lang="en-US" altLang="en-US" sz="3200" dirty="0"/>
              <a:t>Shirt tucked in trouser</a:t>
            </a:r>
          </a:p>
          <a:p>
            <a:r>
              <a:rPr lang="en-US" altLang="en-US" sz="3200" dirty="0"/>
              <a:t>-to avoid  shirt tail flapping on sterile field</a:t>
            </a:r>
          </a:p>
          <a:p>
            <a:r>
              <a:rPr lang="en-US" altLang="en-US" sz="3200" dirty="0"/>
              <a:t>Trouser legs not touching floor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dirty="0"/>
              <a:t>-  to avoid transport of bacteria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6E7DC6F1-8A3D-4BD4-ABC1-5B283923B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9713" y="437321"/>
            <a:ext cx="8229600" cy="762000"/>
          </a:xfrm>
        </p:spPr>
        <p:txBody>
          <a:bodyPr/>
          <a:lstStyle/>
          <a:p>
            <a:r>
              <a:rPr lang="en-US" altLang="en-US" dirty="0"/>
              <a:t>Shoes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53A38BAF-4910-473C-ADD9-B9CE5E8A08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9713" y="1717813"/>
            <a:ext cx="8832574" cy="342237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Street shoes not allowed</a:t>
            </a:r>
          </a:p>
          <a:p>
            <a:r>
              <a:rPr lang="en-US" altLang="en-US" sz="3200" dirty="0"/>
              <a:t>Close ended shoes</a:t>
            </a:r>
          </a:p>
          <a:p>
            <a:r>
              <a:rPr lang="en-US" altLang="en-US" sz="3200" dirty="0"/>
              <a:t>Chappals or open ended shoes not allowed</a:t>
            </a:r>
          </a:p>
          <a:p>
            <a:r>
              <a:rPr lang="en-US" altLang="en-US" sz="3200" dirty="0"/>
              <a:t>Shoe cover for single use only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13438E19-43BA-4D16-AD53-32C54DA07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8435" y="582614"/>
            <a:ext cx="8229600" cy="78898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Surgical Cap &amp; Face mask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85C7C3AF-687B-4C7E-9E05-B91FE97E7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88435" y="2080591"/>
            <a:ext cx="8229600" cy="2140225"/>
          </a:xfrm>
        </p:spPr>
        <p:txBody>
          <a:bodyPr>
            <a:normAutofit/>
          </a:bodyPr>
          <a:lstStyle/>
          <a:p>
            <a:r>
              <a:rPr lang="en-US" altLang="en-US" dirty="0"/>
              <a:t>Surgical cap cover hair completely</a:t>
            </a:r>
          </a:p>
          <a:p>
            <a:r>
              <a:rPr lang="en-US" altLang="en-US" dirty="0"/>
              <a:t>Including pierced ear rings</a:t>
            </a:r>
          </a:p>
          <a:p>
            <a:r>
              <a:rPr lang="en-US" altLang="en-US" dirty="0"/>
              <a:t>Face mask cover nose &amp; mouth completely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FBFC7999-5DB5-4B9C-BFEC-B7355478F0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927651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Protective clothing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66A53CE2-C1D9-4CF3-B482-5885605573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2479813"/>
            <a:ext cx="8229600" cy="2242930"/>
          </a:xfrm>
        </p:spPr>
        <p:txBody>
          <a:bodyPr>
            <a:normAutofit/>
          </a:bodyPr>
          <a:lstStyle/>
          <a:p>
            <a:r>
              <a:rPr lang="en-US" altLang="en-US" dirty="0"/>
              <a:t>Lead apron if radiation exposure</a:t>
            </a:r>
          </a:p>
          <a:p>
            <a:r>
              <a:rPr lang="en-US" altLang="en-US" dirty="0"/>
              <a:t>Plastic apron in every case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IIHS">
      <a:dk1>
        <a:sysClr val="windowText" lastClr="000000"/>
      </a:dk1>
      <a:lt1>
        <a:srgbClr val="FFFFFF"/>
      </a:lt1>
      <a:dk2>
        <a:srgbClr val="3F3F3F"/>
      </a:dk2>
      <a:lt2>
        <a:srgbClr val="A5A5A5"/>
      </a:lt2>
      <a:accent1>
        <a:srgbClr val="000000"/>
      </a:accent1>
      <a:accent2>
        <a:srgbClr val="3F3F3F"/>
      </a:accent2>
      <a:accent3>
        <a:srgbClr val="7F7F7F"/>
      </a:accent3>
      <a:accent4>
        <a:srgbClr val="A5A5A5"/>
      </a:accent4>
      <a:accent5>
        <a:srgbClr val="BFBFBF"/>
      </a:accent5>
      <a:accent6>
        <a:srgbClr val="FFFFFF"/>
      </a:accent6>
      <a:hlink>
        <a:srgbClr val="0563C1"/>
      </a:hlink>
      <a:folHlink>
        <a:srgbClr val="0563C1"/>
      </a:folHlink>
    </a:clrScheme>
    <a:fontScheme name="IIH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19FCB01-71CB-4CEF-9378-20A83ACD9183}" vid="{BE2750DF-4432-4BDE-9032-1C59683D62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161</TotalTime>
  <Words>514</Words>
  <Application>Microsoft Office PowerPoint</Application>
  <PresentationFormat>Widescreen</PresentationFormat>
  <Paragraphs>121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Wingdings</vt:lpstr>
      <vt:lpstr>Theme1</vt:lpstr>
      <vt:lpstr>Sterile Techniques- Surgical Hand Washing, Donning</vt:lpstr>
      <vt:lpstr>Preparation for scrubbing</vt:lpstr>
      <vt:lpstr>Finger Nails</vt:lpstr>
      <vt:lpstr>Jewelry</vt:lpstr>
      <vt:lpstr>Theatre Attire</vt:lpstr>
      <vt:lpstr>Scrub Suit</vt:lpstr>
      <vt:lpstr>Shoes</vt:lpstr>
      <vt:lpstr>Surgical Cap &amp; Face mask</vt:lpstr>
      <vt:lpstr>Protective clothing</vt:lpstr>
      <vt:lpstr>Areas Of The Operative Suite (Traffic Patterns)</vt:lpstr>
      <vt:lpstr>Scrubbing Agents</vt:lpstr>
      <vt:lpstr>Desirable properties of scrubbing agent</vt:lpstr>
      <vt:lpstr>Scrubbing Procedure </vt:lpstr>
      <vt:lpstr>Scrub technique</vt:lpstr>
      <vt:lpstr>Scrubbing Procedure </vt:lpstr>
      <vt:lpstr>Gowning Procedure </vt:lpstr>
      <vt:lpstr>Parameters of a Sterile Gown</vt:lpstr>
      <vt:lpstr>Gloving Procedure </vt:lpstr>
      <vt:lpstr>PowerPoint Presentation</vt:lpstr>
      <vt:lpstr>At the end of the sterile procedure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8</dc:creator>
  <cp:lastModifiedBy>Shamiddi Peiris</cp:lastModifiedBy>
  <cp:revision>40</cp:revision>
  <dcterms:created xsi:type="dcterms:W3CDTF">2021-05-07T10:11:32Z</dcterms:created>
  <dcterms:modified xsi:type="dcterms:W3CDTF">2022-03-16T05:25:47Z</dcterms:modified>
</cp:coreProperties>
</file>