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65" r:id="rId3"/>
    <p:sldId id="266" r:id="rId4"/>
    <p:sldId id="267" r:id="rId5"/>
    <p:sldId id="268" r:id="rId6"/>
    <p:sldId id="269" r:id="rId7"/>
    <p:sldId id="270" r:id="rId8"/>
    <p:sldId id="271" r:id="rId9"/>
    <p:sldId id="313" r:id="rId10"/>
    <p:sldId id="312" r:id="rId11"/>
    <p:sldId id="311" r:id="rId12"/>
    <p:sldId id="29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72" d="100"/>
          <a:sy n="72" d="100"/>
        </p:scale>
        <p:origin x="57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4EC9C6-A553-4DE9-951E-6AFDB1C9C610}" type="datetimeFigureOut">
              <a:rPr lang="en-US" smtClean="0"/>
              <a:t>3/18/2022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13F121-ADA6-4704-BD77-CF55C42DD85C}" type="slidenum">
              <a:rPr lang="en-US" smtClean="0"/>
              <a:t>‹#›</a:t>
            </a:fld>
            <a:endParaRPr lang="en-US"/>
          </a:p>
        </p:txBody>
      </p:sp>
    </p:spTree>
    <p:extLst>
      <p:ext uri="{BB962C8B-B14F-4D97-AF65-F5344CB8AC3E}">
        <p14:creationId xmlns:p14="http://schemas.microsoft.com/office/powerpoint/2010/main" val="8640168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602038"/>
            <a:ext cx="9144000" cy="978275"/>
          </a:xfrm>
        </p:spPr>
        <p:txBody>
          <a:bodyPr>
            <a:normAutofit/>
          </a:bodyPr>
          <a:lstStyle>
            <a:lvl1pPr marL="0" indent="0" algn="ctr">
              <a:buNone/>
              <a:defRPr sz="3200">
                <a:solidFill>
                  <a:schemeClr val="tx1">
                    <a:lumMod val="65000"/>
                    <a:lumOff val="3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a:extLst>
              <a:ext uri="{FF2B5EF4-FFF2-40B4-BE49-F238E27FC236}">
                <a16:creationId xmlns:a16="http://schemas.microsoft.com/office/drawing/2014/main" id="{C8B78066-C41C-4625-899C-F67B9A4446B8}"/>
              </a:ext>
            </a:extLst>
          </p:cNvPr>
          <p:cNvSpPr>
            <a:spLocks noGrp="1"/>
          </p:cNvSpPr>
          <p:nvPr>
            <p:ph type="title"/>
          </p:nvPr>
        </p:nvSpPr>
        <p:spPr>
          <a:xfrm>
            <a:off x="838200" y="2208791"/>
            <a:ext cx="10515600" cy="1325563"/>
          </a:xfrm>
        </p:spPr>
        <p:txBody>
          <a:bodyPr>
            <a:noAutofit/>
          </a:bodyPr>
          <a:lstStyle>
            <a:lvl1pPr algn="ctr">
              <a:defRPr sz="4800"/>
            </a:lvl1pPr>
          </a:lstStyle>
          <a:p>
            <a:r>
              <a:rPr lang="en-US"/>
              <a:t>Click to edit Master title style</a:t>
            </a:r>
            <a:endParaRPr lang="en-US" dirty="0"/>
          </a:p>
        </p:txBody>
      </p:sp>
    </p:spTree>
    <p:extLst>
      <p:ext uri="{BB962C8B-B14F-4D97-AF65-F5344CB8AC3E}">
        <p14:creationId xmlns:p14="http://schemas.microsoft.com/office/powerpoint/2010/main" val="986145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28F2971F-0F64-4499-844B-405AE57CEF15}" type="datetimeFigureOut">
              <a:rPr lang="en-US" smtClean="0"/>
              <a:t>3/18/2022</a:t>
            </a:fld>
            <a:endParaRPr lang="en-US"/>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75A1565A-1FD0-43DF-B5F0-084DA7E39A29}" type="slidenum">
              <a:rPr lang="en-US" smtClean="0"/>
              <a:t>‹#›</a:t>
            </a:fld>
            <a:endParaRPr lang="en-US"/>
          </a:p>
        </p:txBody>
      </p:sp>
    </p:spTree>
    <p:extLst>
      <p:ext uri="{BB962C8B-B14F-4D97-AF65-F5344CB8AC3E}">
        <p14:creationId xmlns:p14="http://schemas.microsoft.com/office/powerpoint/2010/main" val="4154267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28F2971F-0F64-4499-844B-405AE57CEF15}" type="datetimeFigureOut">
              <a:rPr lang="en-US" smtClean="0"/>
              <a:t>3/18/2022</a:t>
            </a:fld>
            <a:endParaRPr lang="en-US"/>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75A1565A-1FD0-43DF-B5F0-084DA7E39A29}" type="slidenum">
              <a:rPr lang="en-US" smtClean="0"/>
              <a:t>‹#›</a:t>
            </a:fld>
            <a:endParaRPr lang="en-US"/>
          </a:p>
        </p:txBody>
      </p:sp>
    </p:spTree>
    <p:extLst>
      <p:ext uri="{BB962C8B-B14F-4D97-AF65-F5344CB8AC3E}">
        <p14:creationId xmlns:p14="http://schemas.microsoft.com/office/powerpoint/2010/main" val="35163698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602038"/>
            <a:ext cx="9144000" cy="978275"/>
          </a:xfrm>
        </p:spPr>
        <p:txBody>
          <a:bodyPr>
            <a:normAutofit/>
          </a:bodyPr>
          <a:lstStyle>
            <a:lvl1pPr marL="0" indent="0" algn="ctr">
              <a:buNone/>
              <a:defRPr sz="3200">
                <a:solidFill>
                  <a:schemeClr val="tx1">
                    <a:lumMod val="65000"/>
                    <a:lumOff val="3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a:extLst>
              <a:ext uri="{FF2B5EF4-FFF2-40B4-BE49-F238E27FC236}">
                <a16:creationId xmlns:a16="http://schemas.microsoft.com/office/drawing/2014/main" id="{C8B78066-C41C-4625-899C-F67B9A4446B8}"/>
              </a:ext>
            </a:extLst>
          </p:cNvPr>
          <p:cNvSpPr>
            <a:spLocks noGrp="1"/>
          </p:cNvSpPr>
          <p:nvPr>
            <p:ph type="title"/>
          </p:nvPr>
        </p:nvSpPr>
        <p:spPr>
          <a:xfrm>
            <a:off x="838200" y="2208791"/>
            <a:ext cx="10515600" cy="1325563"/>
          </a:xfrm>
        </p:spPr>
        <p:txBody>
          <a:bodyPr>
            <a:noAutofit/>
          </a:bodyPr>
          <a:lstStyle>
            <a:lvl1pPr algn="ctr">
              <a:defRPr sz="4800"/>
            </a:lvl1pPr>
          </a:lstStyle>
          <a:p>
            <a:r>
              <a:rPr lang="en-US"/>
              <a:t>Click to edit Master title style</a:t>
            </a:r>
            <a:endParaRPr lang="en-US" dirty="0"/>
          </a:p>
        </p:txBody>
      </p:sp>
    </p:spTree>
    <p:extLst>
      <p:ext uri="{BB962C8B-B14F-4D97-AF65-F5344CB8AC3E}">
        <p14:creationId xmlns:p14="http://schemas.microsoft.com/office/powerpoint/2010/main" val="4028761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845767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28F2971F-0F64-4499-844B-405AE57CEF15}" type="datetimeFigureOut">
              <a:rPr lang="en-US" smtClean="0"/>
              <a:t>3/18/2022</a:t>
            </a:fld>
            <a:endParaRPr lang="en-US"/>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75A1565A-1FD0-43DF-B5F0-084DA7E39A29}" type="slidenum">
              <a:rPr lang="en-US" smtClean="0"/>
              <a:t>‹#›</a:t>
            </a:fld>
            <a:endParaRPr lang="en-US"/>
          </a:p>
        </p:txBody>
      </p:sp>
    </p:spTree>
    <p:extLst>
      <p:ext uri="{BB962C8B-B14F-4D97-AF65-F5344CB8AC3E}">
        <p14:creationId xmlns:p14="http://schemas.microsoft.com/office/powerpoint/2010/main" val="39871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28F2971F-0F64-4499-844B-405AE57CEF15}" type="datetimeFigureOut">
              <a:rPr lang="en-US" smtClean="0"/>
              <a:t>3/18/2022</a:t>
            </a:fld>
            <a:endParaRPr lang="en-US"/>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p>
            <a:fld id="{75A1565A-1FD0-43DF-B5F0-084DA7E39A29}" type="slidenum">
              <a:rPr lang="en-US" smtClean="0"/>
              <a:t>‹#›</a:t>
            </a:fld>
            <a:endParaRPr lang="en-US"/>
          </a:p>
        </p:txBody>
      </p:sp>
    </p:spTree>
    <p:extLst>
      <p:ext uri="{BB962C8B-B14F-4D97-AF65-F5344CB8AC3E}">
        <p14:creationId xmlns:p14="http://schemas.microsoft.com/office/powerpoint/2010/main" val="477004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38200" y="6356352"/>
            <a:ext cx="2743200" cy="365125"/>
          </a:xfrm>
          <a:prstGeom prst="rect">
            <a:avLst/>
          </a:prstGeom>
        </p:spPr>
        <p:txBody>
          <a:bodyPr/>
          <a:lstStyle/>
          <a:p>
            <a:fld id="{28F2971F-0F64-4499-844B-405AE57CEF15}" type="datetimeFigureOut">
              <a:rPr lang="en-US" smtClean="0"/>
              <a:t>3/18/2022</a:t>
            </a:fld>
            <a:endParaRPr lang="en-US"/>
          </a:p>
        </p:txBody>
      </p:sp>
      <p:sp>
        <p:nvSpPr>
          <p:cNvPr id="8" name="Footer Placeholder 7"/>
          <p:cNvSpPr>
            <a:spLocks noGrp="1"/>
          </p:cNvSpPr>
          <p:nvPr>
            <p:ph type="ftr" sz="quarter" idx="11"/>
          </p:nvPr>
        </p:nvSpPr>
        <p:spPr>
          <a:xfrm>
            <a:off x="4038600" y="6356352"/>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610600" y="6356352"/>
            <a:ext cx="2743200" cy="365125"/>
          </a:xfrm>
          <a:prstGeom prst="rect">
            <a:avLst/>
          </a:prstGeom>
        </p:spPr>
        <p:txBody>
          <a:bodyPr/>
          <a:lstStyle/>
          <a:p>
            <a:fld id="{75A1565A-1FD0-43DF-B5F0-084DA7E39A29}" type="slidenum">
              <a:rPr lang="en-US" smtClean="0"/>
              <a:t>‹#›</a:t>
            </a:fld>
            <a:endParaRPr lang="en-US"/>
          </a:p>
        </p:txBody>
      </p:sp>
    </p:spTree>
    <p:extLst>
      <p:ext uri="{BB962C8B-B14F-4D97-AF65-F5344CB8AC3E}">
        <p14:creationId xmlns:p14="http://schemas.microsoft.com/office/powerpoint/2010/main" val="1546746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838200" y="6356352"/>
            <a:ext cx="2743200" cy="365125"/>
          </a:xfrm>
          <a:prstGeom prst="rect">
            <a:avLst/>
          </a:prstGeom>
        </p:spPr>
        <p:txBody>
          <a:bodyPr/>
          <a:lstStyle/>
          <a:p>
            <a:fld id="{28F2971F-0F64-4499-844B-405AE57CEF15}" type="datetimeFigureOut">
              <a:rPr lang="en-US" smtClean="0"/>
              <a:t>3/18/2022</a:t>
            </a:fld>
            <a:endParaRPr lang="en-US"/>
          </a:p>
        </p:txBody>
      </p:sp>
      <p:sp>
        <p:nvSpPr>
          <p:cNvPr id="4" name="Footer Placeholder 3"/>
          <p:cNvSpPr>
            <a:spLocks noGrp="1"/>
          </p:cNvSpPr>
          <p:nvPr>
            <p:ph type="ftr" sz="quarter" idx="11"/>
          </p:nvPr>
        </p:nvSpPr>
        <p:spPr>
          <a:xfrm>
            <a:off x="4038600" y="6356352"/>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610600" y="6356352"/>
            <a:ext cx="2743200" cy="365125"/>
          </a:xfrm>
          <a:prstGeom prst="rect">
            <a:avLst/>
          </a:prstGeom>
        </p:spPr>
        <p:txBody>
          <a:bodyPr/>
          <a:lstStyle/>
          <a:p>
            <a:fld id="{75A1565A-1FD0-43DF-B5F0-084DA7E39A29}" type="slidenum">
              <a:rPr lang="en-US" smtClean="0"/>
              <a:t>‹#›</a:t>
            </a:fld>
            <a:endParaRPr lang="en-US"/>
          </a:p>
        </p:txBody>
      </p:sp>
    </p:spTree>
    <p:extLst>
      <p:ext uri="{BB962C8B-B14F-4D97-AF65-F5344CB8AC3E}">
        <p14:creationId xmlns:p14="http://schemas.microsoft.com/office/powerpoint/2010/main" val="1857845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2"/>
            <a:ext cx="2743200" cy="365125"/>
          </a:xfrm>
          <a:prstGeom prst="rect">
            <a:avLst/>
          </a:prstGeom>
        </p:spPr>
        <p:txBody>
          <a:bodyPr/>
          <a:lstStyle/>
          <a:p>
            <a:fld id="{28F2971F-0F64-4499-844B-405AE57CEF15}" type="datetimeFigureOut">
              <a:rPr lang="en-US" smtClean="0"/>
              <a:t>3/18/2022</a:t>
            </a:fld>
            <a:endParaRPr lang="en-US"/>
          </a:p>
        </p:txBody>
      </p:sp>
      <p:sp>
        <p:nvSpPr>
          <p:cNvPr id="3" name="Footer Placeholder 2"/>
          <p:cNvSpPr>
            <a:spLocks noGrp="1"/>
          </p:cNvSpPr>
          <p:nvPr>
            <p:ph type="ftr" sz="quarter" idx="11"/>
          </p:nvPr>
        </p:nvSpPr>
        <p:spPr>
          <a:xfrm>
            <a:off x="4038600" y="6356352"/>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610600" y="6356352"/>
            <a:ext cx="2743200" cy="365125"/>
          </a:xfrm>
          <a:prstGeom prst="rect">
            <a:avLst/>
          </a:prstGeom>
        </p:spPr>
        <p:txBody>
          <a:bodyPr/>
          <a:lstStyle/>
          <a:p>
            <a:fld id="{75A1565A-1FD0-43DF-B5F0-084DA7E39A29}" type="slidenum">
              <a:rPr lang="en-US" smtClean="0"/>
              <a:t>‹#›</a:t>
            </a:fld>
            <a:endParaRPr lang="en-US"/>
          </a:p>
        </p:txBody>
      </p:sp>
    </p:spTree>
    <p:extLst>
      <p:ext uri="{BB962C8B-B14F-4D97-AF65-F5344CB8AC3E}">
        <p14:creationId xmlns:p14="http://schemas.microsoft.com/office/powerpoint/2010/main" val="624938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28F2971F-0F64-4499-844B-405AE57CEF15}" type="datetimeFigureOut">
              <a:rPr lang="en-US" smtClean="0"/>
              <a:t>3/18/2022</a:t>
            </a:fld>
            <a:endParaRPr lang="en-US"/>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p>
            <a:fld id="{75A1565A-1FD0-43DF-B5F0-084DA7E39A29}" type="slidenum">
              <a:rPr lang="en-US" smtClean="0"/>
              <a:t>‹#›</a:t>
            </a:fld>
            <a:endParaRPr lang="en-US"/>
          </a:p>
        </p:txBody>
      </p:sp>
    </p:spTree>
    <p:extLst>
      <p:ext uri="{BB962C8B-B14F-4D97-AF65-F5344CB8AC3E}">
        <p14:creationId xmlns:p14="http://schemas.microsoft.com/office/powerpoint/2010/main" val="8767119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28F2971F-0F64-4499-844B-405AE57CEF15}" type="datetimeFigureOut">
              <a:rPr lang="en-US" smtClean="0"/>
              <a:t>3/18/2022</a:t>
            </a:fld>
            <a:endParaRPr lang="en-US"/>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p>
            <a:fld id="{75A1565A-1FD0-43DF-B5F0-084DA7E39A29}" type="slidenum">
              <a:rPr lang="en-US" smtClean="0"/>
              <a:t>‹#›</a:t>
            </a:fld>
            <a:endParaRPr lang="en-US"/>
          </a:p>
        </p:txBody>
      </p:sp>
    </p:spTree>
    <p:extLst>
      <p:ext uri="{BB962C8B-B14F-4D97-AF65-F5344CB8AC3E}">
        <p14:creationId xmlns:p14="http://schemas.microsoft.com/office/powerpoint/2010/main" val="34420899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884990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03437"/>
            <a:ext cx="10515600" cy="1325563"/>
          </a:xfrm>
        </p:spPr>
        <p:txBody>
          <a:bodyPr>
            <a:noAutofit/>
          </a:bodyPr>
          <a:lstStyle/>
          <a:p>
            <a:r>
              <a:rPr lang="en-US" dirty="0"/>
              <a:t>Shaving a Client (Male) </a:t>
            </a:r>
          </a:p>
        </p:txBody>
      </p:sp>
    </p:spTree>
    <p:extLst>
      <p:ext uri="{BB962C8B-B14F-4D97-AF65-F5344CB8AC3E}">
        <p14:creationId xmlns:p14="http://schemas.microsoft.com/office/powerpoint/2010/main" val="447173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424868"/>
            <a:ext cx="10515600" cy="5681487"/>
          </a:xfrm>
        </p:spPr>
        <p:txBody>
          <a:bodyPr>
            <a:normAutofit/>
          </a:bodyPr>
          <a:lstStyle/>
          <a:p>
            <a:pPr marL="0" indent="0">
              <a:buNone/>
            </a:pPr>
            <a:r>
              <a:rPr lang="en-US" i="1" dirty="0"/>
              <a:t>D. Inspect the condition of the patient’s shaved face. Inspect the skin beneath the beard or moustache. Ask patient if patient feels clean and if he is comfortable. </a:t>
            </a:r>
          </a:p>
          <a:p>
            <a:pPr marL="0" indent="0">
              <a:buNone/>
            </a:pPr>
            <a:endParaRPr lang="en-US" i="1" dirty="0"/>
          </a:p>
          <a:p>
            <a:pPr marL="0" indent="0">
              <a:buNone/>
            </a:pPr>
            <a:r>
              <a:rPr lang="en-US" dirty="0"/>
              <a:t>13. Help the patient into a comfortable position, and place toiletries and personal items within reach. </a:t>
            </a:r>
          </a:p>
          <a:p>
            <a:pPr marL="0" indent="0">
              <a:buNone/>
            </a:pPr>
            <a:r>
              <a:rPr lang="en-US" dirty="0"/>
              <a:t>14. Place the call light within easy reach, and make sure the patient knows how to use it to summon assistance. </a:t>
            </a:r>
          </a:p>
          <a:p>
            <a:pPr marL="0" indent="0">
              <a:buNone/>
            </a:pPr>
            <a:r>
              <a:rPr lang="en-US" dirty="0"/>
              <a:t>15. To ensure the patient’s safety, raise the appropriate number of side rails and lower the bed to the lowest position. </a:t>
            </a:r>
          </a:p>
          <a:p>
            <a:endParaRPr lang="en-US" dirty="0"/>
          </a:p>
        </p:txBody>
      </p:sp>
    </p:spTree>
    <p:extLst>
      <p:ext uri="{BB962C8B-B14F-4D97-AF65-F5344CB8AC3E}">
        <p14:creationId xmlns:p14="http://schemas.microsoft.com/office/powerpoint/2010/main" val="42385925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16. Dispose of used supplies and equipment. Leave the patient’s room tidy. </a:t>
            </a:r>
          </a:p>
          <a:p>
            <a:pPr marL="0" indent="0">
              <a:buNone/>
            </a:pPr>
            <a:r>
              <a:rPr lang="en-US" dirty="0"/>
              <a:t>17. Remove and dispose of gloves, if used. Perform hand hygiene. </a:t>
            </a:r>
          </a:p>
          <a:p>
            <a:pPr marL="0" indent="0">
              <a:buNone/>
            </a:pPr>
            <a:r>
              <a:rPr lang="en-US" dirty="0"/>
              <a:t>18. Document and report the patient’s response (i.e., tolerated or not), and expected or unexpected outcomes, such as bleeding, pain, or problem skin areas.</a:t>
            </a:r>
          </a:p>
          <a:p>
            <a:endParaRPr lang="en-US" dirty="0"/>
          </a:p>
        </p:txBody>
      </p:sp>
    </p:spTree>
    <p:extLst>
      <p:ext uri="{BB962C8B-B14F-4D97-AF65-F5344CB8AC3E}">
        <p14:creationId xmlns:p14="http://schemas.microsoft.com/office/powerpoint/2010/main" val="4939107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66218"/>
            <a:ext cx="10515600" cy="1325563"/>
          </a:xfrm>
        </p:spPr>
        <p:txBody>
          <a:bodyPr/>
          <a:lstStyle/>
          <a:p>
            <a:pPr algn="ctr"/>
            <a:r>
              <a:rPr lang="en-US" dirty="0"/>
              <a:t>Thank You</a:t>
            </a:r>
          </a:p>
        </p:txBody>
      </p:sp>
    </p:spTree>
    <p:extLst>
      <p:ext uri="{BB962C8B-B14F-4D97-AF65-F5344CB8AC3E}">
        <p14:creationId xmlns:p14="http://schemas.microsoft.com/office/powerpoint/2010/main" val="2532616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Shaving a male patient</a:t>
            </a:r>
          </a:p>
        </p:txBody>
      </p:sp>
      <p:pic>
        <p:nvPicPr>
          <p:cNvPr id="2050" name="Picture 2" descr="https://www.ndsu.edu/pubweb/bismarcknursing/basic/assets/equipment_photos/G004_Shaving_Group.jpg"/>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2773382" y="1804744"/>
            <a:ext cx="6833461" cy="45170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3211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2733" y="184505"/>
            <a:ext cx="10515600" cy="1325563"/>
          </a:xfrm>
        </p:spPr>
        <p:txBody>
          <a:bodyPr>
            <a:normAutofit/>
          </a:bodyPr>
          <a:lstStyle/>
          <a:p>
            <a:r>
              <a:rPr lang="en-US" dirty="0"/>
              <a:t>Equipment for Shaving a Male Patient</a:t>
            </a:r>
          </a:p>
        </p:txBody>
      </p:sp>
      <p:sp>
        <p:nvSpPr>
          <p:cNvPr id="3" name="Content Placeholder 2"/>
          <p:cNvSpPr>
            <a:spLocks noGrp="1"/>
          </p:cNvSpPr>
          <p:nvPr>
            <p:ph idx="1"/>
          </p:nvPr>
        </p:nvSpPr>
        <p:spPr>
          <a:xfrm>
            <a:off x="849489" y="1510068"/>
            <a:ext cx="10515600" cy="4351338"/>
          </a:xfrm>
        </p:spPr>
        <p:txBody>
          <a:bodyPr numCol="2">
            <a:noAutofit/>
          </a:bodyPr>
          <a:lstStyle/>
          <a:p>
            <a:pPr marL="0" indent="0">
              <a:buNone/>
            </a:pPr>
            <a:r>
              <a:rPr lang="en-US" b="1" dirty="0"/>
              <a:t>Shaving with razor:</a:t>
            </a:r>
          </a:p>
          <a:p>
            <a:r>
              <a:rPr lang="en-US" dirty="0"/>
              <a:t>Disposable razor</a:t>
            </a:r>
          </a:p>
          <a:p>
            <a:r>
              <a:rPr lang="en-US" dirty="0"/>
              <a:t>Clean gloves</a:t>
            </a:r>
          </a:p>
          <a:p>
            <a:r>
              <a:rPr lang="en-US" dirty="0"/>
              <a:t>Bath towels</a:t>
            </a:r>
          </a:p>
          <a:p>
            <a:r>
              <a:rPr lang="en-US" dirty="0"/>
              <a:t>Hand mirror</a:t>
            </a:r>
          </a:p>
          <a:p>
            <a:r>
              <a:rPr lang="en-US" dirty="0"/>
              <a:t>Washcloth</a:t>
            </a:r>
          </a:p>
          <a:p>
            <a:r>
              <a:rPr lang="en-US" dirty="0"/>
              <a:t>Washbasin</a:t>
            </a:r>
          </a:p>
          <a:p>
            <a:r>
              <a:rPr lang="en-US" dirty="0"/>
              <a:t>Shaving cream</a:t>
            </a:r>
          </a:p>
          <a:p>
            <a:r>
              <a:rPr lang="en-US" dirty="0"/>
              <a:t>Aftershave lotion</a:t>
            </a:r>
          </a:p>
          <a:p>
            <a:endParaRPr lang="en-US" dirty="0"/>
          </a:p>
          <a:p>
            <a:pPr marL="0" indent="0">
              <a:buNone/>
            </a:pPr>
            <a:r>
              <a:rPr lang="en-US" b="1" dirty="0"/>
              <a:t>Shaving with electric razor:</a:t>
            </a:r>
          </a:p>
          <a:p>
            <a:r>
              <a:rPr lang="en-US" dirty="0"/>
              <a:t>Electric razor</a:t>
            </a:r>
          </a:p>
          <a:p>
            <a:r>
              <a:rPr lang="en-US" dirty="0"/>
              <a:t>Bath towel</a:t>
            </a:r>
          </a:p>
          <a:p>
            <a:r>
              <a:rPr lang="en-US" dirty="0"/>
              <a:t>Skin or beard conditioner</a:t>
            </a:r>
          </a:p>
          <a:p>
            <a:r>
              <a:rPr lang="en-US" dirty="0"/>
              <a:t>Hand mirror</a:t>
            </a:r>
          </a:p>
          <a:p>
            <a:r>
              <a:rPr lang="en-US" dirty="0"/>
              <a:t>Aftershave lotion</a:t>
            </a:r>
          </a:p>
          <a:p>
            <a:pPr marL="0" indent="0">
              <a:buNone/>
            </a:pPr>
            <a:endParaRPr lang="en-US" dirty="0"/>
          </a:p>
          <a:p>
            <a:pPr marL="0" indent="0">
              <a:buNone/>
            </a:pPr>
            <a:r>
              <a:rPr lang="en-US" b="1" dirty="0"/>
              <a:t>Moustache care:</a:t>
            </a:r>
          </a:p>
          <a:p>
            <a:r>
              <a:rPr lang="en-US" dirty="0"/>
              <a:t>Scissors( small manicure or moustache scissors) </a:t>
            </a:r>
          </a:p>
        </p:txBody>
      </p:sp>
    </p:spTree>
    <p:extLst>
      <p:ext uri="{BB962C8B-B14F-4D97-AF65-F5344CB8AC3E}">
        <p14:creationId xmlns:p14="http://schemas.microsoft.com/office/powerpoint/2010/main" val="3384642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Procedural Guidelines for Shaving a Male Patient </a:t>
            </a:r>
          </a:p>
        </p:txBody>
      </p:sp>
      <p:sp>
        <p:nvSpPr>
          <p:cNvPr id="3" name="Content Placeholder 2"/>
          <p:cNvSpPr>
            <a:spLocks noGrp="1"/>
          </p:cNvSpPr>
          <p:nvPr>
            <p:ph idx="1"/>
          </p:nvPr>
        </p:nvSpPr>
        <p:spPr/>
        <p:txBody>
          <a:bodyPr>
            <a:normAutofit/>
          </a:bodyPr>
          <a:lstStyle/>
          <a:p>
            <a:pPr marL="0" indent="0">
              <a:buNone/>
            </a:pPr>
            <a:r>
              <a:rPr lang="en-US" dirty="0"/>
              <a:t>1. Verify the health care provider’s orders. </a:t>
            </a:r>
          </a:p>
          <a:p>
            <a:pPr marL="0" indent="0">
              <a:buNone/>
            </a:pPr>
            <a:r>
              <a:rPr lang="en-US" dirty="0"/>
              <a:t>2. Gather the necessary equipment and supplies. </a:t>
            </a:r>
          </a:p>
          <a:p>
            <a:pPr marL="0" indent="0">
              <a:buNone/>
            </a:pPr>
            <a:r>
              <a:rPr lang="en-US" dirty="0"/>
              <a:t>3. Perform hand hygiene. </a:t>
            </a:r>
          </a:p>
          <a:p>
            <a:pPr marL="0" indent="0">
              <a:buNone/>
            </a:pPr>
            <a:r>
              <a:rPr lang="en-US" dirty="0"/>
              <a:t>4. Provide for the patient’s privacy. </a:t>
            </a:r>
          </a:p>
          <a:p>
            <a:pPr marL="0" indent="0">
              <a:buNone/>
            </a:pPr>
            <a:r>
              <a:rPr lang="en-US" dirty="0"/>
              <a:t>5. Introduce yourself to the patient and family if present. </a:t>
            </a:r>
          </a:p>
          <a:p>
            <a:pPr marL="0" indent="0">
              <a:buNone/>
            </a:pPr>
            <a:r>
              <a:rPr lang="en-US" dirty="0"/>
              <a:t>6. Identify the patient using two identifiers, such as name and date of birth or name and account number, according to agency policy. Compare these identifiers with the information on the patient’s identification bracelet. </a:t>
            </a:r>
          </a:p>
        </p:txBody>
      </p:sp>
    </p:spTree>
    <p:extLst>
      <p:ext uri="{BB962C8B-B14F-4D97-AF65-F5344CB8AC3E}">
        <p14:creationId xmlns:p14="http://schemas.microsoft.com/office/powerpoint/2010/main" val="3870395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764468"/>
            <a:ext cx="10515600" cy="5760509"/>
          </a:xfrm>
        </p:spPr>
        <p:txBody>
          <a:bodyPr>
            <a:normAutofit/>
          </a:bodyPr>
          <a:lstStyle/>
          <a:p>
            <a:pPr marL="0" indent="0">
              <a:buNone/>
            </a:pPr>
            <a:r>
              <a:rPr lang="en-US" dirty="0"/>
              <a:t>7. Before shaving a patient with a disposable razor, review medical history and lab values to assess bleeding risk. </a:t>
            </a:r>
          </a:p>
          <a:p>
            <a:pPr marL="0" indent="0">
              <a:buNone/>
            </a:pPr>
            <a:r>
              <a:rPr lang="en-US" dirty="0"/>
              <a:t>8. Look at patient’s facial hair and skin to assess for any broken skin or reddened areas. </a:t>
            </a:r>
          </a:p>
          <a:p>
            <a:pPr marL="0" indent="0">
              <a:buNone/>
            </a:pPr>
            <a:r>
              <a:rPr lang="en-US" dirty="0"/>
              <a:t>9. Raise the bed to a comfortable working height and lower the side rail. </a:t>
            </a:r>
          </a:p>
          <a:p>
            <a:pPr marL="0" indent="0">
              <a:buNone/>
            </a:pPr>
            <a:r>
              <a:rPr lang="en-US" dirty="0"/>
              <a:t>10. Shaving with a disposable razor: </a:t>
            </a:r>
          </a:p>
          <a:p>
            <a:pPr marL="0" indent="0">
              <a:buNone/>
            </a:pPr>
            <a:r>
              <a:rPr lang="en-US" i="1" dirty="0"/>
              <a:t>A. Apply clean gloves. </a:t>
            </a:r>
          </a:p>
          <a:p>
            <a:pPr marL="0" indent="0">
              <a:buNone/>
            </a:pPr>
            <a:r>
              <a:rPr lang="en-US" i="1" dirty="0"/>
              <a:t>B. Test the water to ensure that it is not too hot. </a:t>
            </a:r>
          </a:p>
          <a:p>
            <a:pPr marL="0" indent="0">
              <a:buNone/>
            </a:pPr>
            <a:r>
              <a:rPr lang="en-US" i="1" dirty="0"/>
              <a:t>C. Place a washcloth in the basin. </a:t>
            </a:r>
          </a:p>
        </p:txBody>
      </p:sp>
    </p:spTree>
    <p:extLst>
      <p:ext uri="{BB962C8B-B14F-4D97-AF65-F5344CB8AC3E}">
        <p14:creationId xmlns:p14="http://schemas.microsoft.com/office/powerpoint/2010/main" val="16471872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662870"/>
            <a:ext cx="10515600" cy="5760508"/>
          </a:xfrm>
        </p:spPr>
        <p:txBody>
          <a:bodyPr>
            <a:normAutofit/>
          </a:bodyPr>
          <a:lstStyle/>
          <a:p>
            <a:pPr marL="0" indent="0">
              <a:buNone/>
            </a:pPr>
            <a:r>
              <a:rPr lang="en-US" i="1" dirty="0"/>
              <a:t>D. Place a bath towel over the patient’s chest and shoulders. </a:t>
            </a:r>
          </a:p>
          <a:p>
            <a:pPr marL="0" indent="0">
              <a:buNone/>
            </a:pPr>
            <a:r>
              <a:rPr lang="en-US" i="1" dirty="0"/>
              <a:t>E. Wring out the washcloth thoroughly. Apply the warm, moist washcloth over the patient’s facial hair for several seconds. </a:t>
            </a:r>
          </a:p>
          <a:p>
            <a:pPr marL="0" indent="0">
              <a:buNone/>
            </a:pPr>
            <a:r>
              <a:rPr lang="en-US" i="1" dirty="0"/>
              <a:t>F. Apply approximately ¼-inch layer of shaving cream or soap to the patient’s face. Smooth the cream evenly over the sides of the patient’s face, over his chin, and under his nose. </a:t>
            </a:r>
          </a:p>
          <a:p>
            <a:pPr marL="0" indent="0">
              <a:buNone/>
            </a:pPr>
            <a:r>
              <a:rPr lang="en-US" i="1" dirty="0"/>
              <a:t>G. Hold the razor in your dominant hand at a 45-degree angle to the patient’s skin. Use your </a:t>
            </a:r>
            <a:r>
              <a:rPr lang="en-US" i="1" dirty="0" err="1"/>
              <a:t>nondominant</a:t>
            </a:r>
            <a:r>
              <a:rPr lang="en-US" i="1" dirty="0"/>
              <a:t> hand to gently pull the skin taut while shaving. </a:t>
            </a:r>
          </a:p>
          <a:p>
            <a:pPr marL="0" indent="0">
              <a:buNone/>
            </a:pPr>
            <a:r>
              <a:rPr lang="en-US" i="1" dirty="0"/>
              <a:t>H. Begin by shaving across one side of the patient’s face, using short, firm strokes in the direction in which the hair grows. </a:t>
            </a:r>
          </a:p>
          <a:p>
            <a:endParaRPr lang="en-US" dirty="0"/>
          </a:p>
          <a:p>
            <a:endParaRPr lang="en-US" dirty="0"/>
          </a:p>
        </p:txBody>
      </p:sp>
    </p:spTree>
    <p:extLst>
      <p:ext uri="{BB962C8B-B14F-4D97-AF65-F5344CB8AC3E}">
        <p14:creationId xmlns:p14="http://schemas.microsoft.com/office/powerpoint/2010/main" val="4046986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838200" y="685446"/>
            <a:ext cx="10515600" cy="5591176"/>
          </a:xfrm>
        </p:spPr>
        <p:txBody>
          <a:bodyPr>
            <a:normAutofit/>
          </a:bodyPr>
          <a:lstStyle/>
          <a:p>
            <a:pPr marL="0" indent="0">
              <a:buNone/>
            </a:pPr>
            <a:r>
              <a:rPr lang="en-US" i="1" dirty="0"/>
              <a:t>I.  Check with the patient, and ask him if he feels comfortable. </a:t>
            </a:r>
          </a:p>
          <a:p>
            <a:pPr marL="0" indent="0">
              <a:buNone/>
            </a:pPr>
            <a:r>
              <a:rPr lang="en-US" i="1" dirty="0"/>
              <a:t>J. Dip the razor in the water as shaving cream accumulates on the blade. </a:t>
            </a:r>
          </a:p>
          <a:p>
            <a:pPr marL="0" indent="0">
              <a:buNone/>
            </a:pPr>
            <a:r>
              <a:rPr lang="en-US" i="1" dirty="0"/>
              <a:t>K. After the patient has been shaved, change the water in the basin and rinse his face thoroughly with another warm, moist washcloth. </a:t>
            </a:r>
          </a:p>
          <a:p>
            <a:pPr marL="0" indent="0">
              <a:buNone/>
            </a:pPr>
            <a:r>
              <a:rPr lang="en-US" i="1" dirty="0"/>
              <a:t>L. Dry the face thoroughly, and apply aftershave lotion if the patient wishes. </a:t>
            </a:r>
          </a:p>
          <a:p>
            <a:pPr marL="0" indent="0">
              <a:buNone/>
            </a:pPr>
            <a:r>
              <a:rPr lang="en-US" i="1" dirty="0"/>
              <a:t>M. Help the patient into a comfortable position. </a:t>
            </a:r>
          </a:p>
          <a:p>
            <a:pPr marL="0" indent="0">
              <a:buNone/>
            </a:pPr>
            <a:r>
              <a:rPr lang="en-US" i="1" dirty="0"/>
              <a:t>N. Return the used equipment to its proper place. Discard soiled linen in the linen bag, and perform hand hygiene. </a:t>
            </a:r>
          </a:p>
          <a:p>
            <a:endParaRPr lang="en-US" dirty="0"/>
          </a:p>
        </p:txBody>
      </p:sp>
    </p:spTree>
    <p:extLst>
      <p:ext uri="{BB962C8B-B14F-4D97-AF65-F5344CB8AC3E}">
        <p14:creationId xmlns:p14="http://schemas.microsoft.com/office/powerpoint/2010/main" val="31639660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753181"/>
            <a:ext cx="10515600" cy="5805664"/>
          </a:xfrm>
        </p:spPr>
        <p:txBody>
          <a:bodyPr>
            <a:normAutofit/>
          </a:bodyPr>
          <a:lstStyle/>
          <a:p>
            <a:pPr marL="0" indent="0">
              <a:buNone/>
            </a:pPr>
            <a:r>
              <a:rPr lang="en-US" dirty="0"/>
              <a:t>11. Shaving with an electric razor: </a:t>
            </a:r>
          </a:p>
          <a:p>
            <a:pPr marL="0" indent="0">
              <a:buNone/>
            </a:pPr>
            <a:r>
              <a:rPr lang="en-US" i="1" dirty="0"/>
              <a:t>A. Apply clean gloves if necessary. </a:t>
            </a:r>
          </a:p>
          <a:p>
            <a:pPr marL="0" indent="0">
              <a:buNone/>
            </a:pPr>
            <a:r>
              <a:rPr lang="en-US" i="1" dirty="0"/>
              <a:t>B. Place a bath towel over the patient’s chest and shoulders. </a:t>
            </a:r>
          </a:p>
          <a:p>
            <a:pPr marL="0" indent="0">
              <a:buNone/>
            </a:pPr>
            <a:r>
              <a:rPr lang="en-US" i="1" dirty="0"/>
              <a:t>C. Apply a skin conditioner or pre-shave preparation to the patient’s face. </a:t>
            </a:r>
          </a:p>
          <a:p>
            <a:pPr marL="0" indent="0">
              <a:buNone/>
            </a:pPr>
            <a:r>
              <a:rPr lang="en-US" i="1" dirty="0"/>
              <a:t>D. Turn the razor on, and begin by shaving across the side of the patient’s face. Gently hold the patient’s skin taut while shaving over the skin’s surface. Use a gentle downward stroke of the razor in the direction of the hair growth. </a:t>
            </a:r>
          </a:p>
          <a:p>
            <a:pPr marL="0" indent="0">
              <a:buNone/>
            </a:pPr>
            <a:r>
              <a:rPr lang="en-US" i="1" dirty="0"/>
              <a:t>E. When you finish, apply an aftershave lotion if the patient wishes, unless it is contraindicated. </a:t>
            </a:r>
          </a:p>
        </p:txBody>
      </p:sp>
    </p:spTree>
    <p:extLst>
      <p:ext uri="{BB962C8B-B14F-4D97-AF65-F5344CB8AC3E}">
        <p14:creationId xmlns:p14="http://schemas.microsoft.com/office/powerpoint/2010/main" val="9752788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351491"/>
            <a:ext cx="10515600" cy="4981575"/>
          </a:xfrm>
        </p:spPr>
        <p:txBody>
          <a:bodyPr>
            <a:normAutofit/>
          </a:bodyPr>
          <a:lstStyle/>
          <a:p>
            <a:pPr marL="0" indent="0">
              <a:buNone/>
            </a:pPr>
            <a:r>
              <a:rPr lang="en-US" i="1" dirty="0"/>
              <a:t>F. Help the patient into a comfortable position. </a:t>
            </a:r>
          </a:p>
          <a:p>
            <a:pPr marL="0" indent="0">
              <a:buNone/>
            </a:pPr>
            <a:r>
              <a:rPr lang="en-US" i="1" dirty="0"/>
              <a:t>G. Return the used equipment to its proper place. Discard soiled linen in the linen bag, remove gloves, and perform hand hygiene. </a:t>
            </a:r>
          </a:p>
          <a:p>
            <a:pPr marL="0" indent="0">
              <a:buNone/>
            </a:pPr>
            <a:endParaRPr lang="en-US" dirty="0"/>
          </a:p>
          <a:p>
            <a:pPr marL="0" indent="0">
              <a:buNone/>
            </a:pPr>
            <a:r>
              <a:rPr lang="en-US" dirty="0"/>
              <a:t>12. Providing moustache and beard care: </a:t>
            </a:r>
          </a:p>
          <a:p>
            <a:pPr marL="0" indent="0">
              <a:buNone/>
            </a:pPr>
            <a:r>
              <a:rPr lang="en-US" i="1" dirty="0"/>
              <a:t>A.  Place a bath towel over the patient’s chest and shoulders. </a:t>
            </a:r>
          </a:p>
          <a:p>
            <a:pPr marL="0" indent="0">
              <a:buNone/>
            </a:pPr>
            <a:r>
              <a:rPr lang="en-US" i="1" dirty="0"/>
              <a:t>B. If necessary, gently comb the patient’s moustache or beard. </a:t>
            </a:r>
          </a:p>
          <a:p>
            <a:pPr marL="0" indent="0">
              <a:buNone/>
            </a:pPr>
            <a:r>
              <a:rPr lang="en-US" i="1" dirty="0"/>
              <a:t>C. Allow the patient to use a mirror and direct you to the beard or moustache areas to trim with scissors. Use your dominant hand to hold a pair of small scissors as you groom those areas. </a:t>
            </a:r>
          </a:p>
          <a:p>
            <a:endParaRPr lang="en-US" dirty="0"/>
          </a:p>
          <a:p>
            <a:endParaRPr lang="en-US" dirty="0"/>
          </a:p>
        </p:txBody>
      </p:sp>
    </p:spTree>
    <p:extLst>
      <p:ext uri="{BB962C8B-B14F-4D97-AF65-F5344CB8AC3E}">
        <p14:creationId xmlns:p14="http://schemas.microsoft.com/office/powerpoint/2010/main" val="744514465"/>
      </p:ext>
    </p:extLst>
  </p:cSld>
  <p:clrMapOvr>
    <a:masterClrMapping/>
  </p:clrMapOvr>
</p:sld>
</file>

<file path=ppt/theme/theme1.xml><?xml version="1.0" encoding="utf-8"?>
<a:theme xmlns:a="http://schemas.openxmlformats.org/drawingml/2006/main" name="Theme1">
  <a:themeElements>
    <a:clrScheme name="IIHS">
      <a:dk1>
        <a:sysClr val="windowText" lastClr="000000"/>
      </a:dk1>
      <a:lt1>
        <a:srgbClr val="FFFFFF"/>
      </a:lt1>
      <a:dk2>
        <a:srgbClr val="3F3F3F"/>
      </a:dk2>
      <a:lt2>
        <a:srgbClr val="A5A5A5"/>
      </a:lt2>
      <a:accent1>
        <a:srgbClr val="000000"/>
      </a:accent1>
      <a:accent2>
        <a:srgbClr val="3F3F3F"/>
      </a:accent2>
      <a:accent3>
        <a:srgbClr val="7F7F7F"/>
      </a:accent3>
      <a:accent4>
        <a:srgbClr val="A5A5A5"/>
      </a:accent4>
      <a:accent5>
        <a:srgbClr val="BFBFBF"/>
      </a:accent5>
      <a:accent6>
        <a:srgbClr val="FFFFFF"/>
      </a:accent6>
      <a:hlink>
        <a:srgbClr val="0563C1"/>
      </a:hlink>
      <a:folHlink>
        <a:srgbClr val="0563C1"/>
      </a:folHlink>
    </a:clrScheme>
    <a:fontScheme name="IIHS">
      <a:majorFont>
        <a:latin typeface="Arial Black"/>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419FCB01-71CB-4CEF-9378-20A83ACD9183}" vid="{BE2750DF-4432-4BDE-9032-1C59683D62C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65</TotalTime>
  <Words>873</Words>
  <Application>Microsoft Office PowerPoint</Application>
  <PresentationFormat>Widescreen</PresentationFormat>
  <Paragraphs>69</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Arial Black</vt:lpstr>
      <vt:lpstr>Calibri</vt:lpstr>
      <vt:lpstr>Theme1</vt:lpstr>
      <vt:lpstr>Shaving a Client (Male) </vt:lpstr>
      <vt:lpstr>Shaving a male patient</vt:lpstr>
      <vt:lpstr>Equipment for Shaving a Male Patient</vt:lpstr>
      <vt:lpstr>Procedural Guidelines for Shaving a Male Patient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CECG113 - Practicum and Placement at Aged Care Center</dc:title>
  <dc:creator>Win 8</dc:creator>
  <cp:lastModifiedBy>Shamiddi Peiris</cp:lastModifiedBy>
  <cp:revision>16</cp:revision>
  <dcterms:created xsi:type="dcterms:W3CDTF">2021-06-06T20:04:05Z</dcterms:created>
  <dcterms:modified xsi:type="dcterms:W3CDTF">2022-03-18T08:31:12Z</dcterms:modified>
</cp:coreProperties>
</file>