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75" r:id="rId4"/>
    <p:sldId id="272" r:id="rId5"/>
    <p:sldId id="276" r:id="rId6"/>
    <p:sldId id="311" r:id="rId7"/>
    <p:sldId id="273" r:id="rId8"/>
    <p:sldId id="312" r:id="rId9"/>
    <p:sldId id="277" r:id="rId10"/>
    <p:sldId id="278" r:id="rId11"/>
    <p:sldId id="280" r:id="rId12"/>
    <p:sldId id="279" r:id="rId13"/>
    <p:sldId id="30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190019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326697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115296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271634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62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2605244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964644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365086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212863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135503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402520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247422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7520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5340"/>
            <a:ext cx="10515600" cy="1325563"/>
          </a:xfrm>
        </p:spPr>
        <p:txBody>
          <a:bodyPr>
            <a:noAutofit/>
          </a:bodyPr>
          <a:lstStyle/>
          <a:p>
            <a:r>
              <a:rPr lang="en-US" dirty="0"/>
              <a:t>Oral Hygiene - Unconscious Client </a:t>
            </a:r>
          </a:p>
        </p:txBody>
      </p:sp>
    </p:spTree>
    <p:extLst>
      <p:ext uri="{BB962C8B-B14F-4D97-AF65-F5344CB8AC3E}">
        <p14:creationId xmlns:p14="http://schemas.microsoft.com/office/powerpoint/2010/main" val="1547700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20. Brush the inner and outer surfaces of the upper and lower teeth from the gum line to the crown of each tooth. Clean the biting surfaces of the teeth by holding the toothbrush bristles perpendicular to the teeth and brushing gently back and forth. Brush the sides of the teeth by gently moving the bristles back and forth. </a:t>
            </a:r>
          </a:p>
          <a:p>
            <a:pPr marL="0" indent="0">
              <a:buNone/>
            </a:pPr>
            <a:r>
              <a:rPr lang="en-US" dirty="0"/>
              <a:t>21. To rinse, moisten the brush with an antibacterial or chlorhexidine solution. Use the brush or a </a:t>
            </a:r>
            <a:r>
              <a:rPr lang="en-US" dirty="0" err="1"/>
              <a:t>toothette</a:t>
            </a:r>
            <a:r>
              <a:rPr lang="en-US" dirty="0"/>
              <a:t> to clean the roof of the mouth, the gums, and inside the cheeks.</a:t>
            </a:r>
          </a:p>
          <a:p>
            <a:endParaRPr lang="en-US" dirty="0"/>
          </a:p>
        </p:txBody>
      </p:sp>
    </p:spTree>
    <p:extLst>
      <p:ext uri="{BB962C8B-B14F-4D97-AF65-F5344CB8AC3E}">
        <p14:creationId xmlns:p14="http://schemas.microsoft.com/office/powerpoint/2010/main" val="2393938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83758"/>
            <a:ext cx="10515600" cy="4351338"/>
          </a:xfrm>
        </p:spPr>
        <p:txBody>
          <a:bodyPr>
            <a:normAutofit/>
          </a:bodyPr>
          <a:lstStyle/>
          <a:p>
            <a:pPr marL="0" indent="0">
              <a:buNone/>
            </a:pPr>
            <a:r>
              <a:rPr lang="en-US" dirty="0"/>
              <a:t>22. Gently brush the tongue, taking care to avoid stimulating the gag reflex if one is present. Repeat this rinsing action several times, and use suction to remove any secretions. </a:t>
            </a:r>
          </a:p>
          <a:p>
            <a:pPr marL="0" indent="0">
              <a:buNone/>
            </a:pPr>
            <a:r>
              <a:rPr lang="en-US" dirty="0"/>
              <a:t>23. If a toothbrush cannot be used, rinse the roof of the mouth, gums, and inside of the cheeks with a </a:t>
            </a:r>
            <a:r>
              <a:rPr lang="en-US" dirty="0" err="1"/>
              <a:t>toothette</a:t>
            </a:r>
            <a:r>
              <a:rPr lang="en-US" dirty="0"/>
              <a:t> sponge. </a:t>
            </a:r>
          </a:p>
          <a:p>
            <a:pPr marL="0" indent="0">
              <a:buNone/>
            </a:pPr>
            <a:r>
              <a:rPr lang="en-US" dirty="0"/>
              <a:t>24. Use a gloved finger or </a:t>
            </a:r>
            <a:r>
              <a:rPr lang="en-US" dirty="0" err="1"/>
              <a:t>toothette</a:t>
            </a:r>
            <a:r>
              <a:rPr lang="en-US" dirty="0"/>
              <a:t> sponge to apply a thin layer of water-soluble moisturizer to the patient’s lips. </a:t>
            </a:r>
          </a:p>
          <a:p>
            <a:pPr marL="0" indent="0">
              <a:buNone/>
            </a:pPr>
            <a:r>
              <a:rPr lang="en-US" dirty="0"/>
              <a:t>25. Inform the patient that the procedure has been completed. Return the patient to a comfortable and safe position. </a:t>
            </a:r>
          </a:p>
        </p:txBody>
      </p:sp>
    </p:spTree>
    <p:extLst>
      <p:ext uri="{BB962C8B-B14F-4D97-AF65-F5344CB8AC3E}">
        <p14:creationId xmlns:p14="http://schemas.microsoft.com/office/powerpoint/2010/main" val="147940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26. Raise the side rails as appropriate, and return the bed to the locked and lowest position. </a:t>
            </a:r>
          </a:p>
          <a:p>
            <a:pPr marL="0" indent="0">
              <a:buNone/>
            </a:pPr>
            <a:r>
              <a:rPr lang="en-US" dirty="0"/>
              <a:t>27. Clean the equipment used during the procedure, and return it to its proper place. Dispose of all soiled linen in an appropriate receptacle. </a:t>
            </a:r>
          </a:p>
          <a:p>
            <a:pPr marL="0" indent="0">
              <a:buNone/>
            </a:pPr>
            <a:r>
              <a:rPr lang="en-US" dirty="0"/>
              <a:t>28. Remove and discard your gloves, and perform hand hygiene.</a:t>
            </a:r>
          </a:p>
          <a:p>
            <a:pPr marL="0" indent="0">
              <a:buNone/>
            </a:pPr>
            <a:r>
              <a:rPr lang="en-US" dirty="0"/>
              <a:t> 29. Document the patient’s oral care. </a:t>
            </a:r>
          </a:p>
          <a:p>
            <a:endParaRPr lang="en-US" dirty="0"/>
          </a:p>
        </p:txBody>
      </p:sp>
    </p:spTree>
    <p:extLst>
      <p:ext uri="{BB962C8B-B14F-4D97-AF65-F5344CB8AC3E}">
        <p14:creationId xmlns:p14="http://schemas.microsoft.com/office/powerpoint/2010/main" val="2983600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7154"/>
            <a:ext cx="10515600" cy="1325563"/>
          </a:xfrm>
        </p:spPr>
        <p:txBody>
          <a:bodyPr/>
          <a:lstStyle/>
          <a:p>
            <a:pPr algn="ctr"/>
            <a:r>
              <a:rPr lang="en-US" dirty="0"/>
              <a:t>Thank You</a:t>
            </a:r>
          </a:p>
        </p:txBody>
      </p:sp>
    </p:spTree>
    <p:extLst>
      <p:ext uri="{BB962C8B-B14F-4D97-AF65-F5344CB8AC3E}">
        <p14:creationId xmlns:p14="http://schemas.microsoft.com/office/powerpoint/2010/main" val="2030473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Care</a:t>
            </a:r>
          </a:p>
        </p:txBody>
      </p:sp>
      <p:pic>
        <p:nvPicPr>
          <p:cNvPr id="4" name="Content Placeholder 3"/>
          <p:cNvPicPr>
            <a:picLocks noGrp="1" noChangeAspect="1"/>
          </p:cNvPicPr>
          <p:nvPr>
            <p:ph idx="1"/>
          </p:nvPr>
        </p:nvPicPr>
        <p:blipFill>
          <a:blip r:embed="rId2"/>
          <a:stretch>
            <a:fillRect/>
          </a:stretch>
        </p:blipFill>
        <p:spPr>
          <a:xfrm>
            <a:off x="2902302" y="1546578"/>
            <a:ext cx="7274665" cy="4845667"/>
          </a:xfrm>
          <a:prstGeom prst="rect">
            <a:avLst/>
          </a:prstGeom>
        </p:spPr>
      </p:pic>
    </p:spTree>
    <p:extLst>
      <p:ext uri="{BB962C8B-B14F-4D97-AF65-F5344CB8AC3E}">
        <p14:creationId xmlns:p14="http://schemas.microsoft.com/office/powerpoint/2010/main" val="39803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22" y="636061"/>
            <a:ext cx="10515600" cy="1325563"/>
          </a:xfrm>
        </p:spPr>
        <p:txBody>
          <a:bodyPr>
            <a:normAutofit fontScale="90000"/>
          </a:bodyPr>
          <a:lstStyle/>
          <a:p>
            <a:r>
              <a:rPr lang="en-US" dirty="0"/>
              <a:t>Equipment List for Performing Oral Hygiene for an Unconscious Patient</a:t>
            </a:r>
            <a:br>
              <a:rPr lang="en-US" dirty="0"/>
            </a:br>
            <a:endParaRPr lang="en-US" dirty="0"/>
          </a:p>
        </p:txBody>
      </p:sp>
      <p:sp>
        <p:nvSpPr>
          <p:cNvPr id="3" name="Content Placeholder 2"/>
          <p:cNvSpPr>
            <a:spLocks noGrp="1"/>
          </p:cNvSpPr>
          <p:nvPr>
            <p:ph idx="1"/>
          </p:nvPr>
        </p:nvSpPr>
        <p:spPr>
          <a:xfrm>
            <a:off x="838200" y="2062692"/>
            <a:ext cx="10515600" cy="4351338"/>
          </a:xfrm>
        </p:spPr>
        <p:txBody>
          <a:bodyPr>
            <a:normAutofit/>
          </a:bodyPr>
          <a:lstStyle/>
          <a:p>
            <a:r>
              <a:rPr lang="en-US" dirty="0"/>
              <a:t>Small pediatric, soft-bristled toothbrush or </a:t>
            </a:r>
            <a:r>
              <a:rPr lang="en-US" dirty="0" err="1"/>
              <a:t>toothette</a:t>
            </a:r>
            <a:r>
              <a:rPr lang="en-US" dirty="0"/>
              <a:t> sponges for patients in whom brushing is contraindicated</a:t>
            </a:r>
          </a:p>
          <a:p>
            <a:r>
              <a:rPr lang="en-US" dirty="0"/>
              <a:t>Antibacterial solution, such as chlorhexidine, per agency protocol</a:t>
            </a:r>
          </a:p>
          <a:p>
            <a:r>
              <a:rPr lang="en-US" dirty="0"/>
              <a:t>Fluoride toothpaste</a:t>
            </a:r>
          </a:p>
          <a:p>
            <a:r>
              <a:rPr lang="en-US" dirty="0"/>
              <a:t>Water-based mouth moisturizer</a:t>
            </a:r>
          </a:p>
          <a:p>
            <a:r>
              <a:rPr lang="en-US" dirty="0"/>
              <a:t>Tongue blade</a:t>
            </a:r>
          </a:p>
          <a:p>
            <a:r>
              <a:rPr lang="en-US" dirty="0"/>
              <a:t>Penlight</a:t>
            </a:r>
          </a:p>
        </p:txBody>
      </p:sp>
    </p:spTree>
    <p:extLst>
      <p:ext uri="{BB962C8B-B14F-4D97-AF65-F5344CB8AC3E}">
        <p14:creationId xmlns:p14="http://schemas.microsoft.com/office/powerpoint/2010/main" val="77146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Oral suction equipment</a:t>
            </a:r>
          </a:p>
          <a:p>
            <a:r>
              <a:rPr lang="en-US" dirty="0"/>
              <a:t>Oral airway for an uncooperative patient or a patient who has a bite reflex</a:t>
            </a:r>
          </a:p>
          <a:p>
            <a:r>
              <a:rPr lang="en-US" dirty="0"/>
              <a:t>Water-soluble lip moisturizer</a:t>
            </a:r>
          </a:p>
          <a:p>
            <a:r>
              <a:rPr lang="en-US" dirty="0"/>
              <a:t>Water glass with cool water</a:t>
            </a:r>
          </a:p>
          <a:p>
            <a:r>
              <a:rPr lang="en-US" dirty="0"/>
              <a:t>Face and bath towels</a:t>
            </a:r>
          </a:p>
          <a:p>
            <a:r>
              <a:rPr lang="en-US" dirty="0"/>
              <a:t>Emesis basin</a:t>
            </a:r>
          </a:p>
          <a:p>
            <a:r>
              <a:rPr lang="en-US" dirty="0"/>
              <a:t>Clean gloves</a:t>
            </a:r>
          </a:p>
          <a:p>
            <a:endParaRPr lang="en-US" dirty="0"/>
          </a:p>
        </p:txBody>
      </p:sp>
    </p:spTree>
    <p:extLst>
      <p:ext uri="{BB962C8B-B14F-4D97-AF65-F5344CB8AC3E}">
        <p14:creationId xmlns:p14="http://schemas.microsoft.com/office/powerpoint/2010/main" val="192937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Procedure Guideline for Performing Oral Hygiene for an Unconscious Patient</a:t>
            </a:r>
          </a:p>
        </p:txBody>
      </p:sp>
      <p:sp>
        <p:nvSpPr>
          <p:cNvPr id="3" name="Content Placeholder 2"/>
          <p:cNvSpPr>
            <a:spLocks noGrp="1"/>
          </p:cNvSpPr>
          <p:nvPr>
            <p:ph idx="1"/>
          </p:nvPr>
        </p:nvSpPr>
        <p:spPr>
          <a:xfrm>
            <a:off x="838200" y="2096559"/>
            <a:ext cx="10515600" cy="4351338"/>
          </a:xfrm>
        </p:spPr>
        <p:txBody>
          <a:bodyPr>
            <a:normAutofit/>
          </a:bodyPr>
          <a:lstStyle/>
          <a:p>
            <a:pPr marL="0" indent="0">
              <a:buNone/>
            </a:pPr>
            <a:r>
              <a:rPr lang="en-US" dirty="0"/>
              <a:t>1. Introduce yourself to the patient and family if present. </a:t>
            </a:r>
          </a:p>
          <a:p>
            <a:pPr marL="0" indent="0">
              <a:buNone/>
            </a:pPr>
            <a:r>
              <a:rPr lang="en-US" dirty="0"/>
              <a:t>2. Identify the patient using two identifiers, such as name and date of birth or name and account number, according to agency policy. Compare these identifiers on the EMR record with the information on the patient’s identification bracelet. </a:t>
            </a:r>
          </a:p>
          <a:p>
            <a:pPr marL="0" indent="0">
              <a:buNone/>
            </a:pPr>
            <a:r>
              <a:rPr lang="en-US" dirty="0"/>
              <a:t>3. Perform hand hygiene. </a:t>
            </a:r>
          </a:p>
          <a:p>
            <a:pPr marL="0" indent="0">
              <a:buNone/>
            </a:pPr>
            <a:r>
              <a:rPr lang="en-US" dirty="0"/>
              <a:t>4. Draw the curtain around the bed, or close the room door to provide for patient privacy. </a:t>
            </a:r>
          </a:p>
        </p:txBody>
      </p:sp>
    </p:spTree>
    <p:extLst>
      <p:ext uri="{BB962C8B-B14F-4D97-AF65-F5344CB8AC3E}">
        <p14:creationId xmlns:p14="http://schemas.microsoft.com/office/powerpoint/2010/main" val="43060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endParaRPr lang="en-US"/>
          </a:p>
        </p:txBody>
      </p:sp>
      <p:sp>
        <p:nvSpPr>
          <p:cNvPr id="3" name="Content Placeholder 2"/>
          <p:cNvSpPr>
            <a:spLocks noGrp="1"/>
          </p:cNvSpPr>
          <p:nvPr>
            <p:ph idx="1"/>
          </p:nvPr>
        </p:nvSpPr>
        <p:spPr>
          <a:xfrm>
            <a:off x="838200" y="662781"/>
            <a:ext cx="10515600" cy="5952419"/>
          </a:xfrm>
        </p:spPr>
        <p:txBody>
          <a:bodyPr/>
          <a:lstStyle/>
          <a:p>
            <a:pPr marL="0" indent="0">
              <a:buNone/>
            </a:pPr>
            <a:r>
              <a:rPr lang="en-US" dirty="0"/>
              <a:t>5. Place a towel on the </a:t>
            </a:r>
            <a:r>
              <a:rPr lang="en-US" dirty="0" err="1"/>
              <a:t>overbed</a:t>
            </a:r>
            <a:r>
              <a:rPr lang="en-US" dirty="0"/>
              <a:t> table, and arrange your equipment. </a:t>
            </a:r>
          </a:p>
          <a:p>
            <a:pPr marL="0" indent="0">
              <a:buNone/>
            </a:pPr>
            <a:r>
              <a:rPr lang="en-US" dirty="0"/>
              <a:t>6. Raise the bed to a comfortable working height, and Position the patient close to the side of the bed from which you will be working. Lower the side rail. </a:t>
            </a:r>
          </a:p>
          <a:p>
            <a:pPr marL="0" indent="0">
              <a:buNone/>
            </a:pPr>
            <a:r>
              <a:rPr lang="en-US" dirty="0"/>
              <a:t>7. Apply clean gloves. </a:t>
            </a:r>
          </a:p>
          <a:p>
            <a:pPr marL="0" indent="0">
              <a:buNone/>
            </a:pPr>
            <a:r>
              <a:rPr lang="en-US" dirty="0"/>
              <a:t>8. Test for the presence of a gag reflex by placing a tongue blade on the back half of the tongue. Use a tongue blade and penlight to inspect the condition of the oral cavity. </a:t>
            </a:r>
          </a:p>
          <a:p>
            <a:pPr marL="0" indent="0">
              <a:buNone/>
            </a:pPr>
            <a:r>
              <a:rPr lang="en-US" dirty="0"/>
              <a:t>9. Remove the patient’s dentures or partial plates if present. </a:t>
            </a:r>
          </a:p>
          <a:p>
            <a:pPr marL="0" indent="0">
              <a:buNone/>
            </a:pPr>
            <a:r>
              <a:rPr lang="en-US" dirty="0"/>
              <a:t>10. Remove and dispose of gloves.</a:t>
            </a:r>
          </a:p>
          <a:p>
            <a:endParaRPr lang="en-US" dirty="0"/>
          </a:p>
        </p:txBody>
      </p:sp>
    </p:spTree>
    <p:extLst>
      <p:ext uri="{BB962C8B-B14F-4D97-AF65-F5344CB8AC3E}">
        <p14:creationId xmlns:p14="http://schemas.microsoft.com/office/powerpoint/2010/main" val="128998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764469"/>
            <a:ext cx="10515600" cy="5805664"/>
          </a:xfrm>
        </p:spPr>
        <p:txBody>
          <a:bodyPr>
            <a:normAutofit/>
          </a:bodyPr>
          <a:lstStyle/>
          <a:p>
            <a:pPr marL="0" indent="0">
              <a:buNone/>
            </a:pPr>
            <a:r>
              <a:rPr lang="en-US" dirty="0"/>
              <a:t>11. If needed, connect the tubing to the suction catheter, turn on the suction machine, and test the suction catheter. </a:t>
            </a:r>
          </a:p>
          <a:p>
            <a:pPr marL="0" indent="0">
              <a:buNone/>
            </a:pPr>
            <a:r>
              <a:rPr lang="en-US" dirty="0"/>
              <a:t>12. Position the patient close to the side of the bed from which you will be working. Unless contraindicated, as in patients with head injury or neck trauma, position the patient in the Sims’, or side-lying, position. Turn the patient’s head toward the mattress in a dependent position, with the head of the bed elevated to at least 30 degrees. </a:t>
            </a:r>
          </a:p>
          <a:p>
            <a:pPr marL="0" indent="0">
              <a:buNone/>
            </a:pPr>
            <a:r>
              <a:rPr lang="en-US" dirty="0"/>
              <a:t>13. Turn the patient’s head toward the mattress in a dependent position, and place a towel under the patient’s head. Verify the head of the bed elevated to at least 30 degrees. </a:t>
            </a:r>
          </a:p>
          <a:p>
            <a:pPr marL="0" indent="0">
              <a:buNone/>
            </a:pPr>
            <a:r>
              <a:rPr lang="en-US" dirty="0"/>
              <a:t>14. Apply a clean pair of gloves. </a:t>
            </a:r>
          </a:p>
          <a:p>
            <a:endParaRPr lang="en-US" dirty="0"/>
          </a:p>
        </p:txBody>
      </p:sp>
    </p:spTree>
    <p:extLst>
      <p:ext uri="{BB962C8B-B14F-4D97-AF65-F5344CB8AC3E}">
        <p14:creationId xmlns:p14="http://schemas.microsoft.com/office/powerpoint/2010/main" val="3110779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577269"/>
            <a:ext cx="10515600" cy="4351338"/>
          </a:xfrm>
        </p:spPr>
        <p:txBody>
          <a:bodyPr/>
          <a:lstStyle/>
          <a:p>
            <a:pPr marL="0" indent="0">
              <a:buNone/>
            </a:pPr>
            <a:r>
              <a:rPr lang="en-US" dirty="0"/>
              <a:t>15. Place an emesis basin under the patient’s chin. </a:t>
            </a:r>
          </a:p>
          <a:p>
            <a:pPr marL="0" indent="0">
              <a:buNone/>
            </a:pPr>
            <a:r>
              <a:rPr lang="en-US" dirty="0"/>
              <a:t>16. If the patient is uncooperative, has difficulty keeping the mouth open, or has a bite reflex, put an oral airway in place. Insert the airway upside down, and then turn it sideways and over the tongue to keep the teeth apart. If possible, do so when the patient is relaxed. Do not use force. </a:t>
            </a:r>
          </a:p>
          <a:p>
            <a:pPr marL="0" indent="0">
              <a:buNone/>
            </a:pPr>
            <a:r>
              <a:rPr lang="en-US" dirty="0"/>
              <a:t>17. Next, suction any accumulated secretions, and clean the mouth using a toothbrush moistened with water. Apply toothpaste or an antibacterial or chlorhexidine solution to the toothbrush, and use it to loosen any crusts. </a:t>
            </a:r>
          </a:p>
          <a:p>
            <a:endParaRPr lang="en-US" dirty="0"/>
          </a:p>
        </p:txBody>
      </p:sp>
    </p:spTree>
    <p:extLst>
      <p:ext uri="{BB962C8B-B14F-4D97-AF65-F5344CB8AC3E}">
        <p14:creationId xmlns:p14="http://schemas.microsoft.com/office/powerpoint/2010/main" val="96824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27313"/>
            <a:ext cx="10515600" cy="5929843"/>
          </a:xfrm>
        </p:spPr>
        <p:txBody>
          <a:bodyPr>
            <a:normAutofit/>
          </a:bodyPr>
          <a:lstStyle/>
          <a:p>
            <a:pPr marL="0" indent="0">
              <a:buNone/>
            </a:pPr>
            <a:r>
              <a:rPr lang="en-US" dirty="0"/>
              <a:t>18. Apply toothpaste to the toothbrush, and cleanse the tooth surfaces using a gentle </a:t>
            </a:r>
            <a:r>
              <a:rPr lang="en-US" dirty="0" err="1"/>
              <a:t>upand</a:t>
            </a:r>
            <a:r>
              <a:rPr lang="en-US" dirty="0"/>
              <a:t>-down motion. A </a:t>
            </a:r>
            <a:r>
              <a:rPr lang="en-US" dirty="0" err="1"/>
              <a:t>toothette</a:t>
            </a:r>
            <a:r>
              <a:rPr lang="en-US" dirty="0"/>
              <a:t> sponge can be used for patients in whom </a:t>
            </a:r>
            <a:r>
              <a:rPr lang="en-US" dirty="0" err="1"/>
              <a:t>toothbrushing</a:t>
            </a:r>
            <a:r>
              <a:rPr lang="en-US" dirty="0"/>
              <a:t> is contraindicated. A tongue blade may be used to move the lips and cheek mucosa away from the teeth as you brush or clean. </a:t>
            </a:r>
          </a:p>
          <a:p>
            <a:pPr marL="0" indent="0">
              <a:buNone/>
            </a:pPr>
            <a:r>
              <a:rPr lang="en-US" dirty="0"/>
              <a:t>19. Clean the chewing and inner surfaces of the teeth first. Then clean the outer surfaces by holding the toothbrush so that its bristles are at a 45-degree angle to the gum line. Be sure that the tips of the bristles rest against and penetrate beneath the gum line. </a:t>
            </a:r>
          </a:p>
          <a:p>
            <a:endParaRPr lang="en-US" dirty="0"/>
          </a:p>
        </p:txBody>
      </p:sp>
    </p:spTree>
    <p:extLst>
      <p:ext uri="{BB962C8B-B14F-4D97-AF65-F5344CB8AC3E}">
        <p14:creationId xmlns:p14="http://schemas.microsoft.com/office/powerpoint/2010/main" val="3219388570"/>
      </p:ext>
    </p:extLst>
  </p:cSld>
  <p:clrMapOvr>
    <a:masterClrMapping/>
  </p:clrMapOvr>
</p:sld>
</file>

<file path=ppt/theme/theme1.xml><?xml version="1.0" encoding="utf-8"?>
<a:theme xmlns:a="http://schemas.openxmlformats.org/drawingml/2006/main" name="Theme1">
  <a:themeElements>
    <a:clrScheme name="IIHS">
      <a:dk1>
        <a:sysClr val="windowText" lastClr="000000"/>
      </a:dk1>
      <a:lt1>
        <a:srgbClr val="FFFFFF"/>
      </a:lt1>
      <a:dk2>
        <a:srgbClr val="3F3F3F"/>
      </a:dk2>
      <a:lt2>
        <a:srgbClr val="A5A5A5"/>
      </a:lt2>
      <a:accent1>
        <a:srgbClr val="000000"/>
      </a:accent1>
      <a:accent2>
        <a:srgbClr val="3F3F3F"/>
      </a:accent2>
      <a:accent3>
        <a:srgbClr val="7F7F7F"/>
      </a:accent3>
      <a:accent4>
        <a:srgbClr val="A5A5A5"/>
      </a:accent4>
      <a:accent5>
        <a:srgbClr val="BFBFBF"/>
      </a:accent5>
      <a:accent6>
        <a:srgbClr val="FFFFFF"/>
      </a:accent6>
      <a:hlink>
        <a:srgbClr val="0563C1"/>
      </a:hlink>
      <a:folHlink>
        <a:srgbClr val="0563C1"/>
      </a:folHlink>
    </a:clrScheme>
    <a:fontScheme name="IIHS">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19FCB01-71CB-4CEF-9378-20A83ACD9183}" vid="{BE2750DF-4432-4BDE-9032-1C59683D62C8}"/>
    </a:ext>
  </a:extLst>
</a:theme>
</file>

<file path=docProps/app.xml><?xml version="1.0" encoding="utf-8"?>
<Properties xmlns="http://schemas.openxmlformats.org/officeDocument/2006/extended-properties" xmlns:vt="http://schemas.openxmlformats.org/officeDocument/2006/docPropsVTypes">
  <Template>Theme1</Template>
  <TotalTime>73</TotalTime>
  <Words>931</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Arial Black</vt:lpstr>
      <vt:lpstr>Theme1</vt:lpstr>
      <vt:lpstr>Oral Hygiene - Unconscious Client </vt:lpstr>
      <vt:lpstr>Oral Care</vt:lpstr>
      <vt:lpstr>Equipment List for Performing Oral Hygiene for an Unconscious Patient </vt:lpstr>
      <vt:lpstr>PowerPoint Presentation</vt:lpstr>
      <vt:lpstr>Procedure Guideline for Performing Oral Hygiene for an Unconscious Patient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CECG113 - Practicum and Placement at Aged Care Center</dc:title>
  <dc:creator>Win 8</dc:creator>
  <cp:lastModifiedBy>Shamiddi Peiris</cp:lastModifiedBy>
  <cp:revision>13</cp:revision>
  <dcterms:created xsi:type="dcterms:W3CDTF">2021-06-06T19:41:24Z</dcterms:created>
  <dcterms:modified xsi:type="dcterms:W3CDTF">2022-03-18T07:44:00Z</dcterms:modified>
</cp:coreProperties>
</file>