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83B40-8BFF-4734-ACBF-580866F1035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2662A-7D76-45AC-8B44-D7686074F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5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9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4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7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8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3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4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B0BC5-4599-4212-B545-7E6442699DA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3005E5C-6CF0-4ACD-8DF9-7AB838C17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6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7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8" y="2341312"/>
            <a:ext cx="10515600" cy="1325563"/>
          </a:xfrm>
        </p:spPr>
        <p:txBody>
          <a:bodyPr/>
          <a:lstStyle/>
          <a:p>
            <a:r>
              <a:rPr lang="en-US" dirty="0"/>
              <a:t>Transfer Techniques</a:t>
            </a:r>
          </a:p>
        </p:txBody>
      </p:sp>
    </p:spTree>
    <p:extLst>
      <p:ext uri="{BB962C8B-B14F-4D97-AF65-F5344CB8AC3E}">
        <p14:creationId xmlns:p14="http://schemas.microsoft.com/office/powerpoint/2010/main" val="259342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>
            <a:extLst>
              <a:ext uri="{FF2B5EF4-FFF2-40B4-BE49-F238E27FC236}">
                <a16:creationId xmlns:a16="http://schemas.microsoft.com/office/drawing/2014/main" id="{D1AB1D11-26D7-46FF-B3F5-660D46CAF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57200"/>
          <a:ext cx="8229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1682" name="Object 2">
                        <a:extLst>
                          <a:ext uri="{FF2B5EF4-FFF2-40B4-BE49-F238E27FC236}">
                            <a16:creationId xmlns:a16="http://schemas.microsoft.com/office/drawing/2014/main" id="{D1AB1D11-26D7-46FF-B3F5-660D46CAF6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"/>
                        <a:ext cx="82296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>
            <a:extLst>
              <a:ext uri="{FF2B5EF4-FFF2-40B4-BE49-F238E27FC236}">
                <a16:creationId xmlns:a16="http://schemas.microsoft.com/office/drawing/2014/main" id="{B7E8E9C4-6617-45A3-B2CF-6CDF66E1AE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11164"/>
          <a:ext cx="8001000" cy="64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2706" name="Object 2">
                        <a:extLst>
                          <a:ext uri="{FF2B5EF4-FFF2-40B4-BE49-F238E27FC236}">
                            <a16:creationId xmlns:a16="http://schemas.microsoft.com/office/drawing/2014/main" id="{B7E8E9C4-6617-45A3-B2CF-6CDF66E1AE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1164"/>
                        <a:ext cx="8001000" cy="64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>
            <a:extLst>
              <a:ext uri="{FF2B5EF4-FFF2-40B4-BE49-F238E27FC236}">
                <a16:creationId xmlns:a16="http://schemas.microsoft.com/office/drawing/2014/main" id="{B514C5AA-F0EA-4BCD-835B-D93F355E6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57200"/>
          <a:ext cx="8153400" cy="626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3730" name="Object 2">
                        <a:extLst>
                          <a:ext uri="{FF2B5EF4-FFF2-40B4-BE49-F238E27FC236}">
                            <a16:creationId xmlns:a16="http://schemas.microsoft.com/office/drawing/2014/main" id="{B514C5AA-F0EA-4BCD-835B-D93F355E6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"/>
                        <a:ext cx="8153400" cy="626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>
            <a:extLst>
              <a:ext uri="{FF2B5EF4-FFF2-40B4-BE49-F238E27FC236}">
                <a16:creationId xmlns:a16="http://schemas.microsoft.com/office/drawing/2014/main" id="{637F9C6C-D738-457A-8D90-2C6304D2E5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14351"/>
          <a:ext cx="8001000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4754" name="Object 2">
                        <a:extLst>
                          <a:ext uri="{FF2B5EF4-FFF2-40B4-BE49-F238E27FC236}">
                            <a16:creationId xmlns:a16="http://schemas.microsoft.com/office/drawing/2014/main" id="{637F9C6C-D738-457A-8D90-2C6304D2E5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4351"/>
                        <a:ext cx="8001000" cy="615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>
            <a:extLst>
              <a:ext uri="{FF2B5EF4-FFF2-40B4-BE49-F238E27FC236}">
                <a16:creationId xmlns:a16="http://schemas.microsoft.com/office/drawing/2014/main" id="{A779B5E4-3A91-47DD-BBA7-3CCA15F11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57200"/>
          <a:ext cx="79248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5778" name="Object 2">
                        <a:extLst>
                          <a:ext uri="{FF2B5EF4-FFF2-40B4-BE49-F238E27FC236}">
                            <a16:creationId xmlns:a16="http://schemas.microsoft.com/office/drawing/2014/main" id="{A779B5E4-3A91-47DD-BBA7-3CCA15F11F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"/>
                        <a:ext cx="79248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>
            <a:extLst>
              <a:ext uri="{FF2B5EF4-FFF2-40B4-BE49-F238E27FC236}">
                <a16:creationId xmlns:a16="http://schemas.microsoft.com/office/drawing/2014/main" id="{DD05DF80-AD4D-4B82-9B16-C930B69D05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57200"/>
          <a:ext cx="82296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6802" name="Object 2">
                        <a:extLst>
                          <a:ext uri="{FF2B5EF4-FFF2-40B4-BE49-F238E27FC236}">
                            <a16:creationId xmlns:a16="http://schemas.microsoft.com/office/drawing/2014/main" id="{DD05DF80-AD4D-4B82-9B16-C930B69D0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"/>
                        <a:ext cx="82296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>
            <a:extLst>
              <a:ext uri="{FF2B5EF4-FFF2-40B4-BE49-F238E27FC236}">
                <a16:creationId xmlns:a16="http://schemas.microsoft.com/office/drawing/2014/main" id="{6DF88411-B031-4B8E-BBE2-502CFED6EE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27038"/>
          <a:ext cx="8077200" cy="643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7826" name="Object 2">
                        <a:extLst>
                          <a:ext uri="{FF2B5EF4-FFF2-40B4-BE49-F238E27FC236}">
                            <a16:creationId xmlns:a16="http://schemas.microsoft.com/office/drawing/2014/main" id="{6DF88411-B031-4B8E-BBE2-502CFED6EE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7038"/>
                        <a:ext cx="8077200" cy="643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>
            <a:extLst>
              <a:ext uri="{FF2B5EF4-FFF2-40B4-BE49-F238E27FC236}">
                <a16:creationId xmlns:a16="http://schemas.microsoft.com/office/drawing/2014/main" id="{E1C9CC98-62EE-45E0-943F-D7131028C2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66726"/>
          <a:ext cx="8077200" cy="639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8850" name="Object 2">
                        <a:extLst>
                          <a:ext uri="{FF2B5EF4-FFF2-40B4-BE49-F238E27FC236}">
                            <a16:creationId xmlns:a16="http://schemas.microsoft.com/office/drawing/2014/main" id="{E1C9CC98-62EE-45E0-943F-D7131028C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6726"/>
                        <a:ext cx="8077200" cy="639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>
            <a:extLst>
              <a:ext uri="{FF2B5EF4-FFF2-40B4-BE49-F238E27FC236}">
                <a16:creationId xmlns:a16="http://schemas.microsoft.com/office/drawing/2014/main" id="{8A55AA4A-3A57-4780-8EA2-5BAB013407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457200"/>
          <a:ext cx="80010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9874" name="Object 2">
                        <a:extLst>
                          <a:ext uri="{FF2B5EF4-FFF2-40B4-BE49-F238E27FC236}">
                            <a16:creationId xmlns:a16="http://schemas.microsoft.com/office/drawing/2014/main" id="{8A55AA4A-3A57-4780-8EA2-5BAB013407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"/>
                        <a:ext cx="80010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>
            <a:extLst>
              <a:ext uri="{FF2B5EF4-FFF2-40B4-BE49-F238E27FC236}">
                <a16:creationId xmlns:a16="http://schemas.microsoft.com/office/drawing/2014/main" id="{EEAC4002-C634-40B2-90BD-BDA714D7A8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03226"/>
          <a:ext cx="7543800" cy="645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80898" name="Object 2">
                        <a:extLst>
                          <a:ext uri="{FF2B5EF4-FFF2-40B4-BE49-F238E27FC236}">
                            <a16:creationId xmlns:a16="http://schemas.microsoft.com/office/drawing/2014/main" id="{EEAC4002-C634-40B2-90BD-BDA714D7A8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226"/>
                        <a:ext cx="7543800" cy="645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01A0FF3-DD16-4290-96F5-942E6D616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8873" y="2246935"/>
            <a:ext cx="8014253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Proper Body Mechanics Techniques for Patient Transfers, and Bed Mobility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>
            <a:extLst>
              <a:ext uri="{FF2B5EF4-FFF2-40B4-BE49-F238E27FC236}">
                <a16:creationId xmlns:a16="http://schemas.microsoft.com/office/drawing/2014/main" id="{555CD861-6974-4A21-8650-4DB2D1DDE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57200"/>
          <a:ext cx="7696200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81922" name="Object 2">
                        <a:extLst>
                          <a:ext uri="{FF2B5EF4-FFF2-40B4-BE49-F238E27FC236}">
                            <a16:creationId xmlns:a16="http://schemas.microsoft.com/office/drawing/2014/main" id="{555CD861-6974-4A21-8650-4DB2D1DDE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7200"/>
                        <a:ext cx="7696200" cy="615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>
            <a:extLst>
              <a:ext uri="{FF2B5EF4-FFF2-40B4-BE49-F238E27FC236}">
                <a16:creationId xmlns:a16="http://schemas.microsoft.com/office/drawing/2014/main" id="{00B4E237-7884-4644-BBFF-4CFEC260C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57200"/>
          <a:ext cx="7696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82946" name="Object 2">
                        <a:extLst>
                          <a:ext uri="{FF2B5EF4-FFF2-40B4-BE49-F238E27FC236}">
                            <a16:creationId xmlns:a16="http://schemas.microsoft.com/office/drawing/2014/main" id="{00B4E237-7884-4644-BBFF-4CFEC260C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7200"/>
                        <a:ext cx="76962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>
            <a:extLst>
              <a:ext uri="{FF2B5EF4-FFF2-40B4-BE49-F238E27FC236}">
                <a16:creationId xmlns:a16="http://schemas.microsoft.com/office/drawing/2014/main" id="{C838C1F2-EB5D-43B7-8330-4EA5138356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57200"/>
          <a:ext cx="76962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83970" name="Object 2">
                        <a:extLst>
                          <a:ext uri="{FF2B5EF4-FFF2-40B4-BE49-F238E27FC236}">
                            <a16:creationId xmlns:a16="http://schemas.microsoft.com/office/drawing/2014/main" id="{C838C1F2-EB5D-43B7-8330-4EA5138356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7200"/>
                        <a:ext cx="76962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>
            <a:extLst>
              <a:ext uri="{FF2B5EF4-FFF2-40B4-BE49-F238E27FC236}">
                <a16:creationId xmlns:a16="http://schemas.microsoft.com/office/drawing/2014/main" id="{E0618655-CBA8-445D-BE2E-950675995B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33400"/>
          <a:ext cx="80010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84994" name="Object 2">
                        <a:extLst>
                          <a:ext uri="{FF2B5EF4-FFF2-40B4-BE49-F238E27FC236}">
                            <a16:creationId xmlns:a16="http://schemas.microsoft.com/office/drawing/2014/main" id="{E0618655-CBA8-445D-BE2E-950675995B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3400"/>
                        <a:ext cx="80010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>
            <a:extLst>
              <a:ext uri="{FF2B5EF4-FFF2-40B4-BE49-F238E27FC236}">
                <a16:creationId xmlns:a16="http://schemas.microsoft.com/office/drawing/2014/main" id="{48DAE8D3-80F2-44D4-9A9B-13A49CAC5D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47688"/>
          <a:ext cx="76962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86018" name="Object 2">
                        <a:extLst>
                          <a:ext uri="{FF2B5EF4-FFF2-40B4-BE49-F238E27FC236}">
                            <a16:creationId xmlns:a16="http://schemas.microsoft.com/office/drawing/2014/main" id="{48DAE8D3-80F2-44D4-9A9B-13A49CAC5D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7688"/>
                        <a:ext cx="76962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44" y="1265063"/>
            <a:ext cx="10529711" cy="278447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644" y="40495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1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4EF47B7-F078-4499-9A6E-F64006244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Safety Rules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DD9BF80-DFD0-46B5-AC13-200B4C78F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Plan the activity</a:t>
            </a:r>
          </a:p>
          <a:p>
            <a:r>
              <a:rPr lang="en-US" altLang="en-US"/>
              <a:t>Maintain neutral spine</a:t>
            </a:r>
          </a:p>
          <a:p>
            <a:r>
              <a:rPr lang="en-US" altLang="en-US"/>
              <a:t>Brace abdominals, keep head and shoulders up</a:t>
            </a:r>
          </a:p>
          <a:p>
            <a:r>
              <a:rPr lang="en-US" altLang="en-US"/>
              <a:t>Get as close to patient as possible</a:t>
            </a:r>
          </a:p>
          <a:p>
            <a:r>
              <a:rPr lang="en-US" altLang="en-US"/>
              <a:t>Get help or assistive equipment whenever possible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81F4A3E-9A7C-48A4-9DA8-583A7EC7A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Safety Rules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16C4001-329D-42F8-8B7E-1BC202D2F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Pivot or side step-Do Not Twist</a:t>
            </a:r>
          </a:p>
          <a:p>
            <a:r>
              <a:rPr lang="en-US" altLang="en-US"/>
              <a:t>Make sure path is clear</a:t>
            </a:r>
          </a:p>
          <a:p>
            <a:r>
              <a:rPr lang="en-US" altLang="en-US"/>
              <a:t>Properly position chair/bed/equipment</a:t>
            </a:r>
          </a:p>
          <a:p>
            <a:r>
              <a:rPr lang="en-US" altLang="en-US"/>
              <a:t>Transfer patient to stronger side unless otherwise instructed</a:t>
            </a:r>
          </a:p>
          <a:p>
            <a:r>
              <a:rPr lang="en-US" altLang="en-US"/>
              <a:t>Bend your knees, use your legs  when lifting. Do not lift with straight legs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81ECACC-701B-46FE-B40F-9B07D9DDF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Safety Rules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33E9925-3A91-4571-8C1C-2835E721D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Have the patient assist you as much as possible. Know their status</a:t>
            </a:r>
          </a:p>
          <a:p>
            <a:r>
              <a:rPr lang="en-US" altLang="en-US"/>
              <a:t>Provide clear directions to patient on what you are about to do, and their role assisting.</a:t>
            </a:r>
          </a:p>
          <a:p>
            <a:r>
              <a:rPr lang="en-US" altLang="en-US"/>
              <a:t>Use a draw sheet for bed mobility if patient can only minimally assist.</a:t>
            </a:r>
          </a:p>
          <a:p>
            <a:r>
              <a:rPr lang="en-US" altLang="en-US"/>
              <a:t>Adjust the bed to make transfers easier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F354908-E7E0-419E-8FE0-18D0F66CF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Safety Rules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E82D967-F660-4A3A-BE92-A174DD75E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Whenever possible, use your body weight and momentum to move patient rather than “muscle” a patient up.</a:t>
            </a:r>
          </a:p>
          <a:p>
            <a:r>
              <a:rPr lang="en-US" altLang="en-US"/>
              <a:t>Place feet shoulder width apart or one foot in front of another to make a wide base.</a:t>
            </a:r>
          </a:p>
          <a:p>
            <a:r>
              <a:rPr lang="en-US" altLang="en-US"/>
              <a:t>Do not lean over patient.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127FE8B-3CF6-43A9-95C7-03450CCEA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68612" name="Object 4">
            <a:extLst>
              <a:ext uri="{FF2B5EF4-FFF2-40B4-BE49-F238E27FC236}">
                <a16:creationId xmlns:a16="http://schemas.microsoft.com/office/drawing/2014/main" id="{79047163-C123-472C-A5D2-8EF423C6DF68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2209800" y="762000"/>
          <a:ext cx="7848600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68612" name="Object 4">
                        <a:extLst>
                          <a:ext uri="{FF2B5EF4-FFF2-40B4-BE49-F238E27FC236}">
                            <a16:creationId xmlns:a16="http://schemas.microsoft.com/office/drawing/2014/main" id="{79047163-C123-472C-A5D2-8EF423C6D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762000"/>
                        <a:ext cx="7848600" cy="588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E4F132E-6436-4230-9587-BBD78A965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id="{846F9D20-290F-4AF2-BAAD-D864DEFEDCB4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1981200" y="457200"/>
          <a:ext cx="8229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id="{846F9D20-290F-4AF2-BAAD-D864DEFEDC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"/>
                        <a:ext cx="82296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>
            <a:extLst>
              <a:ext uri="{FF2B5EF4-FFF2-40B4-BE49-F238E27FC236}">
                <a16:creationId xmlns:a16="http://schemas.microsoft.com/office/drawing/2014/main" id="{A2A74140-50EA-4438-83FD-665434F7FD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28639"/>
          <a:ext cx="8382000" cy="605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70658" name="Object 2">
                        <a:extLst>
                          <a:ext uri="{FF2B5EF4-FFF2-40B4-BE49-F238E27FC236}">
                            <a16:creationId xmlns:a16="http://schemas.microsoft.com/office/drawing/2014/main" id="{A2A74140-50EA-4438-83FD-665434F7FD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639"/>
                        <a:ext cx="8382000" cy="605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IHS">
      <a:dk1>
        <a:sysClr val="windowText" lastClr="000000"/>
      </a:dk1>
      <a:lt1>
        <a:srgbClr val="FFFFFF"/>
      </a:lt1>
      <a:dk2>
        <a:srgbClr val="3F3F3F"/>
      </a:dk2>
      <a:lt2>
        <a:srgbClr val="A5A5A5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FFFFF"/>
      </a:accent6>
      <a:hlink>
        <a:srgbClr val="0563C1"/>
      </a:hlink>
      <a:folHlink>
        <a:srgbClr val="0563C1"/>
      </a:folHlink>
    </a:clrScheme>
    <a:fontScheme name="II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9FCB01-71CB-4CEF-9378-20A83ACD9183}" vid="{BE2750DF-4432-4BDE-9032-1C59683D6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90</TotalTime>
  <Words>194</Words>
  <Application>Microsoft Office PowerPoint</Application>
  <PresentationFormat>Widescreen</PresentationFormat>
  <Paragraphs>24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Theme1</vt:lpstr>
      <vt:lpstr>Microsoft PowerPoint Slide</vt:lpstr>
      <vt:lpstr>Transfer Techniques</vt:lpstr>
      <vt:lpstr>Proper Body Mechanics Techniques for Patient Transfers, and Bed Mobility</vt:lpstr>
      <vt:lpstr>General Safety Rules</vt:lpstr>
      <vt:lpstr>General Safety Rules</vt:lpstr>
      <vt:lpstr>General Safety Rules</vt:lpstr>
      <vt:lpstr>General Safety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</dc:creator>
  <cp:lastModifiedBy>Shamiddi Peiris</cp:lastModifiedBy>
  <cp:revision>27</cp:revision>
  <dcterms:created xsi:type="dcterms:W3CDTF">2021-05-07T11:15:11Z</dcterms:created>
  <dcterms:modified xsi:type="dcterms:W3CDTF">2022-03-16T07:06:15Z</dcterms:modified>
</cp:coreProperties>
</file>