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5" r:id="rId4"/>
    <p:sldId id="258" r:id="rId5"/>
    <p:sldId id="266" r:id="rId6"/>
    <p:sldId id="267" r:id="rId7"/>
    <p:sldId id="268" r:id="rId8"/>
    <p:sldId id="269" r:id="rId9"/>
    <p:sldId id="270" r:id="rId10"/>
    <p:sldId id="271" r:id="rId11"/>
    <p:sldId id="272" r:id="rId12"/>
    <p:sldId id="273" r:id="rId13"/>
    <p:sldId id="274" r:id="rId14"/>
    <p:sldId id="279" r:id="rId15"/>
    <p:sldId id="275" r:id="rId16"/>
    <p:sldId id="276" r:id="rId17"/>
    <p:sldId id="277" r:id="rId18"/>
    <p:sldId id="263" r:id="rId19"/>
    <p:sldId id="2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D14D6-5857-4277-BA2E-79655CCCBD5F}" type="datetimeFigureOut">
              <a:rPr lang="en-US" smtClean="0"/>
              <a:t>11-Jun-21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50C57-CB84-4D0D-8FFE-32BAB05A9ED7}" type="slidenum">
              <a:rPr lang="en-US" smtClean="0"/>
              <a:t>‹#›</a:t>
            </a:fld>
            <a:endParaRPr lang="en-US"/>
          </a:p>
        </p:txBody>
      </p:sp>
    </p:spTree>
    <p:extLst>
      <p:ext uri="{BB962C8B-B14F-4D97-AF65-F5344CB8AC3E}">
        <p14:creationId xmlns:p14="http://schemas.microsoft.com/office/powerpoint/2010/main" val="334845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solidFill>
                  <a:srgbClr val="595959"/>
                </a:solidFill>
                <a:latin typeface="Helvetica"/>
                <a:cs typeface="Helvetica"/>
              </a:rPr>
              <a:t>Slide 2: Statistics on Elder Abuse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a:t>Here are some statistics on elder abuse. Elder abuse triples the risk of premature death of an older adult. Cognitive issues are a risk factor for all types of elder abuse. Abused older adults often end up in a nursing home. Statistics say 1 in 10 older adults experience abuse but this number is probably low as many do not report and suffer in silence. These statistics show us it is important to get involved and help older adults get safe as our older population increases. Only 1 in 23 cases are reported to Adult Protective Services.</a:t>
            </a:r>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3</a:t>
            </a:fld>
            <a:endParaRPr lang="en-US" dirty="0"/>
          </a:p>
        </p:txBody>
      </p:sp>
    </p:spTree>
    <p:extLst>
      <p:ext uri="{BB962C8B-B14F-4D97-AF65-F5344CB8AC3E}">
        <p14:creationId xmlns:p14="http://schemas.microsoft.com/office/powerpoint/2010/main" val="216880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595959"/>
                </a:solidFill>
                <a:latin typeface="Helvetica"/>
                <a:cs typeface="Helvetica"/>
              </a:rPr>
              <a:t>Slide 11: Some Warning Signs of Abuse</a:t>
            </a:r>
          </a:p>
          <a:p>
            <a:pPr eaLnBrk="1" hangingPunct="1">
              <a:spcBef>
                <a:spcPct val="0"/>
              </a:spcBef>
            </a:pPr>
            <a:r>
              <a:rPr lang="en-US" altLang="en-US" dirty="0"/>
              <a:t>( Tip- involve your audience. Ask your audience for warning sign examples of each type of abuse. Point out the slide above and also explain the following): Some of the warning signs of physical abuse are repeated, unexplained bruises or injuries. Open wounds, over- medication , broken glasses, lack of care, marks of restraints</a:t>
            </a:r>
            <a:r>
              <a:rPr lang="en-US" altLang="en-US" baseline="0" dirty="0"/>
              <a:t> on wrists. These are just some of the signs of physical abuse. </a:t>
            </a:r>
            <a:r>
              <a:rPr lang="en-US" altLang="en-US" dirty="0"/>
              <a:t> </a:t>
            </a:r>
          </a:p>
          <a:p>
            <a:pPr eaLnBrk="1" hangingPunct="1">
              <a:spcBef>
                <a:spcPct val="0"/>
              </a:spcBef>
            </a:pPr>
            <a:r>
              <a:rPr lang="en-US" altLang="en-US" dirty="0"/>
              <a:t>A change in an older person’s personality, symptoms of depression, and/or anxiety can be signs of emotional abuse.</a:t>
            </a:r>
            <a:r>
              <a:rPr lang="en-US" altLang="en-US" baseline="0" dirty="0"/>
              <a:t> A person’s withdrawal from normal activities or acting fearful around certain individuals can also be signs of emotional or psychological abuse.</a:t>
            </a:r>
          </a:p>
          <a:p>
            <a:pPr eaLnBrk="1" hangingPunct="1">
              <a:spcBef>
                <a:spcPct val="0"/>
              </a:spcBef>
            </a:pPr>
            <a:r>
              <a:rPr lang="en-US" altLang="en-US" dirty="0"/>
              <a:t> Large piles of unpaid bills, uncut grass, lots of junk</a:t>
            </a:r>
            <a:r>
              <a:rPr lang="en-US" altLang="en-US" baseline="0" dirty="0"/>
              <a:t> mail, </a:t>
            </a:r>
            <a:r>
              <a:rPr lang="en-US" altLang="en-US" dirty="0"/>
              <a:t>not having enough money to cover food, or medicine costs, letters from the lottery are just some of the signs of financial abuse.</a:t>
            </a:r>
          </a:p>
          <a:p>
            <a:pPr eaLnBrk="1" hangingPunct="1">
              <a:spcBef>
                <a:spcPct val="0"/>
              </a:spcBef>
            </a:pPr>
            <a:r>
              <a:rPr lang="en-US" altLang="en-US" dirty="0"/>
              <a:t> Genital bruising, soreness, STD’s in a sexually inactive older</a:t>
            </a:r>
            <a:r>
              <a:rPr lang="en-US" altLang="en-US" baseline="0" dirty="0"/>
              <a:t> adult</a:t>
            </a:r>
            <a:r>
              <a:rPr lang="en-US" altLang="en-US" dirty="0"/>
              <a:t> can be signs of sexual abuse. </a:t>
            </a:r>
          </a:p>
          <a:p>
            <a:pPr eaLnBrk="1" hangingPunct="1">
              <a:spcBef>
                <a:spcPct val="0"/>
              </a:spcBef>
            </a:pPr>
            <a:r>
              <a:rPr lang="en-US" altLang="en-US" dirty="0"/>
              <a:t>Signs of</a:t>
            </a:r>
            <a:r>
              <a:rPr lang="en-US" altLang="en-US" baseline="0" dirty="0"/>
              <a:t> neglect can be dehydration, weight loss, unsanitary living conditions. Abandonment is the desertion of a vulnerable older adult in their own home, at a hospital, clinic, shopping center or other public place. Leaving a vulnerable older person alone for many hours, days or weeks is abuse.</a:t>
            </a:r>
            <a:endParaRPr lang="en-US" altLang="en-US" dirty="0"/>
          </a:p>
          <a:p>
            <a:pPr eaLnBrk="1" hangingPunct="1">
              <a:spcBef>
                <a:spcPct val="0"/>
              </a:spcBef>
            </a:pPr>
            <a:r>
              <a:rPr lang="en-US" altLang="en-US" dirty="0"/>
              <a:t>These are</a:t>
            </a:r>
            <a:r>
              <a:rPr lang="en-US" altLang="en-US" baseline="0" dirty="0"/>
              <a:t> just some of the warning signs. Be on the look-out for signs of abuse and Get Involved. Stopping abuse in its tracks could save a life. See our Elder Justice Initiative website for more warning signs.</a:t>
            </a:r>
            <a:endParaRPr lang="en-US" alt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13</a:t>
            </a:fld>
            <a:endParaRPr lang="en-US" dirty="0"/>
          </a:p>
        </p:txBody>
      </p:sp>
    </p:spTree>
    <p:extLst>
      <p:ext uri="{BB962C8B-B14F-4D97-AF65-F5344CB8AC3E}">
        <p14:creationId xmlns:p14="http://schemas.microsoft.com/office/powerpoint/2010/main" val="136680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12: Causes</a:t>
            </a:r>
            <a:r>
              <a:rPr lang="en-US" sz="1600" baseline="0" dirty="0">
                <a:solidFill>
                  <a:srgbClr val="595959"/>
                </a:solidFill>
                <a:latin typeface="Helvetica"/>
                <a:cs typeface="Helvetica"/>
              </a:rPr>
              <a:t> of Elder Abuse</a:t>
            </a:r>
            <a:endParaRPr lang="en-US" sz="1600" dirty="0">
              <a:solidFill>
                <a:srgbClr val="595959"/>
              </a:solidFill>
              <a:latin typeface="Helvetica"/>
              <a:cs typeface="Helvetica"/>
            </a:endParaRPr>
          </a:p>
          <a:p>
            <a:r>
              <a:rPr lang="en-US" altLang="en-US" dirty="0"/>
              <a:t>( tip--use examples of negative societal attitudes or examples showing older</a:t>
            </a:r>
            <a:r>
              <a:rPr lang="en-US" altLang="en-US" baseline="0" dirty="0"/>
              <a:t> adults</a:t>
            </a:r>
            <a:r>
              <a:rPr lang="en-US" altLang="en-US" dirty="0"/>
              <a:t> in a negative light, on TV, in commercials, etc. Ask your audience if they can think of examples.)</a:t>
            </a:r>
          </a:p>
          <a:p>
            <a:r>
              <a:rPr lang="en-US" dirty="0"/>
              <a:t>There is no one explanation for the cause of elder abuse.</a:t>
            </a:r>
            <a:r>
              <a:rPr lang="en-US" baseline="0" dirty="0"/>
              <a:t> We know that a</a:t>
            </a:r>
            <a:r>
              <a:rPr lang="en-US" dirty="0"/>
              <a:t>geism exists.</a:t>
            </a:r>
            <a:r>
              <a:rPr lang="en-US" baseline="0" dirty="0"/>
              <a:t> This is</a:t>
            </a:r>
            <a:r>
              <a:rPr lang="en-US" dirty="0"/>
              <a:t> the stereotyping of older</a:t>
            </a:r>
            <a:r>
              <a:rPr lang="en-US" baseline="0" dirty="0"/>
              <a:t> adults</a:t>
            </a:r>
            <a:r>
              <a:rPr lang="en-US" dirty="0"/>
              <a:t> as infantile, senile or lacking in capacity.</a:t>
            </a:r>
            <a:r>
              <a:rPr lang="en-US" baseline="0" dirty="0"/>
              <a:t> So</a:t>
            </a:r>
            <a:r>
              <a:rPr lang="en-US" dirty="0"/>
              <a:t>cietal</a:t>
            </a:r>
            <a:r>
              <a:rPr lang="en-US" baseline="0" dirty="0"/>
              <a:t> attitudes that abuse is a family matter, or that one should not get involved only perpetuates abuse. Ignoring the problem or pretending it doesn’t exist will only increase elder abuse. Professionals and others need to educate themselves about elder abuse and spread the word. Awareness and education are the first steps in solving the problem.</a:t>
            </a:r>
          </a:p>
          <a:p>
            <a:endParaRPr lang="en-US" baseline="0" dirty="0"/>
          </a:p>
          <a:p>
            <a:r>
              <a:rPr lang="en-US" baseline="0" dirty="0"/>
              <a:t>Remember--Everyone ages differently. Old age does not mean Alzheimer's disease or a lack of cognitive ability. Older adults have the same rights as do all of our society. </a:t>
            </a:r>
          </a:p>
          <a:p>
            <a:r>
              <a:rPr lang="en-US" baseline="0" dirty="0"/>
              <a:t>Get Involved when you see ageism, stereotyping, situations where abuse is likely - complain or speak up to assert an older adult’s right to respect. Prevent elder abuse before it happens.</a:t>
            </a:r>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15</a:t>
            </a:fld>
            <a:endParaRPr lang="en-US" dirty="0"/>
          </a:p>
        </p:txBody>
      </p:sp>
    </p:spTree>
    <p:extLst>
      <p:ext uri="{BB962C8B-B14F-4D97-AF65-F5344CB8AC3E}">
        <p14:creationId xmlns:p14="http://schemas.microsoft.com/office/powerpoint/2010/main" val="179550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692150"/>
            <a:ext cx="5156200" cy="2901950"/>
          </a:xfrm>
        </p:spPr>
      </p:sp>
      <p:sp>
        <p:nvSpPr>
          <p:cNvPr id="3" name="Notes Placeholder 2"/>
          <p:cNvSpPr>
            <a:spLocks noGrp="1"/>
          </p:cNvSpPr>
          <p:nvPr>
            <p:ph type="body" idx="1"/>
          </p:nvPr>
        </p:nvSpPr>
        <p:spPr>
          <a:xfrm>
            <a:off x="701040" y="3797300"/>
            <a:ext cx="5608320" cy="4746070"/>
          </a:xfrm>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595959"/>
                </a:solidFill>
                <a:latin typeface="Helvetica"/>
                <a:cs typeface="Helvetica"/>
              </a:rPr>
              <a:t>Slide 13: Other Causes of Elder</a:t>
            </a:r>
            <a:r>
              <a:rPr lang="en-US" sz="1600" baseline="0" dirty="0">
                <a:solidFill>
                  <a:srgbClr val="595959"/>
                </a:solidFill>
                <a:latin typeface="Helvetica"/>
                <a:cs typeface="Helvetica"/>
              </a:rPr>
              <a:t> Abuse</a:t>
            </a:r>
            <a:endParaRPr lang="en-US" sz="1600" dirty="0">
              <a:solidFill>
                <a:srgbClr val="595959"/>
              </a:solidFill>
              <a:latin typeface="Helvetica"/>
              <a:cs typeface="Helvetica"/>
            </a:endParaRPr>
          </a:p>
          <a:p>
            <a:pPr eaLnBrk="1" hangingPunct="1">
              <a:spcBef>
                <a:spcPct val="0"/>
              </a:spcBef>
            </a:pPr>
            <a:r>
              <a:rPr lang="en-US" altLang="en-US" dirty="0"/>
              <a:t>Unresolved</a:t>
            </a:r>
            <a:r>
              <a:rPr lang="en-US" altLang="en-US" baseline="0" dirty="0"/>
              <a:t> conflicts within families can contribute to elder abuse. For Example:</a:t>
            </a:r>
            <a:endParaRPr lang="en-US" altLang="en-US" dirty="0"/>
          </a:p>
          <a:p>
            <a:pPr eaLnBrk="1" hangingPunct="1">
              <a:spcBef>
                <a:spcPct val="0"/>
              </a:spcBef>
            </a:pPr>
            <a:r>
              <a:rPr lang="en-US" altLang="en-US" dirty="0"/>
              <a:t>Sometimes the “problem child” who isn’t working ends up moving in and being the “caregiver” for the older</a:t>
            </a:r>
            <a:r>
              <a:rPr lang="en-US" altLang="en-US" baseline="0" dirty="0"/>
              <a:t> adult</a:t>
            </a:r>
            <a:r>
              <a:rPr lang="en-US" altLang="en-US" dirty="0"/>
              <a:t>. The caregiver may start</a:t>
            </a:r>
            <a:r>
              <a:rPr lang="en-US" altLang="en-US" baseline="0" dirty="0"/>
              <a:t> to take control over what the older adult can and cannot do, who the older adult can see, talk to, isolating the older adult and begin controlling finances etc. The older adult may have guilt blaming themselves for the adult child’s issues. They may be conflicted about sharing what is happening. Families that use violence to solve problems are at greater risk. Some family members may feel they are entitled to an older adult’s inheritance and become controlling and abusive. Relationships where there is a history of domestic violence are at greater risk for continued abuse even as the parties age. Unfortunately, for the abused older adult, they cannot bounce back from domestic violence as they may have when younger. </a:t>
            </a:r>
            <a:endParaRPr lang="en-US" altLang="en-US" dirty="0"/>
          </a:p>
          <a:p>
            <a:pPr eaLnBrk="1" hangingPunct="1">
              <a:spcBef>
                <a:spcPct val="0"/>
              </a:spcBef>
            </a:pPr>
            <a:r>
              <a:rPr lang="en-US" altLang="en-US" dirty="0"/>
              <a:t>Settings where there is mental illness of either the caretaker or the older</a:t>
            </a:r>
            <a:r>
              <a:rPr lang="en-US" altLang="en-US" baseline="0" dirty="0"/>
              <a:t> adult</a:t>
            </a:r>
            <a:r>
              <a:rPr lang="en-US" altLang="en-US" dirty="0"/>
              <a:t> provide a greater chance of abuse.</a:t>
            </a:r>
          </a:p>
          <a:p>
            <a:pPr eaLnBrk="1" hangingPunct="1">
              <a:spcBef>
                <a:spcPct val="0"/>
              </a:spcBef>
            </a:pPr>
            <a:r>
              <a:rPr lang="en-US" altLang="en-US" dirty="0"/>
              <a:t>Substance abuse opens the door to all types of abuse.</a:t>
            </a:r>
            <a:r>
              <a:rPr lang="en-US" altLang="en-US" baseline="0" dirty="0"/>
              <a:t> This could be substance abuse by</a:t>
            </a:r>
            <a:r>
              <a:rPr lang="en-US" altLang="en-US" dirty="0"/>
              <a:t> either the older</a:t>
            </a:r>
            <a:r>
              <a:rPr lang="en-US" altLang="en-US" baseline="0" dirty="0"/>
              <a:t> adult</a:t>
            </a:r>
            <a:r>
              <a:rPr lang="en-US" altLang="en-US" dirty="0"/>
              <a:t> or the caregiver. Addiction and the need for drugs or alcohol is an incentive to steal or harm an</a:t>
            </a:r>
            <a:r>
              <a:rPr lang="en-US" altLang="en-US" baseline="0" dirty="0"/>
              <a:t> older adult</a:t>
            </a:r>
            <a:r>
              <a:rPr lang="en-US" altLang="en-US" dirty="0"/>
              <a:t> for money or property. Older</a:t>
            </a:r>
            <a:r>
              <a:rPr lang="en-US" altLang="en-US" baseline="0" dirty="0"/>
              <a:t> adult’s </a:t>
            </a:r>
            <a:r>
              <a:rPr lang="en-US" altLang="en-US" dirty="0"/>
              <a:t>with addictions may act out or become belligerent increasing the chance for a violent altercation. Gambling is also a form of addiction and can lead to issues,</a:t>
            </a:r>
            <a:r>
              <a:rPr lang="en-US" altLang="en-US" baseline="0" dirty="0"/>
              <a:t> whether the older adult is the gambler or a caregiver feeding their addiction by way of stealing funds.</a:t>
            </a:r>
            <a:endParaRPr lang="en-US" altLang="en-US" dirty="0"/>
          </a:p>
          <a:p>
            <a:pPr eaLnBrk="1" hangingPunct="1">
              <a:spcBef>
                <a:spcPct val="0"/>
              </a:spcBef>
            </a:pPr>
            <a:r>
              <a:rPr lang="en-US" altLang="en-US" dirty="0"/>
              <a:t>Ignoring abuse and pretending it is a family matter will only increase the odds of it happening. Child abuse and domestic violence cases were previously treated as a family matter, but now are taken seriously. Acknowledgement of elder abuse is equally important. Keep your eyes open</a:t>
            </a:r>
            <a:r>
              <a:rPr lang="en-US" altLang="en-US" baseline="0" dirty="0"/>
              <a:t> and watch for these types of signs. Get Involved to prevent elder abuse.</a:t>
            </a: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16</a:t>
            </a:fld>
            <a:endParaRPr lang="en-US" dirty="0"/>
          </a:p>
        </p:txBody>
      </p:sp>
    </p:spTree>
    <p:extLst>
      <p:ext uri="{BB962C8B-B14F-4D97-AF65-F5344CB8AC3E}">
        <p14:creationId xmlns:p14="http://schemas.microsoft.com/office/powerpoint/2010/main" val="8082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595959"/>
                </a:solidFill>
                <a:latin typeface="Helvetica"/>
                <a:cs typeface="Helvetica"/>
              </a:rPr>
              <a:t>Slide 14: Perpetrators of Elder Physical Abuse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There</a:t>
            </a:r>
            <a:r>
              <a:rPr lang="en-US" altLang="en-US" baseline="0" dirty="0"/>
              <a:t> is no one profile of an abuser. Each community is different. Statistics  from a study are on our slide showing that family members are most often the abusers, followed by friends and neighbors, then health care aides. Some other types of abusers are “new friends” or “new romances” such as those on the face book sweetheart scams. Be watchful for new friends who borrow money or need financial help from an older adult. We mentioned earlier that substance abuse, financial problems, mental health issues, and past criminal behavior are risk factors for abusers.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17</a:t>
            </a:fld>
            <a:endParaRPr lang="en-US" dirty="0"/>
          </a:p>
        </p:txBody>
      </p:sp>
    </p:spTree>
    <p:extLst>
      <p:ext uri="{BB962C8B-B14F-4D97-AF65-F5344CB8AC3E}">
        <p14:creationId xmlns:p14="http://schemas.microsoft.com/office/powerpoint/2010/main" val="209513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3: Impact of Elder Abuse</a:t>
            </a:r>
          </a:p>
          <a:p>
            <a:r>
              <a:rPr lang="en-US" baseline="0" dirty="0"/>
              <a:t>The impact of elder abuse is far reaching. Premature death, suffering, nursing home or hospital admittance increase with abuse. Financial abuse causes economic losses for older adults, families, and government programs such as Medicaid. Caregivers can also suffer mental and physical health issues  and economic loss as a result of elder abuse. Elder Abuse touches many aspect of our communities.</a:t>
            </a:r>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5</a:t>
            </a:fld>
            <a:endParaRPr lang="en-US" dirty="0"/>
          </a:p>
        </p:txBody>
      </p:sp>
    </p:spTree>
    <p:extLst>
      <p:ext uri="{BB962C8B-B14F-4D97-AF65-F5344CB8AC3E}">
        <p14:creationId xmlns:p14="http://schemas.microsoft.com/office/powerpoint/2010/main" val="29194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4: Types of Elder Abuse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We will be discussing the 5 types of Elder Abuse today. Elder Abuse can affect people of every ethnic background, gender, or financial status.  In other</a:t>
            </a:r>
            <a:r>
              <a:rPr lang="en-US" altLang="en-US" baseline="0" dirty="0"/>
              <a:t> words, it can happen to anyone. </a:t>
            </a:r>
            <a:r>
              <a:rPr lang="en-US" altLang="en-US" dirty="0"/>
              <a:t>It is often called “the hidden abuse” because people often</a:t>
            </a:r>
            <a:r>
              <a:rPr lang="en-US" altLang="en-US" baseline="0" dirty="0"/>
              <a:t> don’t see it or recognize that it is happening.</a:t>
            </a: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6</a:t>
            </a:fld>
            <a:endParaRPr lang="en-US" dirty="0"/>
          </a:p>
        </p:txBody>
      </p:sp>
    </p:spTree>
    <p:extLst>
      <p:ext uri="{BB962C8B-B14F-4D97-AF65-F5344CB8AC3E}">
        <p14:creationId xmlns:p14="http://schemas.microsoft.com/office/powerpoint/2010/main" val="258378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595959"/>
                </a:solidFill>
                <a:latin typeface="Helvetica"/>
                <a:cs typeface="Helvetica"/>
              </a:rPr>
              <a:t>Slide 5: Physical Abuse</a:t>
            </a:r>
          </a:p>
          <a:p>
            <a:pPr eaLnBrk="1" hangingPunct="1">
              <a:spcBef>
                <a:spcPct val="0"/>
              </a:spcBef>
            </a:pPr>
            <a:r>
              <a:rPr lang="en-US" altLang="en-US" dirty="0"/>
              <a:t>Physical abuse of older</a:t>
            </a:r>
            <a:r>
              <a:rPr lang="en-US" altLang="en-US" baseline="0" dirty="0"/>
              <a:t> adults</a:t>
            </a:r>
            <a:r>
              <a:rPr lang="en-US" altLang="en-US" dirty="0"/>
              <a:t> is an act, rough</a:t>
            </a:r>
            <a:r>
              <a:rPr lang="en-US" altLang="en-US" baseline="0" dirty="0"/>
              <a:t> treatment or punishment that may result in pain, injury, impairment or death. It</a:t>
            </a:r>
            <a:r>
              <a:rPr lang="en-US" altLang="en-US" dirty="0"/>
              <a:t> can occur in many settings – in</a:t>
            </a:r>
            <a:r>
              <a:rPr lang="en-US" altLang="en-US" baseline="0" dirty="0"/>
              <a:t> the </a:t>
            </a:r>
            <a:r>
              <a:rPr lang="en-US" altLang="en-US" dirty="0"/>
              <a:t>home, in a friend or family members home, in an institution or hospital setting, just</a:t>
            </a:r>
            <a:r>
              <a:rPr lang="en-US" altLang="en-US" baseline="0" dirty="0"/>
              <a:t> about anywhere.</a:t>
            </a:r>
            <a:r>
              <a:rPr lang="en-US" altLang="en-US" dirty="0"/>
              <a:t> </a:t>
            </a:r>
          </a:p>
          <a:p>
            <a:pPr eaLnBrk="1" hangingPunct="1">
              <a:spcBef>
                <a:spcPct val="0"/>
              </a:spcBef>
            </a:pPr>
            <a:r>
              <a:rPr lang="en-US" altLang="en-US" dirty="0"/>
              <a:t>It can start out as low level abuse such as shoving or kicking and increase to something as extreme as using a weapon. The abuse can result in anything from a bruise in low level cases to death in extreme cases. Sometimes</a:t>
            </a:r>
            <a:r>
              <a:rPr lang="en-US" altLang="en-US" baseline="0" dirty="0"/>
              <a:t> older adults who are physically abused may not recover from injuries and eventually die from the result of </a:t>
            </a:r>
          </a:p>
          <a:p>
            <a:pPr eaLnBrk="1" hangingPunct="1">
              <a:spcBef>
                <a:spcPct val="0"/>
              </a:spcBef>
            </a:pPr>
            <a:r>
              <a:rPr lang="en-US" altLang="en-US" baseline="0" dirty="0"/>
              <a:t> complications after the assault. An example of physical abuse is pushing an older adult because he/or she is walking too slow causing a fall which in turn results in the senior having bruises and pain.</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7</a:t>
            </a:fld>
            <a:endParaRPr lang="en-US" dirty="0"/>
          </a:p>
        </p:txBody>
      </p:sp>
    </p:spTree>
    <p:extLst>
      <p:ext uri="{BB962C8B-B14F-4D97-AF65-F5344CB8AC3E}">
        <p14:creationId xmlns:p14="http://schemas.microsoft.com/office/powerpoint/2010/main" val="94381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6: Psychological Abuse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Many victims of psychological abuse say that this is the worst type of abuse and is often a precursor to physical abuse. Psychological abuse is verbal or emotional abuse that causes suffering, pain or distress. Some examples</a:t>
            </a:r>
            <a:r>
              <a:rPr lang="en-US" altLang="en-US" baseline="0" dirty="0"/>
              <a:t> of psychological abuse are: c</a:t>
            </a:r>
            <a:r>
              <a:rPr lang="en-US" altLang="en-US" dirty="0"/>
              <a:t>omplaining about a older</a:t>
            </a:r>
            <a:r>
              <a:rPr lang="en-US" altLang="en-US" baseline="0" dirty="0"/>
              <a:t> adult,</a:t>
            </a:r>
            <a:r>
              <a:rPr lang="en-US" altLang="en-US" dirty="0"/>
              <a:t> blaming an</a:t>
            </a:r>
            <a:r>
              <a:rPr lang="en-US" altLang="en-US" baseline="0" dirty="0"/>
              <a:t> older adult</a:t>
            </a:r>
            <a:r>
              <a:rPr lang="en-US" altLang="en-US" dirty="0"/>
              <a:t> for problems</a:t>
            </a:r>
            <a:r>
              <a:rPr lang="en-US" altLang="en-US" baseline="0" dirty="0"/>
              <a:t> or bullying an older adult. </a:t>
            </a:r>
            <a:r>
              <a:rPr lang="en-US" altLang="en-US" dirty="0"/>
              <a:t>A mean or hostile look can constitute a threat</a:t>
            </a:r>
            <a:r>
              <a:rPr lang="en-US" altLang="en-US" baseline="0" dirty="0"/>
              <a:t> and thus can be considered non-verbal abuse</a:t>
            </a:r>
            <a:r>
              <a:rPr lang="en-US" altLang="en-US" dirty="0"/>
              <a:t>. Preventing an</a:t>
            </a:r>
            <a:r>
              <a:rPr lang="en-US" altLang="en-US" baseline="0" dirty="0"/>
              <a:t> older adult</a:t>
            </a:r>
            <a:r>
              <a:rPr lang="en-US" altLang="en-US" dirty="0"/>
              <a:t> from going to worship services or isolating an</a:t>
            </a:r>
            <a:r>
              <a:rPr lang="en-US" altLang="en-US" baseline="0" dirty="0"/>
              <a:t> older adult</a:t>
            </a:r>
            <a:r>
              <a:rPr lang="en-US" altLang="en-US" dirty="0"/>
              <a:t> by not allowing phone calls or visits from friends or family is abusive. Treating the an</a:t>
            </a:r>
            <a:r>
              <a:rPr lang="en-US" altLang="en-US" baseline="0" dirty="0"/>
              <a:t> older adult</a:t>
            </a:r>
            <a:r>
              <a:rPr lang="en-US" altLang="en-US" dirty="0"/>
              <a:t> as a child, speaking for an</a:t>
            </a:r>
            <a:r>
              <a:rPr lang="en-US" altLang="en-US" baseline="0" dirty="0"/>
              <a:t> older adult</a:t>
            </a:r>
            <a:r>
              <a:rPr lang="en-US" altLang="en-US" dirty="0"/>
              <a:t> (if unwanted) when they have the ability to do so for themselves can be a type of abuse. Calling an</a:t>
            </a:r>
            <a:r>
              <a:rPr lang="en-US" altLang="en-US" baseline="0" dirty="0"/>
              <a:t> older adult names, acting indifferent to a their needs all are forms of abuse. Stalking an older adult by harassing them on the internet, in person or by any other means is a form of abuse. Older people may feel they are all alone in this. They may feel ashamed or fear retaliation if they tell someone.</a:t>
            </a: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8</a:t>
            </a:fld>
            <a:endParaRPr lang="en-US" dirty="0"/>
          </a:p>
        </p:txBody>
      </p:sp>
    </p:spTree>
    <p:extLst>
      <p:ext uri="{BB962C8B-B14F-4D97-AF65-F5344CB8AC3E}">
        <p14:creationId xmlns:p14="http://schemas.microsoft.com/office/powerpoint/2010/main" val="354606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595959"/>
                </a:solidFill>
                <a:latin typeface="Helvetica"/>
                <a:cs typeface="Helvetica"/>
              </a:rPr>
              <a:t>Slide 7: Financial Abuse</a:t>
            </a:r>
          </a:p>
          <a:p>
            <a:pPr eaLnBrk="1" hangingPunct="1">
              <a:spcBef>
                <a:spcPct val="0"/>
              </a:spcBef>
            </a:pPr>
            <a:r>
              <a:rPr lang="en-US" altLang="en-US" dirty="0"/>
              <a:t>Financial abuse</a:t>
            </a:r>
            <a:r>
              <a:rPr lang="en-US" altLang="en-US" baseline="0" dirty="0"/>
              <a:t> is the illegal or improper use of an older persons money or property. </a:t>
            </a:r>
            <a:endParaRPr lang="en-US" altLang="en-US" dirty="0"/>
          </a:p>
          <a:p>
            <a:pPr eaLnBrk="1" hangingPunct="1">
              <a:spcBef>
                <a:spcPct val="0"/>
              </a:spcBef>
            </a:pPr>
            <a:r>
              <a:rPr lang="en-US" altLang="en-US" dirty="0"/>
              <a:t>An</a:t>
            </a:r>
            <a:r>
              <a:rPr lang="en-US" altLang="en-US" baseline="0" dirty="0"/>
              <a:t> example of this is an older adult asking a caregiver to purchase medicine with his/her credit card. The caregiver uses the card to also purchase personal items without the older adult’s permission. </a:t>
            </a:r>
            <a:endParaRPr lang="en-US" altLang="en-US" dirty="0"/>
          </a:p>
          <a:p>
            <a:pPr eaLnBrk="1" hangingPunct="1">
              <a:spcBef>
                <a:spcPct val="0"/>
              </a:spcBef>
            </a:pPr>
            <a:r>
              <a:rPr lang="en-US" altLang="en-US" dirty="0"/>
              <a:t>Another (real life) example</a:t>
            </a:r>
            <a:r>
              <a:rPr lang="en-US" altLang="en-US" baseline="0" dirty="0"/>
              <a:t> occurred in</a:t>
            </a:r>
            <a:r>
              <a:rPr lang="en-US" altLang="en-US" dirty="0"/>
              <a:t> Maryland. Several</a:t>
            </a:r>
            <a:r>
              <a:rPr lang="en-US" altLang="en-US" baseline="0" dirty="0"/>
              <a:t> years ago,</a:t>
            </a:r>
            <a:r>
              <a:rPr lang="en-US" altLang="en-US" dirty="0"/>
              <a:t> there was a case of a stranger taking several older</a:t>
            </a:r>
            <a:r>
              <a:rPr lang="en-US" altLang="en-US" baseline="0" dirty="0"/>
              <a:t> adults</a:t>
            </a:r>
            <a:r>
              <a:rPr lang="en-US" altLang="en-US" dirty="0"/>
              <a:t> to the bank to withdraw money. The abuser was caught on camera and prosecuted.</a:t>
            </a:r>
          </a:p>
          <a:p>
            <a:pPr eaLnBrk="1" hangingPunct="1">
              <a:spcBef>
                <a:spcPct val="0"/>
              </a:spcBef>
            </a:pPr>
            <a:r>
              <a:rPr lang="en-US" altLang="en-US" dirty="0"/>
              <a:t>Currently there are cases of calls from the IRS, Treasury, and other government entities – all are scams to get money. Also</a:t>
            </a:r>
            <a:r>
              <a:rPr lang="en-US" altLang="en-US" baseline="0" dirty="0"/>
              <a:t> be on the lookout for the fake lottery scams. Calls from overseas saying you have won the lottery but must pay money up front to get the winnings. </a:t>
            </a:r>
            <a:r>
              <a:rPr lang="en-US" altLang="en-US" dirty="0"/>
              <a:t>Remember,</a:t>
            </a:r>
            <a:r>
              <a:rPr lang="en-US" altLang="en-US" baseline="0" dirty="0"/>
              <a:t> i</a:t>
            </a:r>
            <a:r>
              <a:rPr lang="en-US" altLang="en-US" dirty="0"/>
              <a:t>f it sounds too good to be true - it probably is! See the Elder</a:t>
            </a:r>
            <a:r>
              <a:rPr lang="en-US" altLang="en-US" baseline="0" dirty="0"/>
              <a:t> </a:t>
            </a:r>
            <a:r>
              <a:rPr lang="en-US" altLang="en-US" dirty="0"/>
              <a:t>Justice Initiative Financial</a:t>
            </a:r>
            <a:r>
              <a:rPr lang="en-US" altLang="en-US" baseline="0" dirty="0"/>
              <a:t> Exploitation page for more examples of types of abuse and where to go for help. There are many types of scams.</a:t>
            </a:r>
          </a:p>
          <a:p>
            <a:pPr eaLnBrk="1" hangingPunct="1">
              <a:spcBef>
                <a:spcPct val="0"/>
              </a:spcBef>
            </a:pPr>
            <a:r>
              <a:rPr lang="en-US" altLang="en-US" baseline="0" dirty="0"/>
              <a:t>See the Elder Justice Initiative web page on Financial Abuse for more information.</a:t>
            </a:r>
            <a:endParaRPr lang="en-US" altLang="en-US" dirty="0"/>
          </a:p>
          <a:p>
            <a:pPr eaLnBrk="1" hangingPunct="1">
              <a:spcBef>
                <a:spcPct val="0"/>
              </a:spcBef>
            </a:pPr>
            <a:endParaRPr lang="en-US" altLang="en-US" dirty="0"/>
          </a:p>
          <a:p>
            <a:pPr eaLnBrk="1" hangingPunct="1">
              <a:spcBef>
                <a:spcPct val="0"/>
              </a:spcBef>
            </a:pPr>
            <a:r>
              <a:rPr lang="en-US" altLang="en-US" dirty="0"/>
              <a:t>(tip-use other case examples in the news or from personal knowledge.</a:t>
            </a:r>
            <a:r>
              <a:rPr lang="en-US" altLang="en-US" baseline="0" dirty="0"/>
              <a:t> Ask your audience if they have received calls from the IRS, lotteries or fake organizations)</a:t>
            </a: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9</a:t>
            </a:fld>
            <a:endParaRPr lang="en-US" dirty="0"/>
          </a:p>
        </p:txBody>
      </p:sp>
    </p:spTree>
    <p:extLst>
      <p:ext uri="{BB962C8B-B14F-4D97-AF65-F5344CB8AC3E}">
        <p14:creationId xmlns:p14="http://schemas.microsoft.com/office/powerpoint/2010/main" val="219325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595959"/>
                </a:solidFill>
                <a:latin typeface="Helvetica"/>
                <a:cs typeface="Helvetica"/>
              </a:rPr>
              <a:t>Slide 8: Sexual</a:t>
            </a:r>
            <a:r>
              <a:rPr lang="en-US" sz="1600" baseline="0" dirty="0">
                <a:solidFill>
                  <a:srgbClr val="595959"/>
                </a:solidFill>
                <a:latin typeface="Helvetica"/>
                <a:cs typeface="Helvetica"/>
              </a:rPr>
              <a:t> Abuse</a:t>
            </a:r>
            <a:endParaRPr lang="en-US" sz="1600" dirty="0">
              <a:solidFill>
                <a:srgbClr val="595959"/>
              </a:solidFill>
              <a:latin typeface="Helvetica"/>
              <a:cs typeface="Helvetica"/>
            </a:endParaRPr>
          </a:p>
          <a:p>
            <a:pPr eaLnBrk="1" hangingPunct="1">
              <a:spcBef>
                <a:spcPct val="0"/>
              </a:spcBef>
            </a:pPr>
            <a:r>
              <a:rPr lang="en-US" altLang="en-US" dirty="0"/>
              <a:t>Sexual Abuse is sexual contact or non-contact</a:t>
            </a:r>
            <a:r>
              <a:rPr lang="en-US" altLang="en-US" baseline="0" dirty="0"/>
              <a:t> of any kind with an older person without agreement from that person. Our slide gives some examples of what sexual abuse can be. Sexual abuse</a:t>
            </a:r>
            <a:r>
              <a:rPr lang="en-US" altLang="en-US" dirty="0"/>
              <a:t> of older</a:t>
            </a:r>
            <a:r>
              <a:rPr lang="en-US" altLang="en-US" baseline="0" dirty="0"/>
              <a:t> adults</a:t>
            </a:r>
            <a:r>
              <a:rPr lang="en-US" altLang="en-US" dirty="0"/>
              <a:t> is something people do not want to believe is happening but it is - in private homes, group homes, nursing homes and other locations. Sexual abuse perpetrators aren’t interested in the sex act itself - it’s all about control and domination. Who better to target than an</a:t>
            </a:r>
            <a:r>
              <a:rPr lang="en-US" altLang="en-US" baseline="0" dirty="0"/>
              <a:t> older adult</a:t>
            </a:r>
            <a:r>
              <a:rPr lang="en-US" altLang="en-US" dirty="0"/>
              <a:t> who cannot fight back or a child? Examples of sexual abuse are any unwanted</a:t>
            </a:r>
            <a:r>
              <a:rPr lang="en-US" altLang="en-US" baseline="0" dirty="0"/>
              <a:t> sexual touching, forcing sexual intercourse or other sex acts. </a:t>
            </a:r>
            <a:r>
              <a:rPr lang="en-US" altLang="en-US" dirty="0"/>
              <a:t> A caregiver who bathes a vulnerable older</a:t>
            </a:r>
            <a:r>
              <a:rPr lang="en-US" altLang="en-US" baseline="0" dirty="0"/>
              <a:t> adult</a:t>
            </a:r>
            <a:r>
              <a:rPr lang="en-US" altLang="en-US" dirty="0"/>
              <a:t> by roughly washing</a:t>
            </a:r>
            <a:r>
              <a:rPr lang="en-US" altLang="en-US" baseline="0" dirty="0"/>
              <a:t> the genital area is being abusive. </a:t>
            </a:r>
            <a:r>
              <a:rPr lang="en-US" altLang="en-US" dirty="0"/>
              <a:t>An</a:t>
            </a:r>
            <a:r>
              <a:rPr lang="en-US" altLang="en-US" baseline="0" dirty="0"/>
              <a:t> older adult</a:t>
            </a:r>
            <a:r>
              <a:rPr lang="en-US" altLang="en-US" dirty="0"/>
              <a:t> who is diagnosed with an STD or HIV when they are not sexually active may be the victim of a sexual assault. A person who is a victim of sexual abuse may not want to disclose information about what is happening - they may be ashamed or afraid of retaliation.</a:t>
            </a:r>
          </a:p>
          <a:p>
            <a:pPr eaLnBrk="1" hangingPunct="1">
              <a:spcBef>
                <a:spcPct val="0"/>
              </a:spcBef>
            </a:pPr>
            <a:r>
              <a:rPr lang="en-US" altLang="en-US" dirty="0"/>
              <a:t>Sexual abuse does not always involve touching, it can be forcing</a:t>
            </a:r>
            <a:r>
              <a:rPr lang="en-US" altLang="en-US" baseline="0" dirty="0"/>
              <a:t> an older adult to view pornography or taking sexual photos without consent. It can also be speaking suggestively to an older adult using sexual language that is unwanted.</a:t>
            </a:r>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10</a:t>
            </a:fld>
            <a:endParaRPr lang="en-US" dirty="0"/>
          </a:p>
        </p:txBody>
      </p:sp>
    </p:spTree>
    <p:extLst>
      <p:ext uri="{BB962C8B-B14F-4D97-AF65-F5344CB8AC3E}">
        <p14:creationId xmlns:p14="http://schemas.microsoft.com/office/powerpoint/2010/main" val="90155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9: Neglect and Abandonment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Neglect is the intentional  or unintentional</a:t>
            </a:r>
            <a:r>
              <a:rPr lang="en-US" altLang="en-US" baseline="0" dirty="0"/>
              <a:t> </a:t>
            </a:r>
            <a:r>
              <a:rPr lang="en-US" altLang="en-US" dirty="0"/>
              <a:t>failure or refusal to provide</a:t>
            </a:r>
            <a:r>
              <a:rPr lang="en-US" altLang="en-US" baseline="0" dirty="0"/>
              <a:t> care or help to an older adult when the caregiver is required to do so. </a:t>
            </a:r>
            <a:r>
              <a:rPr lang="en-US" altLang="en-US" dirty="0"/>
              <a:t>It is important for older</a:t>
            </a:r>
            <a:r>
              <a:rPr lang="en-US" altLang="en-US" baseline="0" dirty="0"/>
              <a:t> adults, </a:t>
            </a:r>
            <a:r>
              <a:rPr lang="en-US" altLang="en-US" dirty="0"/>
              <a:t>their friends and associates to watch out for signs of neglect. An empty prescription bottle, an</a:t>
            </a:r>
            <a:r>
              <a:rPr lang="en-US" altLang="en-US" baseline="0" dirty="0"/>
              <a:t> older adult</a:t>
            </a:r>
            <a:r>
              <a:rPr lang="en-US" altLang="en-US" dirty="0"/>
              <a:t> who has lost weight, who has broken glasses or whose dentures are missing may be experiencing abuse. An</a:t>
            </a:r>
            <a:r>
              <a:rPr lang="en-US" altLang="en-US" baseline="0" dirty="0"/>
              <a:t> example of intentional neglect is a caretaker who fails to provide for the needs of an older adult such as failing to provide meals, or medicines. Failing to clothe, wash, or provide healthy stimulation such as conversation, or social interactions is abusive. </a:t>
            </a:r>
            <a:r>
              <a:rPr lang="en-US" altLang="en-US" dirty="0"/>
              <a:t>A caretaker who leaves,</a:t>
            </a:r>
            <a:r>
              <a:rPr lang="en-US" altLang="en-US" baseline="0" dirty="0"/>
              <a:t> deserts</a:t>
            </a:r>
            <a:r>
              <a:rPr lang="en-US" altLang="en-US" dirty="0"/>
              <a:t> or abandons an</a:t>
            </a:r>
            <a:r>
              <a:rPr lang="en-US" altLang="en-US" baseline="0" dirty="0"/>
              <a:t> older adult</a:t>
            </a:r>
            <a:r>
              <a:rPr lang="en-US" altLang="en-US" dirty="0"/>
              <a:t> at the bank, at the emergency room, park or another location for hours is neglectful.  An</a:t>
            </a:r>
            <a:r>
              <a:rPr lang="en-US" altLang="en-US" baseline="0" dirty="0"/>
              <a:t> older adult</a:t>
            </a:r>
            <a:r>
              <a:rPr lang="en-US" altLang="en-US" dirty="0"/>
              <a:t> left alone who needs help is experiencing neglect.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Sometimes family members or new caregivers do not know how to properly care for someone who is bedridden. An example is</a:t>
            </a:r>
            <a:r>
              <a:rPr lang="en-US" altLang="en-US" baseline="0" dirty="0"/>
              <a:t> a person who does not know how to lift an older adult and accidentally drops them. </a:t>
            </a:r>
            <a:r>
              <a:rPr lang="en-US" altLang="en-US" dirty="0"/>
              <a:t>This is unintentional neglect. The caregiver may need some training or respite help. Help</a:t>
            </a:r>
            <a:r>
              <a:rPr lang="en-US" altLang="en-US" baseline="0" dirty="0"/>
              <a:t> is often available from the local Department on Aging. The Elder Justice Initiative has resources. See elderjustice.gov or the eldercare locator for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A person who suspects abuse or neglect should check it out.  Make a report to Adult Protective Services if necessary. Reporters can remain anonymous. Police can also be called to do a welfare check or to take a report of abuse. Get Involved –make the call! Check in on the</a:t>
            </a:r>
            <a:r>
              <a:rPr lang="en-US" altLang="en-US" baseline="0" dirty="0"/>
              <a:t> older adults you know.</a:t>
            </a:r>
            <a:endParaRPr lang="en-US" alt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11</a:t>
            </a:fld>
            <a:endParaRPr lang="en-US" dirty="0"/>
          </a:p>
        </p:txBody>
      </p:sp>
    </p:spTree>
    <p:extLst>
      <p:ext uri="{BB962C8B-B14F-4D97-AF65-F5344CB8AC3E}">
        <p14:creationId xmlns:p14="http://schemas.microsoft.com/office/powerpoint/2010/main" val="28734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595959"/>
                </a:solidFill>
                <a:latin typeface="Helvetica"/>
                <a:cs typeface="Helvetica"/>
              </a:rPr>
              <a:t>Slide 10: What are Some of</a:t>
            </a:r>
            <a:r>
              <a:rPr lang="en-US" sz="1600" baseline="0" dirty="0">
                <a:solidFill>
                  <a:srgbClr val="595959"/>
                </a:solidFill>
                <a:latin typeface="Helvetica"/>
                <a:cs typeface="Helvetica"/>
              </a:rPr>
              <a:t> the Warning Signs of Abuse?</a:t>
            </a:r>
            <a:endParaRPr lang="en-US" sz="1600" dirty="0">
              <a:solidFill>
                <a:srgbClr val="595959"/>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(tip-Ask your audience for some signs of Physical, Psychological, Financial and Sexual Abuse - some answers are on the next slide).</a:t>
            </a:r>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12</a:t>
            </a:fld>
            <a:endParaRPr lang="en-US" dirty="0"/>
          </a:p>
        </p:txBody>
      </p:sp>
    </p:spTree>
    <p:extLst>
      <p:ext uri="{BB962C8B-B14F-4D97-AF65-F5344CB8AC3E}">
        <p14:creationId xmlns:p14="http://schemas.microsoft.com/office/powerpoint/2010/main" val="104842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64490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241217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330748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08625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1219200" y="456339"/>
            <a:ext cx="9753600" cy="476347"/>
          </a:xfrm>
        </p:spPr>
        <p:txBody>
          <a:bodyPr wrap="square">
            <a:noAutofit/>
          </a:bodyPr>
          <a:lstStyle>
            <a:lvl1pPr>
              <a:defRPr cap="all"/>
            </a:lvl1pPr>
          </a:lstStyle>
          <a:p>
            <a:endParaRPr lang="en-US" dirty="0"/>
          </a:p>
        </p:txBody>
      </p:sp>
      <p:sp>
        <p:nvSpPr>
          <p:cNvPr id="3" name="Content Placeholder 2"/>
          <p:cNvSpPr>
            <a:spLocks noGrp="1"/>
          </p:cNvSpPr>
          <p:nvPr>
            <p:ph idx="1"/>
          </p:nvPr>
        </p:nvSpPr>
        <p:spPr>
          <a:xfrm>
            <a:off x="1219200" y="982133"/>
            <a:ext cx="97536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216640" y="6355080"/>
            <a:ext cx="365760" cy="274320"/>
          </a:xfrm>
          <a:prstGeom prst="rect">
            <a:avLst/>
          </a:prstGeom>
        </p:spPr>
        <p:txBody>
          <a:bodyPr/>
          <a:lstStyle/>
          <a:p>
            <a:fld id="{2A845A16-6EBC-7547-AE5A-9F27E0161F19}" type="slidenum">
              <a:rPr lang="en-US" smtClean="0"/>
              <a:t>‹#›</a:t>
            </a:fld>
            <a:endParaRPr lang="en-US" dirty="0"/>
          </a:p>
        </p:txBody>
      </p:sp>
    </p:spTree>
    <p:extLst>
      <p:ext uri="{BB962C8B-B14F-4D97-AF65-F5344CB8AC3E}">
        <p14:creationId xmlns:p14="http://schemas.microsoft.com/office/powerpoint/2010/main" val="280004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1line), Picture (1fu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315200" y="0"/>
            <a:ext cx="4876800" cy="5791876"/>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6703341" y="457202"/>
            <a:ext cx="611859" cy="5249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Slide Number Placeholder 6"/>
          <p:cNvSpPr>
            <a:spLocks noGrp="1"/>
          </p:cNvSpPr>
          <p:nvPr>
            <p:ph type="sldNum" sz="quarter" idx="12"/>
          </p:nvPr>
        </p:nvSpPr>
        <p:spPr>
          <a:xfrm>
            <a:off x="11216640" y="6355080"/>
            <a:ext cx="365760" cy="274320"/>
          </a:xfrm>
          <a:prstGeom prst="rect">
            <a:avLst/>
          </a:prstGeom>
        </p:spPr>
        <p:txBody>
          <a:bodyPr/>
          <a:lstStyle/>
          <a:p>
            <a:fld id="{2A845A16-6EBC-7547-AE5A-9F27E0161F19}" type="slidenum">
              <a:rPr lang="en-US" smtClean="0"/>
              <a:t>‹#›</a:t>
            </a:fld>
            <a:endParaRPr lang="en-US" dirty="0"/>
          </a:p>
        </p:txBody>
      </p:sp>
      <p:sp>
        <p:nvSpPr>
          <p:cNvPr id="11" name="Content Placeholder 10"/>
          <p:cNvSpPr>
            <a:spLocks noGrp="1"/>
          </p:cNvSpPr>
          <p:nvPr>
            <p:ph sz="quarter" idx="13"/>
          </p:nvPr>
        </p:nvSpPr>
        <p:spPr>
          <a:xfrm>
            <a:off x="1219202" y="982132"/>
            <a:ext cx="548414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219200" y="457202"/>
            <a:ext cx="5484141" cy="476165"/>
          </a:xfrm>
        </p:spPr>
        <p:txBody>
          <a:bodyPr/>
          <a:lstStyle>
            <a:lvl1pPr>
              <a:defRPr cap="all"/>
            </a:lvl1pPr>
          </a:lstStyle>
          <a:p>
            <a:endParaRPr lang="en-US" dirty="0"/>
          </a:p>
        </p:txBody>
      </p:sp>
      <p:sp>
        <p:nvSpPr>
          <p:cNvPr id="2" name="Rectangle 1"/>
          <p:cNvSpPr/>
          <p:nvPr userDrawn="1"/>
        </p:nvSpPr>
        <p:spPr>
          <a:xfrm>
            <a:off x="10690578" y="6011333"/>
            <a:ext cx="503484" cy="702734"/>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681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20" name="Rectangle 19"/>
          <p:cNvSpPr/>
          <p:nvPr userDrawn="1"/>
        </p:nvSpPr>
        <p:spPr>
          <a:xfrm>
            <a:off x="0" y="0"/>
            <a:ext cx="12192000" cy="5798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1"/>
              </a:solidFill>
            </a:endParaRPr>
          </a:p>
        </p:txBody>
      </p:sp>
      <p:sp>
        <p:nvSpPr>
          <p:cNvPr id="22" name="Picture Placeholder 21"/>
          <p:cNvSpPr>
            <a:spLocks noGrp="1"/>
          </p:cNvSpPr>
          <p:nvPr>
            <p:ph type="pic" sz="quarter" idx="10"/>
          </p:nvPr>
        </p:nvSpPr>
        <p:spPr>
          <a:xfrm>
            <a:off x="0" y="0"/>
            <a:ext cx="12192000" cy="5798712"/>
          </a:xfrm>
          <a:noFill/>
        </p:spPr>
        <p:txBody>
          <a:bodyPr tIns="0" bIns="0" anchor="ctr"/>
          <a:lstStyle>
            <a:lvl1pPr algn="ctr">
              <a:defRPr/>
            </a:lvl1pPr>
          </a:lstStyle>
          <a:p>
            <a:endParaRPr lang="en-US" dirty="0"/>
          </a:p>
        </p:txBody>
      </p:sp>
      <p:sp>
        <p:nvSpPr>
          <p:cNvPr id="2" name="Title 1"/>
          <p:cNvSpPr>
            <a:spLocks noGrp="1"/>
          </p:cNvSpPr>
          <p:nvPr>
            <p:ph type="title"/>
          </p:nvPr>
        </p:nvSpPr>
        <p:spPr>
          <a:xfrm>
            <a:off x="1219201" y="974099"/>
            <a:ext cx="9753599" cy="1000274"/>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1219199" y="457202"/>
            <a:ext cx="9753599" cy="462709"/>
          </a:xfrm>
        </p:spPr>
        <p:txBody>
          <a:bodyPr tIns="0" bIns="91440" anchor="b">
            <a:noAutofit/>
          </a:bodyPr>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1213991" y="951238"/>
            <a:ext cx="9753603"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2410331" y="-267962"/>
            <a:ext cx="45720" cy="2438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Slide Number Placeholder 5"/>
          <p:cNvSpPr>
            <a:spLocks noGrp="1" noChangeAspect="1"/>
          </p:cNvSpPr>
          <p:nvPr>
            <p:ph type="sldNum" sz="quarter" idx="4"/>
          </p:nvPr>
        </p:nvSpPr>
        <p:spPr>
          <a:xfrm>
            <a:off x="11216640" y="6355080"/>
            <a:ext cx="365760" cy="274320"/>
          </a:xfrm>
          <a:prstGeom prst="rect">
            <a:avLst/>
          </a:prstGeom>
          <a:solidFill>
            <a:schemeClr val="accent3"/>
          </a:solid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pPr/>
              <a:t>‹#›</a:t>
            </a:fld>
            <a:endParaRPr lang="en-US" dirty="0"/>
          </a:p>
        </p:txBody>
      </p:sp>
    </p:spTree>
    <p:extLst>
      <p:ext uri="{BB962C8B-B14F-4D97-AF65-F5344CB8AC3E}">
        <p14:creationId xmlns:p14="http://schemas.microsoft.com/office/powerpoint/2010/main" val="14329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2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240448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90610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421357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428160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187607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373355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FFB2B17-7AA1-4909-BF8E-F4C2095E472C}" type="datetimeFigureOut">
              <a:rPr lang="en-US" smtClean="0"/>
              <a:t>11-Jun-21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6EF24C41-B829-40BC-B34F-8E45F8CCEF46}" type="slidenum">
              <a:rPr lang="en-US" smtClean="0"/>
              <a:t>‹#›</a:t>
            </a:fld>
            <a:endParaRPr lang="en-US"/>
          </a:p>
        </p:txBody>
      </p:sp>
    </p:spTree>
    <p:extLst>
      <p:ext uri="{BB962C8B-B14F-4D97-AF65-F5344CB8AC3E}">
        <p14:creationId xmlns:p14="http://schemas.microsoft.com/office/powerpoint/2010/main" val="267305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4562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737505"/>
            <a:ext cx="9144000" cy="978275"/>
          </a:xfrm>
        </p:spPr>
        <p:txBody>
          <a:bodyPr/>
          <a:lstStyle/>
          <a:p>
            <a:r>
              <a:rPr lang="en-US" b="1" dirty="0"/>
              <a:t>Elder Abuse</a:t>
            </a:r>
          </a:p>
        </p:txBody>
      </p:sp>
      <p:sp>
        <p:nvSpPr>
          <p:cNvPr id="2" name="Title 1"/>
          <p:cNvSpPr>
            <a:spLocks noGrp="1"/>
          </p:cNvSpPr>
          <p:nvPr>
            <p:ph type="title"/>
          </p:nvPr>
        </p:nvSpPr>
        <p:spPr/>
        <p:txBody>
          <a:bodyPr/>
          <a:lstStyle/>
          <a:p>
            <a:r>
              <a:rPr lang="en-US" dirty="0"/>
              <a:t>CECG109 - Elderly at Risk of Abuse and Neglect </a:t>
            </a:r>
          </a:p>
        </p:txBody>
      </p:sp>
    </p:spTree>
    <p:extLst>
      <p:ext uri="{BB962C8B-B14F-4D97-AF65-F5344CB8AC3E}">
        <p14:creationId xmlns:p14="http://schemas.microsoft.com/office/powerpoint/2010/main" val="205339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t>Sexual Abuse</a:t>
            </a:r>
            <a:endParaRPr lang="en-US" dirty="0"/>
          </a:p>
        </p:txBody>
      </p:sp>
      <p:sp>
        <p:nvSpPr>
          <p:cNvPr id="4" name="Content Placeholder 3"/>
          <p:cNvSpPr>
            <a:spLocks noGrp="1"/>
          </p:cNvSpPr>
          <p:nvPr>
            <p:ph idx="1"/>
          </p:nvPr>
        </p:nvSpPr>
        <p:spPr>
          <a:xfrm>
            <a:off x="838200" y="1825625"/>
            <a:ext cx="6183489" cy="4351338"/>
          </a:xfrm>
        </p:spPr>
        <p:txBody>
          <a:bodyPr/>
          <a:lstStyle/>
          <a:p>
            <a:pPr marL="285750" indent="-285750"/>
            <a:r>
              <a:rPr lang="en-US" altLang="en-US" dirty="0"/>
              <a:t>Nonconsensual sexual contact</a:t>
            </a:r>
          </a:p>
          <a:p>
            <a:pPr marL="285750" indent="-285750"/>
            <a:r>
              <a:rPr lang="en-US" altLang="en-US" dirty="0"/>
              <a:t>Forced oral, anal, or vaginal intercourse</a:t>
            </a:r>
          </a:p>
          <a:p>
            <a:pPr marL="285750" indent="-285750"/>
            <a:r>
              <a:rPr lang="en-US" altLang="en-US" dirty="0"/>
              <a:t>Unwanted touching or fondling</a:t>
            </a:r>
          </a:p>
          <a:p>
            <a:pPr marL="285750" indent="-285750"/>
            <a:r>
              <a:rPr lang="en-US" altLang="en-US" dirty="0"/>
              <a:t>Exhibitionism or forcing an older adult to view or participate in pornography</a:t>
            </a:r>
          </a:p>
          <a:p>
            <a:pPr marL="285750" indent="-285750"/>
            <a:r>
              <a:rPr lang="en-US" altLang="en-US" dirty="0"/>
              <a:t>Using sexual language</a:t>
            </a:r>
          </a:p>
          <a:p>
            <a:endParaRPr lang="en-US" dirty="0"/>
          </a:p>
        </p:txBody>
      </p:sp>
      <p:pic>
        <p:nvPicPr>
          <p:cNvPr id="6" name="Picture Placeholder 5" descr="ThinkstockPhotos-151531803(1).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4131" r="33763"/>
          <a:stretch/>
        </p:blipFill>
        <p:spPr>
          <a:xfrm>
            <a:off x="7315200" y="0"/>
            <a:ext cx="4876800" cy="5791200"/>
          </a:xfrm>
        </p:spPr>
      </p:pic>
    </p:spTree>
    <p:extLst>
      <p:ext uri="{BB962C8B-B14F-4D97-AF65-F5344CB8AC3E}">
        <p14:creationId xmlns:p14="http://schemas.microsoft.com/office/powerpoint/2010/main" val="318627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00" y="0"/>
            <a:ext cx="8779933" cy="1325563"/>
          </a:xfrm>
        </p:spPr>
        <p:txBody>
          <a:bodyPr>
            <a:normAutofit/>
          </a:bodyPr>
          <a:lstStyle/>
          <a:p>
            <a:r>
              <a:rPr lang="en-US" dirty="0"/>
              <a:t>Neglect and Abandonment</a:t>
            </a:r>
          </a:p>
        </p:txBody>
      </p:sp>
      <p:sp>
        <p:nvSpPr>
          <p:cNvPr id="7" name="Content Placeholder 6"/>
          <p:cNvSpPr>
            <a:spLocks noGrp="1"/>
          </p:cNvSpPr>
          <p:nvPr>
            <p:ph idx="1"/>
          </p:nvPr>
        </p:nvSpPr>
        <p:spPr>
          <a:xfrm>
            <a:off x="838200" y="1565276"/>
            <a:ext cx="7696200" cy="4812946"/>
          </a:xfrm>
        </p:spPr>
        <p:txBody>
          <a:bodyPr>
            <a:normAutofit/>
          </a:bodyPr>
          <a:lstStyle/>
          <a:p>
            <a:pPr marL="0" indent="0">
              <a:buNone/>
            </a:pPr>
            <a:r>
              <a:rPr lang="en-US" altLang="en-US" dirty="0"/>
              <a:t>Failure to provide for the needs of an older adult:</a:t>
            </a:r>
          </a:p>
          <a:p>
            <a:pPr marL="285750" indent="-285750"/>
            <a:r>
              <a:rPr lang="en-US" altLang="en-US" dirty="0"/>
              <a:t>Food</a:t>
            </a:r>
          </a:p>
          <a:p>
            <a:pPr marL="285750" indent="-285750"/>
            <a:r>
              <a:rPr lang="en-US" altLang="en-US" dirty="0"/>
              <a:t>Shelter</a:t>
            </a:r>
          </a:p>
          <a:p>
            <a:pPr marL="285750" indent="-285750"/>
            <a:r>
              <a:rPr lang="en-US" altLang="en-US" dirty="0"/>
              <a:t>Clothes</a:t>
            </a:r>
          </a:p>
          <a:p>
            <a:pPr marL="285750" indent="-285750"/>
            <a:r>
              <a:rPr lang="en-US" altLang="en-US" dirty="0"/>
              <a:t>Hygiene</a:t>
            </a:r>
          </a:p>
          <a:p>
            <a:pPr marL="285750" indent="-285750"/>
            <a:r>
              <a:rPr lang="en-US" altLang="en-US" dirty="0"/>
              <a:t>Healthcare</a:t>
            </a:r>
          </a:p>
          <a:p>
            <a:pPr marL="285750" indent="-285750"/>
            <a:r>
              <a:rPr lang="en-US" altLang="en-US" dirty="0"/>
              <a:t>Social interaction</a:t>
            </a:r>
          </a:p>
          <a:p>
            <a:pPr marL="285750" indent="-285750"/>
            <a:r>
              <a:rPr lang="en-US" altLang="en-US" dirty="0"/>
              <a:t>Desertion of a senior</a:t>
            </a:r>
          </a:p>
        </p:txBody>
      </p:sp>
      <p:pic>
        <p:nvPicPr>
          <p:cNvPr id="3" name="Picture Placeholder 2" descr="ThinkstockPhotos-174105418(1).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48441" t="146" r="9453" b="-146"/>
          <a:stretch/>
        </p:blipFill>
        <p:spPr>
          <a:xfrm>
            <a:off x="8534400" y="0"/>
            <a:ext cx="3657600" cy="5791200"/>
          </a:xfrm>
        </p:spPr>
      </p:pic>
    </p:spTree>
    <p:extLst>
      <p:ext uri="{BB962C8B-B14F-4D97-AF65-F5344CB8AC3E}">
        <p14:creationId xmlns:p14="http://schemas.microsoft.com/office/powerpoint/2010/main" val="326160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60778" y="2419704"/>
            <a:ext cx="10515600" cy="1325563"/>
          </a:xfrm>
        </p:spPr>
        <p:txBody>
          <a:bodyPr/>
          <a:lstStyle/>
          <a:p>
            <a:pPr algn="ctr"/>
            <a:r>
              <a:rPr lang="en-US" dirty="0"/>
              <a:t>What are Some of the Warning Signs of Abuse?</a:t>
            </a:r>
          </a:p>
        </p:txBody>
      </p:sp>
      <p:sp>
        <p:nvSpPr>
          <p:cNvPr id="8" name="Slide Number Placeholder 5"/>
          <p:cNvSpPr>
            <a:spLocks noGrp="1" noChangeAspect="1"/>
          </p:cNvSpPr>
          <p:nvPr>
            <p:ph type="sldNum" sz="quarter" idx="4294967295"/>
          </p:nvPr>
        </p:nvSpPr>
        <p:spPr>
          <a:xfrm>
            <a:off x="11826875" y="6354763"/>
            <a:ext cx="365125" cy="274637"/>
          </a:xfrm>
          <a:prstGeom prst="rect">
            <a:avLst/>
          </a:prstGeom>
          <a:no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latin typeface="Times New Roman"/>
                <a:cs typeface="Times New Roman"/>
              </a:rPr>
              <a:pPr/>
              <a:t>12</a:t>
            </a:fld>
            <a:endParaRPr lang="en-US" dirty="0">
              <a:latin typeface="Times New Roman"/>
              <a:cs typeface="Times New Roman"/>
            </a:endParaRPr>
          </a:p>
        </p:txBody>
      </p:sp>
    </p:spTree>
    <p:extLst>
      <p:ext uri="{BB962C8B-B14F-4D97-AF65-F5344CB8AC3E}">
        <p14:creationId xmlns:p14="http://schemas.microsoft.com/office/powerpoint/2010/main" val="291638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4089" y="749850"/>
            <a:ext cx="9753600" cy="476347"/>
          </a:xfrm>
        </p:spPr>
        <p:txBody>
          <a:bodyPr/>
          <a:lstStyle/>
          <a:p>
            <a:r>
              <a:rPr lang="en-US" altLang="en-US" cap="none" dirty="0"/>
              <a:t>Some Warning Signs Of Abuse</a:t>
            </a:r>
            <a:endParaRPr lang="en-US" cap="none" dirty="0"/>
          </a:p>
        </p:txBody>
      </p:sp>
      <p:sp>
        <p:nvSpPr>
          <p:cNvPr id="4" name="Content Placeholder 3"/>
          <p:cNvSpPr>
            <a:spLocks noGrp="1"/>
          </p:cNvSpPr>
          <p:nvPr>
            <p:ph idx="1"/>
          </p:nvPr>
        </p:nvSpPr>
        <p:spPr>
          <a:xfrm>
            <a:off x="1196622" y="1320800"/>
            <a:ext cx="9753600" cy="4799922"/>
          </a:xfrm>
        </p:spPr>
        <p:txBody>
          <a:bodyPr>
            <a:normAutofit/>
          </a:bodyPr>
          <a:lstStyle/>
          <a:p>
            <a:pPr marL="285750" indent="-285750"/>
            <a:endParaRPr lang="en-US" altLang="en-US" dirty="0"/>
          </a:p>
          <a:p>
            <a:pPr marL="285750" indent="-285750"/>
            <a:r>
              <a:rPr lang="en-US" altLang="en-US" dirty="0"/>
              <a:t>Physical - unexplained bruises,  repeated injuries, broken bones </a:t>
            </a:r>
          </a:p>
          <a:p>
            <a:pPr marL="285750" indent="-285750"/>
            <a:endParaRPr lang="en-US" altLang="en-US" dirty="0"/>
          </a:p>
          <a:p>
            <a:pPr marL="285750" indent="-285750"/>
            <a:r>
              <a:rPr lang="en-US" altLang="en-US" dirty="0"/>
              <a:t>Psychological -  crying, agitated, ashamed, depressed, afraid</a:t>
            </a:r>
          </a:p>
          <a:p>
            <a:pPr marL="285750" indent="-285750"/>
            <a:endParaRPr lang="en-US" altLang="en-US" dirty="0"/>
          </a:p>
          <a:p>
            <a:pPr marL="285750" indent="-285750"/>
            <a:r>
              <a:rPr lang="en-US" altLang="en-US" dirty="0"/>
              <a:t>Financial - large bank withdrawals, unpaid bills, missing items</a:t>
            </a:r>
          </a:p>
        </p:txBody>
      </p:sp>
    </p:spTree>
    <p:extLst>
      <p:ext uri="{BB962C8B-B14F-4D97-AF65-F5344CB8AC3E}">
        <p14:creationId xmlns:p14="http://schemas.microsoft.com/office/powerpoint/2010/main" val="265020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061155"/>
            <a:ext cx="9753600" cy="4799922"/>
          </a:xfrm>
        </p:spPr>
        <p:txBody>
          <a:bodyPr/>
          <a:lstStyle/>
          <a:p>
            <a:pPr marL="285750" indent="-285750"/>
            <a:r>
              <a:rPr lang="en-US" altLang="en-US" dirty="0"/>
              <a:t>Sexual - genital-anal trauma, bleeding, STD’s, bruising to breasts, painful urination</a:t>
            </a:r>
          </a:p>
          <a:p>
            <a:pPr marL="285750" indent="-285750"/>
            <a:endParaRPr lang="en-US" altLang="en-US" dirty="0"/>
          </a:p>
          <a:p>
            <a:pPr marL="285750" indent="-285750"/>
            <a:r>
              <a:rPr lang="en-US" altLang="en-US" dirty="0"/>
              <a:t>Neglect – dehydration, poor hygiene, poor living conditions</a:t>
            </a:r>
          </a:p>
          <a:p>
            <a:pPr marL="285750" indent="-285750"/>
            <a:endParaRPr lang="en-US" altLang="en-US" dirty="0"/>
          </a:p>
          <a:p>
            <a:pPr marL="285750" indent="-285750"/>
            <a:r>
              <a:rPr lang="en-US" altLang="en-US" dirty="0"/>
              <a:t>Abandonment – seeing a vulnerable elder left alone in distress</a:t>
            </a:r>
          </a:p>
          <a:p>
            <a:endParaRPr lang="en-US" dirty="0"/>
          </a:p>
        </p:txBody>
      </p:sp>
    </p:spTree>
    <p:extLst>
      <p:ext uri="{BB962C8B-B14F-4D97-AF65-F5344CB8AC3E}">
        <p14:creationId xmlns:p14="http://schemas.microsoft.com/office/powerpoint/2010/main" val="281486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550"/>
            <a:ext cx="6781800" cy="1325563"/>
          </a:xfrm>
        </p:spPr>
        <p:txBody>
          <a:bodyPr>
            <a:normAutofit/>
          </a:bodyPr>
          <a:lstStyle/>
          <a:p>
            <a:r>
              <a:rPr lang="en-US" altLang="en-US" dirty="0"/>
              <a:t>Causes of Elder Abuse</a:t>
            </a:r>
            <a:endParaRPr lang="en-US" dirty="0"/>
          </a:p>
        </p:txBody>
      </p:sp>
      <p:sp>
        <p:nvSpPr>
          <p:cNvPr id="3" name="Content Placeholder 2"/>
          <p:cNvSpPr>
            <a:spLocks noGrp="1"/>
          </p:cNvSpPr>
          <p:nvPr>
            <p:ph idx="1"/>
          </p:nvPr>
        </p:nvSpPr>
        <p:spPr>
          <a:xfrm>
            <a:off x="849489" y="2010663"/>
            <a:ext cx="10515600" cy="4351338"/>
          </a:xfrm>
        </p:spPr>
        <p:txBody>
          <a:bodyPr/>
          <a:lstStyle/>
          <a:p>
            <a:pPr marL="285750" indent="-285750"/>
            <a:r>
              <a:rPr lang="en-US" altLang="en-US" dirty="0"/>
              <a:t>Ageism</a:t>
            </a:r>
          </a:p>
          <a:p>
            <a:pPr marL="285750" indent="-285750"/>
            <a:endParaRPr lang="en-US" altLang="en-US" dirty="0"/>
          </a:p>
          <a:p>
            <a:pPr marL="285750" indent="-285750"/>
            <a:r>
              <a:rPr lang="en-US" altLang="en-US" dirty="0"/>
              <a:t> Societal attitudes</a:t>
            </a:r>
          </a:p>
          <a:p>
            <a:pPr marL="285750" indent="-285750"/>
            <a:endParaRPr lang="en-US" altLang="en-US" dirty="0"/>
          </a:p>
          <a:p>
            <a:pPr marL="285750" indent="-285750"/>
            <a:r>
              <a:rPr lang="en-US" altLang="en-US" dirty="0"/>
              <a:t>Stereotyping of seniors</a:t>
            </a:r>
          </a:p>
          <a:p>
            <a:pPr marL="285750" indent="-285750"/>
            <a:endParaRPr lang="en-US" altLang="en-US" dirty="0"/>
          </a:p>
          <a:p>
            <a:pPr marL="285750" indent="-285750"/>
            <a:r>
              <a:rPr lang="en-US" altLang="en-US" dirty="0"/>
              <a:t>Lack of awareness</a:t>
            </a:r>
          </a:p>
          <a:p>
            <a:endParaRPr lang="en-US" altLang="en-US" dirty="0"/>
          </a:p>
          <a:p>
            <a:endParaRPr lang="en-US" altLang="en-US" dirty="0"/>
          </a:p>
          <a:p>
            <a:endParaRPr lang="en-US" dirty="0"/>
          </a:p>
        </p:txBody>
      </p:sp>
      <p:pic>
        <p:nvPicPr>
          <p:cNvPr id="6" name="Picture Placeholder 5" descr="ThinkstockPhotos-494707617(1).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7939" r="39955"/>
          <a:stretch/>
        </p:blipFill>
        <p:spPr>
          <a:xfrm>
            <a:off x="7315200" y="0"/>
            <a:ext cx="4876800" cy="5791200"/>
          </a:xfrm>
        </p:spPr>
      </p:pic>
    </p:spTree>
    <p:extLst>
      <p:ext uri="{BB962C8B-B14F-4D97-AF65-F5344CB8AC3E}">
        <p14:creationId xmlns:p14="http://schemas.microsoft.com/office/powerpoint/2010/main" val="364254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0"/>
            <a:ext cx="5190067" cy="1325563"/>
          </a:xfrm>
        </p:spPr>
        <p:txBody>
          <a:bodyPr>
            <a:normAutofit/>
          </a:bodyPr>
          <a:lstStyle/>
          <a:p>
            <a:r>
              <a:rPr lang="en-US" altLang="en-US" dirty="0"/>
              <a:t>Other Causes of Elder Abuse</a:t>
            </a:r>
            <a:endParaRPr lang="en-US" dirty="0"/>
          </a:p>
        </p:txBody>
      </p:sp>
      <p:sp>
        <p:nvSpPr>
          <p:cNvPr id="3" name="Content Placeholder 2"/>
          <p:cNvSpPr>
            <a:spLocks noGrp="1"/>
          </p:cNvSpPr>
          <p:nvPr>
            <p:ph idx="1"/>
          </p:nvPr>
        </p:nvSpPr>
        <p:spPr>
          <a:xfrm>
            <a:off x="1301044" y="1214084"/>
            <a:ext cx="6477000" cy="4960938"/>
          </a:xfrm>
        </p:spPr>
        <p:txBody>
          <a:bodyPr>
            <a:normAutofit/>
          </a:bodyPr>
          <a:lstStyle/>
          <a:p>
            <a:pPr marL="285750" indent="-285750"/>
            <a:r>
              <a:rPr lang="en-US" altLang="en-US" dirty="0"/>
              <a:t>Intergenerational violence</a:t>
            </a:r>
          </a:p>
          <a:p>
            <a:pPr marL="285750" indent="-285750"/>
            <a:endParaRPr lang="en-US" altLang="en-US" dirty="0"/>
          </a:p>
          <a:p>
            <a:pPr marL="285750" indent="-285750"/>
            <a:r>
              <a:rPr lang="en-US" altLang="en-US" dirty="0"/>
              <a:t>History of domestic violence </a:t>
            </a:r>
          </a:p>
          <a:p>
            <a:pPr marL="285750" indent="-285750"/>
            <a:endParaRPr lang="en-US" altLang="en-US" dirty="0"/>
          </a:p>
          <a:p>
            <a:pPr marL="285750" indent="-285750"/>
            <a:r>
              <a:rPr lang="en-US" altLang="en-US" dirty="0"/>
              <a:t>Entitlement</a:t>
            </a:r>
          </a:p>
          <a:p>
            <a:pPr marL="285750" indent="-285750"/>
            <a:endParaRPr lang="en-US" altLang="en-US" dirty="0"/>
          </a:p>
          <a:p>
            <a:pPr marL="285750" indent="-285750"/>
            <a:r>
              <a:rPr lang="en-US" altLang="en-US" dirty="0"/>
              <a:t>History of mental illness of the caregiver or the older adult</a:t>
            </a:r>
          </a:p>
          <a:p>
            <a:pPr marL="285750" indent="-285750"/>
            <a:endParaRPr lang="en-US" altLang="en-US" dirty="0"/>
          </a:p>
          <a:p>
            <a:pPr marL="285750" indent="-285750"/>
            <a:r>
              <a:rPr lang="en-US" altLang="en-US" dirty="0"/>
              <a:t>Addictions- drugs, alcohol, gambling</a:t>
            </a:r>
          </a:p>
          <a:p>
            <a:pPr marL="285750" indent="-285750"/>
            <a:endParaRPr lang="en-US" altLang="en-US" dirty="0"/>
          </a:p>
          <a:p>
            <a:endParaRPr lang="en-US" altLang="en-US" dirty="0"/>
          </a:p>
        </p:txBody>
      </p:sp>
      <p:pic>
        <p:nvPicPr>
          <p:cNvPr id="6" name="Picture Placeholder 5" descr="ThinkstockPhotos-stk27621spt(1).jp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26742" r="26742"/>
          <a:stretch>
            <a:fillRect/>
          </a:stretch>
        </p:blipFill>
        <p:spPr>
          <a:xfrm>
            <a:off x="7315200" y="0"/>
            <a:ext cx="4876800" cy="5791200"/>
          </a:xfrm>
        </p:spPr>
      </p:pic>
    </p:spTree>
    <p:extLst>
      <p:ext uri="{BB962C8B-B14F-4D97-AF65-F5344CB8AC3E}">
        <p14:creationId xmlns:p14="http://schemas.microsoft.com/office/powerpoint/2010/main" val="422296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00062"/>
            <a:ext cx="6163733" cy="1325563"/>
          </a:xfrm>
        </p:spPr>
        <p:txBody>
          <a:bodyPr>
            <a:noAutofit/>
          </a:bodyPr>
          <a:lstStyle/>
          <a:p>
            <a:r>
              <a:rPr lang="en-US" altLang="en-US" dirty="0"/>
              <a:t>Perpetrators of Elder Physical Abuse</a:t>
            </a:r>
            <a:endParaRPr lang="en-US" dirty="0"/>
          </a:p>
        </p:txBody>
      </p:sp>
      <p:sp>
        <p:nvSpPr>
          <p:cNvPr id="4" name="Content Placeholder 3"/>
          <p:cNvSpPr>
            <a:spLocks noGrp="1"/>
          </p:cNvSpPr>
          <p:nvPr>
            <p:ph idx="1"/>
          </p:nvPr>
        </p:nvSpPr>
        <p:spPr>
          <a:xfrm>
            <a:off x="747889" y="2480909"/>
            <a:ext cx="10515600" cy="4351338"/>
          </a:xfrm>
        </p:spPr>
        <p:txBody>
          <a:bodyPr>
            <a:normAutofit lnSpcReduction="10000"/>
          </a:bodyPr>
          <a:lstStyle/>
          <a:p>
            <a:pPr marL="285750" indent="-285750"/>
            <a:r>
              <a:rPr lang="en-US" altLang="en-US" dirty="0"/>
              <a:t>Family Members 57.9%</a:t>
            </a:r>
          </a:p>
          <a:p>
            <a:pPr marL="285750" indent="-285750"/>
            <a:endParaRPr lang="en-US" altLang="en-US" dirty="0"/>
          </a:p>
          <a:p>
            <a:pPr marL="285750" indent="-285750"/>
            <a:r>
              <a:rPr lang="en-US" altLang="en-US" dirty="0"/>
              <a:t>Friends and neighbors 16.9%</a:t>
            </a:r>
          </a:p>
          <a:p>
            <a:pPr marL="285750" indent="-285750"/>
            <a:endParaRPr lang="en-US" altLang="en-US" dirty="0"/>
          </a:p>
          <a:p>
            <a:pPr marL="285750" indent="-285750"/>
            <a:r>
              <a:rPr lang="en-US" altLang="en-US" dirty="0"/>
              <a:t>Home Care Aides 14.9%</a:t>
            </a:r>
          </a:p>
          <a:p>
            <a:endParaRPr lang="en-US" altLang="en-US" dirty="0"/>
          </a:p>
          <a:p>
            <a:pPr marL="0" indent="0">
              <a:buNone/>
            </a:pPr>
            <a:endParaRPr lang="en-US" altLang="en-US" dirty="0"/>
          </a:p>
          <a:p>
            <a:pPr marL="0" indent="0">
              <a:buNone/>
            </a:pPr>
            <a:endParaRPr lang="en-US" altLang="en-US" dirty="0"/>
          </a:p>
          <a:p>
            <a:pPr marL="0" indent="0">
              <a:buNone/>
            </a:pPr>
            <a:r>
              <a:rPr lang="en-US" dirty="0"/>
              <a:t> </a:t>
            </a:r>
          </a:p>
        </p:txBody>
      </p:sp>
      <p:pic>
        <p:nvPicPr>
          <p:cNvPr id="7" name="Picture Placeholder 6" descr="ThinkstockPhotos-481008763.jp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28947" r="28947"/>
          <a:stretch>
            <a:fillRect/>
          </a:stretch>
        </p:blipFill>
        <p:spPr>
          <a:xfrm>
            <a:off x="7315200" y="0"/>
            <a:ext cx="4876800" cy="5791200"/>
          </a:xfrm>
        </p:spPr>
      </p:pic>
    </p:spTree>
    <p:extLst>
      <p:ext uri="{BB962C8B-B14F-4D97-AF65-F5344CB8AC3E}">
        <p14:creationId xmlns:p14="http://schemas.microsoft.com/office/powerpoint/2010/main" val="175787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abuse in community setting</a:t>
            </a:r>
          </a:p>
        </p:txBody>
      </p:sp>
      <p:sp>
        <p:nvSpPr>
          <p:cNvPr id="3" name="Content Placeholder 2"/>
          <p:cNvSpPr>
            <a:spLocks noGrp="1"/>
          </p:cNvSpPr>
          <p:nvPr>
            <p:ph idx="1"/>
          </p:nvPr>
        </p:nvSpPr>
        <p:spPr/>
        <p:txBody>
          <a:bodyPr/>
          <a:lstStyle/>
          <a:p>
            <a:pPr algn="just"/>
            <a:r>
              <a:rPr lang="en-US" dirty="0"/>
              <a:t>Although robust prevalence studies are sparse in low-income and middle-income countries, elder abuse seems to affect one in six older adults worldwide, which is roughly 141 million people. </a:t>
            </a:r>
          </a:p>
          <a:p>
            <a:pPr algn="just"/>
            <a:endParaRPr lang="en-US" dirty="0"/>
          </a:p>
          <a:p>
            <a:pPr algn="just"/>
            <a:r>
              <a:rPr lang="en-US" dirty="0"/>
              <a:t>Nonetheless, elder abuse is a neglected global public health priority, especially compared with other types of violence.</a:t>
            </a:r>
          </a:p>
          <a:p>
            <a:pPr algn="just"/>
            <a:endParaRPr lang="en-US" dirty="0"/>
          </a:p>
          <a:p>
            <a:pPr algn="just"/>
            <a:r>
              <a:rPr lang="en-US" dirty="0"/>
              <a:t>Elder abuse is </a:t>
            </a:r>
            <a:r>
              <a:rPr lang="en-US" dirty="0" err="1"/>
              <a:t>recognised</a:t>
            </a:r>
            <a:r>
              <a:rPr lang="en-US" dirty="0"/>
              <a:t> worldwide as a serious problem</a:t>
            </a:r>
          </a:p>
        </p:txBody>
      </p:sp>
    </p:spTree>
    <p:extLst>
      <p:ext uri="{BB962C8B-B14F-4D97-AF65-F5344CB8AC3E}">
        <p14:creationId xmlns:p14="http://schemas.microsoft.com/office/powerpoint/2010/main" val="8205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816"/>
            <a:ext cx="10515600" cy="1325563"/>
          </a:xfrm>
        </p:spPr>
        <p:txBody>
          <a:bodyPr>
            <a:normAutofit/>
          </a:bodyPr>
          <a:lstStyle/>
          <a:p>
            <a:r>
              <a:rPr lang="en-US" b="1" dirty="0"/>
              <a:t>Elder abuse in institutional setting</a:t>
            </a:r>
            <a:endParaRPr lang="en-US" dirty="0"/>
          </a:p>
        </p:txBody>
      </p:sp>
      <p:sp>
        <p:nvSpPr>
          <p:cNvPr id="3" name="Content Placeholder 2"/>
          <p:cNvSpPr>
            <a:spLocks noGrp="1"/>
          </p:cNvSpPr>
          <p:nvPr>
            <p:ph idx="1"/>
          </p:nvPr>
        </p:nvSpPr>
        <p:spPr>
          <a:xfrm>
            <a:off x="838200" y="1803047"/>
            <a:ext cx="10515600" cy="4631620"/>
          </a:xfrm>
        </p:spPr>
        <p:txBody>
          <a:bodyPr>
            <a:normAutofit lnSpcReduction="10000"/>
          </a:bodyPr>
          <a:lstStyle/>
          <a:p>
            <a:r>
              <a:rPr lang="en-US" dirty="0"/>
              <a:t> It is thought that abuse in institutions is just as prevalent. </a:t>
            </a:r>
          </a:p>
          <a:p>
            <a:endParaRPr lang="en-US" dirty="0"/>
          </a:p>
          <a:p>
            <a:r>
              <a:rPr lang="en-US" dirty="0"/>
              <a:t>Few systematic evidence of the scale of the problem exists in elder care facilities.</a:t>
            </a:r>
          </a:p>
          <a:p>
            <a:endParaRPr lang="en-US" dirty="0"/>
          </a:p>
          <a:p>
            <a:r>
              <a:rPr lang="en-US" dirty="0"/>
              <a:t>The prevalence of elder abuse in institutions is high. </a:t>
            </a:r>
          </a:p>
          <a:p>
            <a:endParaRPr lang="en-US" dirty="0"/>
          </a:p>
          <a:p>
            <a:r>
              <a:rPr lang="en-US" dirty="0"/>
              <a:t>Global action to improve surveillance and monitoring of institutional elder abuse is vital to inform policy action to prevent elder abuse.</a:t>
            </a:r>
          </a:p>
        </p:txBody>
      </p:sp>
    </p:spTree>
    <p:extLst>
      <p:ext uri="{BB962C8B-B14F-4D97-AF65-F5344CB8AC3E}">
        <p14:creationId xmlns:p14="http://schemas.microsoft.com/office/powerpoint/2010/main" val="286297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Elder Abuse</a:t>
            </a:r>
            <a:endParaRPr lang="en-US" dirty="0"/>
          </a:p>
        </p:txBody>
      </p:sp>
      <p:sp>
        <p:nvSpPr>
          <p:cNvPr id="3" name="Content Placeholder 2"/>
          <p:cNvSpPr>
            <a:spLocks noGrp="1"/>
          </p:cNvSpPr>
          <p:nvPr>
            <p:ph idx="1"/>
          </p:nvPr>
        </p:nvSpPr>
        <p:spPr/>
        <p:txBody>
          <a:bodyPr/>
          <a:lstStyle/>
          <a:p>
            <a:pPr algn="just"/>
            <a:r>
              <a:rPr lang="en-US" dirty="0"/>
              <a:t>Elder abuse is a term referring to any knowing, intentional, or negligent act by a caregiver or any other person that causes harm or a serious risk of harm to a vulnerable adult.</a:t>
            </a:r>
          </a:p>
          <a:p>
            <a:pPr algn="just"/>
            <a:endParaRPr lang="en-US" dirty="0"/>
          </a:p>
          <a:p>
            <a:pPr algn="just"/>
            <a:r>
              <a:rPr lang="en-US" dirty="0"/>
              <a:t>Also elder abuse is a single or repeated act, occurring within any relationship where there is an expectation of trust, which causes harm or distress to an older person.</a:t>
            </a:r>
          </a:p>
          <a:p>
            <a:endParaRPr lang="en-US" dirty="0"/>
          </a:p>
          <a:p>
            <a:endParaRPr lang="en-US" dirty="0"/>
          </a:p>
        </p:txBody>
      </p:sp>
    </p:spTree>
    <p:extLst>
      <p:ext uri="{BB962C8B-B14F-4D97-AF65-F5344CB8AC3E}">
        <p14:creationId xmlns:p14="http://schemas.microsoft.com/office/powerpoint/2010/main" val="3759934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2638"/>
            <a:ext cx="10515600" cy="1325563"/>
          </a:xfrm>
        </p:spPr>
        <p:txBody>
          <a:bodyPr/>
          <a:lstStyle/>
          <a:p>
            <a:pPr algn="ctr"/>
            <a:r>
              <a:rPr lang="en-US" dirty="0"/>
              <a:t>Thank You</a:t>
            </a:r>
          </a:p>
        </p:txBody>
      </p:sp>
    </p:spTree>
    <p:extLst>
      <p:ext uri="{BB962C8B-B14F-4D97-AF65-F5344CB8AC3E}">
        <p14:creationId xmlns:p14="http://schemas.microsoft.com/office/powerpoint/2010/main" val="220722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Statistics on Elder Abuse</a:t>
            </a:r>
          </a:p>
        </p:txBody>
      </p:sp>
      <p:sp>
        <p:nvSpPr>
          <p:cNvPr id="13" name="Slide Number Placeholder 12"/>
          <p:cNvSpPr>
            <a:spLocks noGrp="1"/>
          </p:cNvSpPr>
          <p:nvPr>
            <p:ph type="sldNum" sz="quarter" idx="12"/>
          </p:nvPr>
        </p:nvSpPr>
        <p:spPr/>
        <p:txBody>
          <a:bodyPr/>
          <a:lstStyle/>
          <a:p>
            <a:fld id="{2A845A16-6EBC-7547-AE5A-9F27E0161F19}" type="slidenum">
              <a:rPr lang="en-US" smtClean="0"/>
              <a:t>3</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23" y="1388533"/>
            <a:ext cx="10600266" cy="4842934"/>
          </a:xfrm>
          <a:prstGeom prst="rect">
            <a:avLst/>
          </a:prstGeom>
        </p:spPr>
      </p:pic>
    </p:spTree>
    <p:extLst>
      <p:ext uri="{BB962C8B-B14F-4D97-AF65-F5344CB8AC3E}">
        <p14:creationId xmlns:p14="http://schemas.microsoft.com/office/powerpoint/2010/main" val="129557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22" y="0"/>
            <a:ext cx="10515600" cy="1325563"/>
          </a:xfrm>
        </p:spPr>
        <p:txBody>
          <a:bodyPr/>
          <a:lstStyle/>
          <a:p>
            <a:r>
              <a:rPr lang="en-US" dirty="0"/>
              <a:t>Signs of elder abuse</a:t>
            </a:r>
          </a:p>
        </p:txBody>
      </p:sp>
      <p:sp>
        <p:nvSpPr>
          <p:cNvPr id="3" name="Content Placeholder 2"/>
          <p:cNvSpPr>
            <a:spLocks noGrp="1"/>
          </p:cNvSpPr>
          <p:nvPr>
            <p:ph idx="1"/>
          </p:nvPr>
        </p:nvSpPr>
        <p:spPr>
          <a:xfrm>
            <a:off x="872067" y="1047223"/>
            <a:ext cx="10515600" cy="5319710"/>
          </a:xfrm>
        </p:spPr>
        <p:txBody>
          <a:bodyPr>
            <a:normAutofit lnSpcReduction="10000"/>
          </a:bodyPr>
          <a:lstStyle/>
          <a:p>
            <a:pPr lvl="2">
              <a:lnSpc>
                <a:spcPct val="150000"/>
              </a:lnSpc>
            </a:pPr>
            <a:r>
              <a:rPr lang="en-US" sz="2800" dirty="0"/>
              <a:t>Fear of a particular person or people.</a:t>
            </a:r>
          </a:p>
          <a:p>
            <a:pPr lvl="2">
              <a:lnSpc>
                <a:spcPct val="150000"/>
              </a:lnSpc>
            </a:pPr>
            <a:r>
              <a:rPr lang="en-US" sz="2800" dirty="0"/>
              <a:t>Appearing worried and anxious for no obvious reason.</a:t>
            </a:r>
          </a:p>
          <a:p>
            <a:pPr lvl="2">
              <a:lnSpc>
                <a:spcPct val="150000"/>
              </a:lnSpc>
            </a:pPr>
            <a:r>
              <a:rPr lang="en-US" sz="2800" dirty="0"/>
              <a:t>Being irritable and overly emotional.</a:t>
            </a:r>
          </a:p>
          <a:p>
            <a:pPr lvl="2">
              <a:lnSpc>
                <a:spcPct val="150000"/>
              </a:lnSpc>
            </a:pPr>
            <a:r>
              <a:rPr lang="en-US" sz="2800" dirty="0"/>
              <a:t>Appearing helpless, hopeless and sad.</a:t>
            </a:r>
          </a:p>
          <a:p>
            <a:pPr lvl="2">
              <a:lnSpc>
                <a:spcPct val="150000"/>
              </a:lnSpc>
            </a:pPr>
            <a:r>
              <a:rPr lang="en-US" sz="2800" dirty="0"/>
              <a:t>Using contradictory statements - not as a result of mental confusion.</a:t>
            </a:r>
          </a:p>
          <a:p>
            <a:pPr lvl="2">
              <a:lnSpc>
                <a:spcPct val="150000"/>
              </a:lnSpc>
            </a:pPr>
            <a:r>
              <a:rPr lang="en-US" sz="2800" dirty="0"/>
              <a:t>Being reluctant to talk openly.</a:t>
            </a:r>
          </a:p>
          <a:p>
            <a:pPr lvl="2">
              <a:lnSpc>
                <a:spcPct val="150000"/>
              </a:lnSpc>
            </a:pPr>
            <a:r>
              <a:rPr lang="en-US" sz="2800" dirty="0"/>
              <a:t>Avoiding physical, eye or verbal contact.</a:t>
            </a:r>
            <a:r>
              <a:rPr lang="en-US" sz="2800" u="sng" dirty="0"/>
              <a:t> </a:t>
            </a:r>
            <a:endParaRPr lang="en-US" sz="2800" dirty="0"/>
          </a:p>
        </p:txBody>
      </p:sp>
    </p:spTree>
    <p:extLst>
      <p:ext uri="{BB962C8B-B14F-4D97-AF65-F5344CB8AC3E}">
        <p14:creationId xmlns:p14="http://schemas.microsoft.com/office/powerpoint/2010/main" val="277063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616"/>
            <a:ext cx="5122333" cy="1325563"/>
          </a:xfrm>
        </p:spPr>
        <p:txBody>
          <a:bodyPr>
            <a:normAutofit/>
          </a:bodyPr>
          <a:lstStyle/>
          <a:p>
            <a:r>
              <a:rPr lang="en-US" dirty="0"/>
              <a:t>Impact of Elder Abuse</a:t>
            </a:r>
          </a:p>
        </p:txBody>
      </p:sp>
      <p:sp>
        <p:nvSpPr>
          <p:cNvPr id="3" name="Content Placeholder 2"/>
          <p:cNvSpPr>
            <a:spLocks noGrp="1"/>
          </p:cNvSpPr>
          <p:nvPr>
            <p:ph idx="1"/>
          </p:nvPr>
        </p:nvSpPr>
        <p:spPr>
          <a:xfrm>
            <a:off x="838200" y="1724025"/>
            <a:ext cx="5765800" cy="4351338"/>
          </a:xfrm>
        </p:spPr>
        <p:txBody>
          <a:bodyPr/>
          <a:lstStyle/>
          <a:p>
            <a:r>
              <a:rPr lang="en-US" dirty="0"/>
              <a:t>Suffering, illness, or premature death</a:t>
            </a:r>
          </a:p>
          <a:p>
            <a:endParaRPr lang="en-US" dirty="0"/>
          </a:p>
          <a:p>
            <a:r>
              <a:rPr lang="en-US" dirty="0"/>
              <a:t>Nursing home and hospital admittance</a:t>
            </a:r>
          </a:p>
          <a:p>
            <a:endParaRPr lang="en-US" dirty="0"/>
          </a:p>
          <a:p>
            <a:r>
              <a:rPr lang="en-US" dirty="0"/>
              <a:t>Large economic losses</a:t>
            </a:r>
          </a:p>
          <a:p>
            <a:endParaRPr lang="en-US" dirty="0"/>
          </a:p>
          <a:p>
            <a:r>
              <a:rPr lang="en-US" dirty="0"/>
              <a:t>Caregiver hardship</a:t>
            </a:r>
          </a:p>
        </p:txBody>
      </p:sp>
      <p:pic>
        <p:nvPicPr>
          <p:cNvPr id="6" name="Picture Placeholder 5" descr="ThinkstockPhotos-127038631.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1930" r="21930"/>
          <a:stretch/>
        </p:blipFill>
        <p:spPr>
          <a:xfrm>
            <a:off x="6321777" y="365127"/>
            <a:ext cx="4888089" cy="5804606"/>
          </a:xfrm>
        </p:spPr>
      </p:pic>
    </p:spTree>
    <p:extLst>
      <p:ext uri="{BB962C8B-B14F-4D97-AF65-F5344CB8AC3E}">
        <p14:creationId xmlns:p14="http://schemas.microsoft.com/office/powerpoint/2010/main" val="102097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Types of Elder Abuse</a:t>
            </a:r>
          </a:p>
        </p:txBody>
      </p:sp>
      <p:sp>
        <p:nvSpPr>
          <p:cNvPr id="6" name="Content Placeholder 5"/>
          <p:cNvSpPr>
            <a:spLocks noGrp="1"/>
          </p:cNvSpPr>
          <p:nvPr>
            <p:ph idx="1"/>
          </p:nvPr>
        </p:nvSpPr>
        <p:spPr>
          <a:xfrm>
            <a:off x="2486378" y="1825625"/>
            <a:ext cx="4930987" cy="4351338"/>
          </a:xfrm>
        </p:spPr>
        <p:txBody>
          <a:bodyPr>
            <a:normAutofit lnSpcReduction="10000"/>
          </a:bodyPr>
          <a:lstStyle/>
          <a:p>
            <a:pPr marL="285750" indent="-285750"/>
            <a:r>
              <a:rPr lang="en-US" altLang="en-US" dirty="0"/>
              <a:t>Physical</a:t>
            </a:r>
          </a:p>
          <a:p>
            <a:pPr marL="285750" indent="-285750"/>
            <a:endParaRPr lang="en-US" altLang="en-US" dirty="0"/>
          </a:p>
          <a:p>
            <a:pPr marL="285750" indent="-285750"/>
            <a:r>
              <a:rPr lang="en-US" altLang="en-US" dirty="0"/>
              <a:t>Psychological</a:t>
            </a:r>
          </a:p>
          <a:p>
            <a:pPr marL="285750" indent="-285750"/>
            <a:endParaRPr lang="en-US" altLang="en-US" dirty="0"/>
          </a:p>
          <a:p>
            <a:pPr marL="285750" indent="-285750"/>
            <a:r>
              <a:rPr lang="en-US" altLang="en-US" dirty="0"/>
              <a:t>Financial</a:t>
            </a:r>
          </a:p>
          <a:p>
            <a:pPr marL="285750" indent="-285750"/>
            <a:endParaRPr lang="en-US" altLang="en-US" dirty="0"/>
          </a:p>
          <a:p>
            <a:pPr marL="285750" indent="-285750"/>
            <a:r>
              <a:rPr lang="en-US" altLang="en-US" dirty="0"/>
              <a:t>Sexual</a:t>
            </a:r>
          </a:p>
          <a:p>
            <a:pPr marL="285750" indent="-285750"/>
            <a:endParaRPr lang="en-US" altLang="en-US" dirty="0"/>
          </a:p>
          <a:p>
            <a:pPr marL="285750" indent="-285750"/>
            <a:r>
              <a:rPr lang="en-US" altLang="en-US" dirty="0"/>
              <a:t>Neglect/Abandonment</a:t>
            </a:r>
          </a:p>
        </p:txBody>
      </p:sp>
      <p:pic>
        <p:nvPicPr>
          <p:cNvPr id="12" name="Picture Placeholder 11" descr="ThinkstockPhotos-180641112.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32655" r="21601"/>
          <a:stretch/>
        </p:blipFill>
        <p:spPr>
          <a:xfrm>
            <a:off x="8485364" y="1253067"/>
            <a:ext cx="3109829" cy="4923896"/>
          </a:xfrm>
        </p:spPr>
      </p:pic>
    </p:spTree>
    <p:extLst>
      <p:ext uri="{BB962C8B-B14F-4D97-AF65-F5344CB8AC3E}">
        <p14:creationId xmlns:p14="http://schemas.microsoft.com/office/powerpoint/2010/main" val="291482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Physical abuse </a:t>
            </a:r>
          </a:p>
        </p:txBody>
      </p:sp>
      <p:sp>
        <p:nvSpPr>
          <p:cNvPr id="6" name="Content Placeholder 5"/>
          <p:cNvSpPr>
            <a:spLocks noGrp="1"/>
          </p:cNvSpPr>
          <p:nvPr>
            <p:ph idx="1"/>
          </p:nvPr>
        </p:nvSpPr>
        <p:spPr/>
        <p:txBody>
          <a:bodyPr/>
          <a:lstStyle/>
          <a:p>
            <a:pPr marL="285750" indent="-285750"/>
            <a:r>
              <a:rPr lang="en-US" altLang="en-US" dirty="0"/>
              <a:t>Pushing, shoving, hitting</a:t>
            </a:r>
          </a:p>
          <a:p>
            <a:pPr marL="285750" indent="-285750"/>
            <a:r>
              <a:rPr lang="en-US" altLang="en-US" dirty="0"/>
              <a:t>Kicking, biting, slapping</a:t>
            </a:r>
          </a:p>
          <a:p>
            <a:pPr marL="285750" indent="-285750"/>
            <a:r>
              <a:rPr lang="en-US" altLang="en-US" dirty="0"/>
              <a:t>Burning, shaking, pinching</a:t>
            </a:r>
          </a:p>
          <a:p>
            <a:pPr marL="285750" indent="-285750"/>
            <a:r>
              <a:rPr lang="en-US" altLang="en-US" dirty="0"/>
              <a:t>Punching, physically restraining</a:t>
            </a:r>
          </a:p>
          <a:p>
            <a:pPr marL="285750" indent="-285750"/>
            <a:r>
              <a:rPr lang="en-US" altLang="en-US" dirty="0"/>
              <a:t>Locking a person up</a:t>
            </a:r>
          </a:p>
          <a:p>
            <a:pPr marL="285750" indent="-285750"/>
            <a:r>
              <a:rPr lang="en-US" altLang="en-US" dirty="0"/>
              <a:t>Not allowing use of restroom</a:t>
            </a:r>
          </a:p>
          <a:p>
            <a:pPr marL="285750" indent="-285750"/>
            <a:r>
              <a:rPr lang="en-US" altLang="en-US" dirty="0"/>
              <a:t>Over or under medicating</a:t>
            </a:r>
          </a:p>
          <a:p>
            <a:pPr marL="285750" indent="-285750"/>
            <a:r>
              <a:rPr lang="en-US" altLang="en-US" dirty="0"/>
              <a:t>Using weapons</a:t>
            </a:r>
          </a:p>
          <a:p>
            <a:endParaRPr lang="en-US" altLang="en-US" dirty="0"/>
          </a:p>
          <a:p>
            <a:pPr marL="285750" indent="-285750"/>
            <a:endParaRPr lang="en-US" altLang="en-US" dirty="0"/>
          </a:p>
        </p:txBody>
      </p:sp>
      <p:pic>
        <p:nvPicPr>
          <p:cNvPr id="8" name="Picture Placeholder 7"/>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31453" t="22784" r="36887" b="2117"/>
          <a:stretch/>
        </p:blipFill>
        <p:spPr>
          <a:xfrm>
            <a:off x="7315200" y="0"/>
            <a:ext cx="4876800" cy="5791200"/>
          </a:xfrm>
        </p:spPr>
      </p:pic>
    </p:spTree>
    <p:extLst>
      <p:ext uri="{BB962C8B-B14F-4D97-AF65-F5344CB8AC3E}">
        <p14:creationId xmlns:p14="http://schemas.microsoft.com/office/powerpoint/2010/main" val="301363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Psychological Abuse</a:t>
            </a:r>
            <a:endParaRPr lang="en-US" dirty="0"/>
          </a:p>
        </p:txBody>
      </p:sp>
      <p:sp>
        <p:nvSpPr>
          <p:cNvPr id="3" name="Content Placeholder 2"/>
          <p:cNvSpPr>
            <a:spLocks noGrp="1"/>
          </p:cNvSpPr>
          <p:nvPr>
            <p:ph idx="1"/>
          </p:nvPr>
        </p:nvSpPr>
        <p:spPr>
          <a:xfrm>
            <a:off x="454378" y="1904647"/>
            <a:ext cx="10515600" cy="4351338"/>
          </a:xfrm>
        </p:spPr>
        <p:txBody>
          <a:bodyPr/>
          <a:lstStyle/>
          <a:p>
            <a:pPr marL="285750" indent="-285750"/>
            <a:r>
              <a:rPr lang="en-US" altLang="en-US" dirty="0"/>
              <a:t>Verbal abuse such as belittling or blaming</a:t>
            </a:r>
          </a:p>
          <a:p>
            <a:pPr marL="285750" indent="-285750"/>
            <a:r>
              <a:rPr lang="en-US" altLang="en-US" dirty="0"/>
              <a:t>Intimidation and threats (non-verbal and verbal)</a:t>
            </a:r>
          </a:p>
          <a:p>
            <a:pPr marL="285750" indent="-285750"/>
            <a:r>
              <a:rPr lang="en-US" altLang="en-US" dirty="0"/>
              <a:t>Ridiculing beliefs</a:t>
            </a:r>
          </a:p>
          <a:p>
            <a:pPr marL="285750" indent="-285750"/>
            <a:r>
              <a:rPr lang="en-US" altLang="en-US" dirty="0"/>
              <a:t>Humiliation</a:t>
            </a:r>
          </a:p>
          <a:p>
            <a:pPr marL="285750" indent="-285750"/>
            <a:r>
              <a:rPr lang="en-US" altLang="en-US" dirty="0"/>
              <a:t>Isolation</a:t>
            </a:r>
          </a:p>
          <a:p>
            <a:pPr marL="285750" indent="-285750"/>
            <a:r>
              <a:rPr lang="en-US" altLang="en-US" dirty="0"/>
              <a:t>Stalking </a:t>
            </a:r>
          </a:p>
        </p:txBody>
      </p:sp>
      <p:pic>
        <p:nvPicPr>
          <p:cNvPr id="7" name="Picture Placeholder 6" descr="ThinkstockPhotos-494852821.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32140" r="25754"/>
          <a:stretch/>
        </p:blipFill>
        <p:spPr>
          <a:xfrm>
            <a:off x="8534400" y="0"/>
            <a:ext cx="3657600" cy="5791200"/>
          </a:xfrm>
        </p:spPr>
      </p:pic>
    </p:spTree>
    <p:extLst>
      <p:ext uri="{BB962C8B-B14F-4D97-AF65-F5344CB8AC3E}">
        <p14:creationId xmlns:p14="http://schemas.microsoft.com/office/powerpoint/2010/main" val="8745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1" y="1"/>
            <a:ext cx="10515600" cy="914400"/>
          </a:xfrm>
        </p:spPr>
        <p:txBody>
          <a:bodyPr>
            <a:normAutofit/>
          </a:bodyPr>
          <a:lstStyle/>
          <a:p>
            <a:r>
              <a:rPr lang="en-US" altLang="en-US" dirty="0"/>
              <a:t>Financial Abuse</a:t>
            </a:r>
            <a:endParaRPr lang="en-US" dirty="0"/>
          </a:p>
        </p:txBody>
      </p:sp>
      <p:sp>
        <p:nvSpPr>
          <p:cNvPr id="3" name="Content Placeholder 2"/>
          <p:cNvSpPr>
            <a:spLocks noGrp="1"/>
          </p:cNvSpPr>
          <p:nvPr>
            <p:ph idx="1"/>
          </p:nvPr>
        </p:nvSpPr>
        <p:spPr>
          <a:xfrm>
            <a:off x="485422" y="914400"/>
            <a:ext cx="6728178" cy="5328355"/>
          </a:xfrm>
        </p:spPr>
        <p:txBody>
          <a:bodyPr/>
          <a:lstStyle/>
          <a:p>
            <a:pPr marL="285750" indent="-285750">
              <a:buFont typeface="Arial"/>
              <a:buChar char="•"/>
            </a:pPr>
            <a:r>
              <a:rPr lang="en-US" altLang="en-US" dirty="0"/>
              <a:t>Theft of social security/pension check</a:t>
            </a:r>
          </a:p>
          <a:p>
            <a:pPr marL="285750" indent="-285750">
              <a:buFont typeface="Arial"/>
              <a:buChar char="•"/>
            </a:pPr>
            <a:endParaRPr lang="en-US" altLang="en-US" dirty="0"/>
          </a:p>
          <a:p>
            <a:pPr marL="285750" indent="-285750"/>
            <a:r>
              <a:rPr lang="en-US" altLang="en-US" dirty="0"/>
              <a:t>Forcing or coercing a senior to withdraw funds</a:t>
            </a:r>
          </a:p>
          <a:p>
            <a:pPr marL="285750" indent="-285750"/>
            <a:endParaRPr lang="en-US" altLang="en-US" dirty="0"/>
          </a:p>
          <a:p>
            <a:pPr marL="285750" indent="-285750"/>
            <a:r>
              <a:rPr lang="en-US" altLang="en-US" dirty="0"/>
              <a:t>Deceiving an older adult to get money (in person, by phone, mail, computer, radio, or TV)</a:t>
            </a:r>
          </a:p>
          <a:p>
            <a:pPr marL="285750" indent="-285750"/>
            <a:endParaRPr lang="en-US" altLang="en-US" dirty="0"/>
          </a:p>
          <a:p>
            <a:pPr marL="285750" indent="-285750"/>
            <a:r>
              <a:rPr lang="en-US" altLang="en-US" dirty="0"/>
              <a:t>Taking an older adult’s property, jewelry, valuables without consent</a:t>
            </a:r>
          </a:p>
        </p:txBody>
      </p:sp>
      <p:pic>
        <p:nvPicPr>
          <p:cNvPr id="8" name="Picture 2" descr="K:\Desktop\hmcguiga\Desktop\Images\FE_objects.jpg"/>
          <p:cNvPicPr>
            <a:picLocks noGrp="1" noChangeAspect="1" noChangeArrowheads="1"/>
          </p:cNvPicPr>
          <p:nvPr>
            <p:ph type="pic" idx="4294967295"/>
          </p:nvPr>
        </p:nvPicPr>
        <p:blipFill rotWithShape="1">
          <a:blip r:embed="rId3">
            <a:extLst>
              <a:ext uri="{28A0092B-C50C-407E-A947-70E740481C1C}">
                <a14:useLocalDpi xmlns:a14="http://schemas.microsoft.com/office/drawing/2010/main" val="0"/>
              </a:ext>
            </a:extLst>
          </a:blip>
          <a:srcRect l="34140" r="23713"/>
          <a:stretch/>
        </p:blipFill>
        <p:spPr bwMode="auto">
          <a:xfrm>
            <a:off x="7315200" y="0"/>
            <a:ext cx="4876800" cy="579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481608"/>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76</TotalTime>
  <Words>3071</Words>
  <Application>Microsoft Office PowerPoint</Application>
  <PresentationFormat>Widescreen</PresentationFormat>
  <Paragraphs>195</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Helvetica</vt:lpstr>
      <vt:lpstr>Times New Roman</vt:lpstr>
      <vt:lpstr>Theme1</vt:lpstr>
      <vt:lpstr>CECG109 - Elderly at Risk of Abuse and Neglect </vt:lpstr>
      <vt:lpstr>Elder Abuse</vt:lpstr>
      <vt:lpstr>Statistics on Elder Abuse</vt:lpstr>
      <vt:lpstr>Signs of elder abuse</vt:lpstr>
      <vt:lpstr>Impact of Elder Abuse</vt:lpstr>
      <vt:lpstr>Types of Elder Abuse</vt:lpstr>
      <vt:lpstr>Physical abuse </vt:lpstr>
      <vt:lpstr>Psychological Abuse</vt:lpstr>
      <vt:lpstr>Financial Abuse</vt:lpstr>
      <vt:lpstr>Sexual Abuse</vt:lpstr>
      <vt:lpstr>Neglect and Abandonment</vt:lpstr>
      <vt:lpstr>What are Some of the Warning Signs of Abuse?</vt:lpstr>
      <vt:lpstr>Some Warning Signs Of Abuse</vt:lpstr>
      <vt:lpstr>PowerPoint Presentation</vt:lpstr>
      <vt:lpstr>Causes of Elder Abuse</vt:lpstr>
      <vt:lpstr>Other Causes of Elder Abuse</vt:lpstr>
      <vt:lpstr>Perpetrators of Elder Physical Abuse</vt:lpstr>
      <vt:lpstr>Elder abuse in community setting</vt:lpstr>
      <vt:lpstr>Elder abuse in institutional setting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CECG109 - Elderly at Risk of Abuse and Neglect</dc:title>
  <dc:creator>Win 8</dc:creator>
  <cp:lastModifiedBy>Sandaney Perera</cp:lastModifiedBy>
  <cp:revision>8</cp:revision>
  <dcterms:created xsi:type="dcterms:W3CDTF">2021-05-11T09:24:39Z</dcterms:created>
  <dcterms:modified xsi:type="dcterms:W3CDTF">2021-06-11T04:49:03Z</dcterms:modified>
</cp:coreProperties>
</file>