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2" r:id="rId4"/>
    <p:sldId id="345" r:id="rId5"/>
    <p:sldId id="283" r:id="rId6"/>
    <p:sldId id="284" r:id="rId7"/>
    <p:sldId id="285" r:id="rId8"/>
    <p:sldId id="298" r:id="rId9"/>
    <p:sldId id="299" r:id="rId10"/>
    <p:sldId id="300" r:id="rId11"/>
    <p:sldId id="301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91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0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0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8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9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1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6405"/>
            <a:ext cx="10515600" cy="1325563"/>
          </a:xfrm>
        </p:spPr>
        <p:txBody>
          <a:bodyPr>
            <a:noAutofit/>
          </a:bodyPr>
          <a:lstStyle/>
          <a:p>
            <a:r>
              <a:rPr lang="en-US"/>
              <a:t>Administering Nasal Drops and Sprays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4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299456"/>
              </p:ext>
            </p:extLst>
          </p:nvPr>
        </p:nvGraphicFramePr>
        <p:xfrm>
          <a:off x="838197" y="365127"/>
          <a:ext cx="10515602" cy="5758356"/>
        </p:xfrm>
        <a:graphic>
          <a:graphicData uri="http://schemas.openxmlformats.org/drawingml/2006/table">
            <a:tbl>
              <a:tblPr/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219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8. Ask patient to breathe through the mouth.</a:t>
                      </a:r>
                      <a:endParaRPr lang="en-US" sz="2400" b="0" dirty="0">
                        <a:effectLst/>
                      </a:endParaRP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Nose drops: hold dropper about 1 cm above naris and drop medication into one naris and then the other.</a:t>
                      </a: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Nasal spray: have patient hold one nostril closed and breathe gently through the other as the spray is being administered.</a:t>
                      </a: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Do not touch the naris with the dropper/spray bottle.</a:t>
                      </a:r>
                    </a:p>
                  </a:txBody>
                  <a:tcPr marL="90653" marR="90653" marT="45326" marB="4532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Hold dropper about 1 cm above naris</a:t>
                      </a:r>
                      <a:r>
                        <a:rPr lang="en-US" sz="2400" b="0">
                          <a:effectLst/>
                        </a:rPr>
                        <a:t>Breathing through the mouth will help prevent aspiration of the medication.</a:t>
                      </a:r>
                    </a:p>
                    <a:p>
                      <a:pPr algn="l" fontAlgn="t"/>
                      <a:r>
                        <a:rPr lang="en-US" sz="2400" b="0">
                          <a:effectLst/>
                        </a:rPr>
                        <a:t>Touching the naris with the dropper/spray tip will contaminate the dropper/spray bottle and the medication.</a:t>
                      </a:r>
                    </a:p>
                  </a:txBody>
                  <a:tcPr marL="90653" marR="90653" marT="45326" marB="4532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9. Position patient with head back for 2 to 3 minutes.</a:t>
                      </a:r>
                    </a:p>
                  </a:txBody>
                  <a:tcPr marL="90653" marR="90653" marT="45326" marB="4532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This position prevents escape of the medication.</a:t>
                      </a:r>
                    </a:p>
                  </a:txBody>
                  <a:tcPr marL="90653" marR="90653" marT="45326" marB="4532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10. Remove gloves and assist patient to a comfortable and safe position.</a:t>
                      </a:r>
                    </a:p>
                  </a:txBody>
                  <a:tcPr marL="90653" marR="90653" marT="45326" marB="4532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This ensures patient safety and comfort.</a:t>
                      </a:r>
                    </a:p>
                  </a:txBody>
                  <a:tcPr marL="90653" marR="90653" marT="45326" marB="4532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265" name="Picture 1" descr="Hold dropper about 1 cm above na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317" y="2754490"/>
            <a:ext cx="1699683" cy="169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840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613930"/>
              </p:ext>
            </p:extLst>
          </p:nvPr>
        </p:nvGraphicFramePr>
        <p:xfrm>
          <a:off x="838200" y="365127"/>
          <a:ext cx="10515600" cy="347472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11. Perform hand hygiene.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Hand hygiene prevents the spread of microorganisms.</a:t>
                      </a:r>
                      <a:endParaRPr lang="en-US" sz="2400" b="0" dirty="0">
                        <a:effectLst/>
                      </a:endParaRPr>
                    </a:p>
                    <a:p>
                      <a:pPr algn="l" fontAlgn="t"/>
                      <a:r>
                        <a:rPr lang="en-US" sz="2400" dirty="0">
                          <a:effectLst/>
                        </a:rPr>
                        <a:t>Hand hygiene with ABHR</a:t>
                      </a:r>
                    </a:p>
                    <a:p>
                      <a:pPr algn="l" fontAlgn="t"/>
                      <a:endParaRPr lang="en-US" sz="24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12. Document as per agency policy. Include date, time, dose, route; which naris the medication was instilled into (or whether it was both nares); and patient’s response to procedure.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Timely and accurate documentation helps to ensure patient safety.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289" name="Picture 1" descr="Hand hygiene with AB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46" y="3988153"/>
            <a:ext cx="2712508" cy="271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99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959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5503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Instilling Nasal 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Nasal medications are instilled for the treatment of allergies, nasal congestion, and sinus infections. </a:t>
            </a:r>
          </a:p>
          <a:p>
            <a:endParaRPr lang="en-US" dirty="0"/>
          </a:p>
          <a:p>
            <a:r>
              <a:rPr lang="en-US" dirty="0"/>
              <a:t>The nose is not a sterile cavity, but medical asepsis must be observed because of its connection to the sinuses.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1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 hand hygiene.</a:t>
            </a:r>
          </a:p>
          <a:p>
            <a:r>
              <a:rPr lang="en-US" dirty="0"/>
              <a:t>Check room for additional precautions.</a:t>
            </a:r>
          </a:p>
          <a:p>
            <a:r>
              <a:rPr lang="en-US" dirty="0"/>
              <a:t>Introduce yourself to patient.</a:t>
            </a:r>
          </a:p>
          <a:p>
            <a:r>
              <a:rPr lang="en-US" dirty="0"/>
              <a:t>Confirm patient ID using two patient identifiers (e.g., name and date of birth).</a:t>
            </a:r>
          </a:p>
          <a:p>
            <a:r>
              <a:rPr lang="en-US" dirty="0"/>
              <a:t>Check allergy band for any allergies.</a:t>
            </a:r>
          </a:p>
          <a:p>
            <a:r>
              <a:rPr lang="en-US" dirty="0"/>
              <a:t>Complete necessary focused assessments and/or vital signs, and document on MAR.</a:t>
            </a:r>
          </a:p>
          <a:p>
            <a:r>
              <a:rPr lang="en-US" dirty="0"/>
              <a:t>Provide patient education as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4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medication administration to avoid disruption:</a:t>
            </a:r>
          </a:p>
          <a:p>
            <a:endParaRPr lang="en-US" dirty="0"/>
          </a:p>
          <a:p>
            <a:pPr lvl="1"/>
            <a:r>
              <a:rPr lang="en-US" sz="2800" dirty="0"/>
              <a:t>Dispense medication in a quiet area.</a:t>
            </a:r>
          </a:p>
          <a:p>
            <a:pPr lvl="1"/>
            <a:r>
              <a:rPr lang="en-US" sz="2800" dirty="0"/>
              <a:t>Avoid conversation with others.</a:t>
            </a:r>
          </a:p>
          <a:p>
            <a:pPr lvl="1"/>
            <a:r>
              <a:rPr lang="en-US" sz="2800" dirty="0"/>
              <a:t>Follow agency’s no-interruption zone policy.</a:t>
            </a:r>
          </a:p>
          <a:p>
            <a:pPr lvl="1"/>
            <a:r>
              <a:rPr lang="en-US" sz="2800" dirty="0"/>
              <a:t>Prepare medications for ONE patient at a time.</a:t>
            </a:r>
          </a:p>
          <a:p>
            <a:pPr lvl="1"/>
            <a:r>
              <a:rPr lang="en-US" sz="2800" dirty="0"/>
              <a:t>Follow the SEVEN RIGHTS of medication administration.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096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269645"/>
              </p:ext>
            </p:extLst>
          </p:nvPr>
        </p:nvGraphicFramePr>
        <p:xfrm>
          <a:off x="979664" y="1912850"/>
          <a:ext cx="10232672" cy="2743200"/>
        </p:xfrm>
        <a:graphic>
          <a:graphicData uri="http://schemas.openxmlformats.org/drawingml/2006/table">
            <a:tbl>
              <a:tblPr/>
              <a:tblGrid>
                <a:gridCol w="5116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cap="all" dirty="0">
                          <a:effectLst/>
                          <a:latin typeface="+mn-lt"/>
                        </a:rPr>
                        <a:t>STEPS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cap="all">
                          <a:effectLst/>
                          <a:latin typeface="+mn-lt"/>
                        </a:rPr>
                        <a:t>ADDITIONAL INFORMATION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  <a:latin typeface="+mn-lt"/>
                        </a:rPr>
                        <a:t>1. Check MAR against doctor’s orders.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dirty="0">
                          <a:effectLst/>
                          <a:latin typeface="+mn-lt"/>
                        </a:rPr>
                        <a:t>Check that MAR and doctor’s orders are consistent.</a:t>
                      </a:r>
                    </a:p>
                    <a:p>
                      <a:pPr algn="l" fontAlgn="t"/>
                      <a:endParaRPr lang="en-US" sz="2400" b="0" dirty="0"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US" sz="2400" dirty="0">
                          <a:effectLst/>
                          <a:latin typeface="+mn-lt"/>
                        </a:rPr>
                        <a:t>Compare physician orders and MAR </a:t>
                      </a:r>
                      <a:r>
                        <a:rPr lang="en-US" sz="2400" b="0" dirty="0">
                          <a:effectLst/>
                          <a:latin typeface="+mn-lt"/>
                        </a:rPr>
                        <a:t>Night staff usually complete and verify this check as well.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145" name="Picture 1" descr="Comparing physician orders and M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368" y="4878210"/>
            <a:ext cx="1843264" cy="184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95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208706"/>
              </p:ext>
            </p:extLst>
          </p:nvPr>
        </p:nvGraphicFramePr>
        <p:xfrm>
          <a:off x="835378" y="403225"/>
          <a:ext cx="10216444" cy="5168456"/>
        </p:xfrm>
        <a:graphic>
          <a:graphicData uri="http://schemas.openxmlformats.org/drawingml/2006/table">
            <a:tbl>
              <a:tblPr/>
              <a:tblGrid>
                <a:gridCol w="510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2. Perform the SEVEN RIGHTS x 3 (must be done with each individual medication):</a:t>
                      </a:r>
                      <a:endParaRPr lang="en-US" sz="2400" b="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/>
                        </a:rPr>
                        <a:t>The right patient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/>
                        </a:rPr>
                        <a:t>The right medication (drug)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/>
                        </a:rPr>
                        <a:t>The right dose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/>
                        </a:rPr>
                        <a:t>The right route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/>
                        </a:rPr>
                        <a:t>The right time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/>
                        </a:rPr>
                        <a:t>The right reason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/>
                        </a:rPr>
                        <a:t>The right documentation</a:t>
                      </a: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Medication calculation: D/H x S = A</a:t>
                      </a: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D</a:t>
                      </a:r>
                      <a:r>
                        <a:rPr lang="en-US" sz="2400" b="0" dirty="0">
                          <a:effectLst/>
                        </a:rPr>
                        <a:t> or </a:t>
                      </a:r>
                      <a:r>
                        <a:rPr lang="en-US" sz="2400" b="0" u="sng" dirty="0">
                          <a:effectLst/>
                        </a:rPr>
                        <a:t>d</a:t>
                      </a:r>
                      <a:r>
                        <a:rPr lang="en-US" sz="2400" b="0" dirty="0">
                          <a:effectLst/>
                        </a:rPr>
                        <a:t>esired dosage/</a:t>
                      </a:r>
                      <a:r>
                        <a:rPr lang="en-US" sz="2400" b="1" dirty="0">
                          <a:effectLst/>
                        </a:rPr>
                        <a:t>H</a:t>
                      </a:r>
                      <a:r>
                        <a:rPr lang="en-US" sz="2400" b="0" dirty="0">
                          <a:effectLst/>
                        </a:rPr>
                        <a:t> or </a:t>
                      </a:r>
                      <a:r>
                        <a:rPr lang="en-US" sz="2400" b="0" u="sng" dirty="0">
                          <a:effectLst/>
                        </a:rPr>
                        <a:t>h</a:t>
                      </a:r>
                      <a:r>
                        <a:rPr lang="en-US" sz="2400" b="0" dirty="0">
                          <a:effectLst/>
                        </a:rPr>
                        <a:t>ave available x </a:t>
                      </a:r>
                      <a:r>
                        <a:rPr lang="en-US" sz="2400" b="1" dirty="0">
                          <a:effectLst/>
                        </a:rPr>
                        <a:t>S</a:t>
                      </a:r>
                      <a:r>
                        <a:rPr lang="en-US" sz="2400" b="0" dirty="0">
                          <a:effectLst/>
                        </a:rPr>
                        <a:t> or </a:t>
                      </a:r>
                      <a:r>
                        <a:rPr lang="en-US" sz="2400" b="0" u="sng" dirty="0">
                          <a:effectLst/>
                        </a:rPr>
                        <a:t>s</a:t>
                      </a:r>
                      <a:r>
                        <a:rPr lang="en-US" sz="2400" b="0" dirty="0">
                          <a:effectLst/>
                        </a:rPr>
                        <a:t>tock = </a:t>
                      </a:r>
                      <a:r>
                        <a:rPr lang="en-US" sz="2400" b="1" dirty="0">
                          <a:effectLst/>
                        </a:rPr>
                        <a:t>A</a:t>
                      </a:r>
                      <a:r>
                        <a:rPr lang="en-US" sz="2400" b="0" dirty="0">
                          <a:effectLst/>
                        </a:rPr>
                        <a:t> or </a:t>
                      </a:r>
                      <a:r>
                        <a:rPr lang="en-US" sz="2400" b="0" u="sng" dirty="0">
                          <a:effectLst/>
                        </a:rPr>
                        <a:t>a</a:t>
                      </a:r>
                      <a:r>
                        <a:rPr lang="en-US" sz="2400" b="0" dirty="0">
                          <a:effectLst/>
                        </a:rPr>
                        <a:t>mount prepared)</a:t>
                      </a:r>
                    </a:p>
                  </a:txBody>
                  <a:tcPr marL="47817" marR="47817" marT="23908" marB="239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Check the right patient, medication, dose, route, time, reason, documentation</a:t>
                      </a: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NEVER document that you have given a medication until you have actually administered it.</a:t>
                      </a:r>
                    </a:p>
                  </a:txBody>
                  <a:tcPr marL="47817" marR="47817" marT="23908" marB="239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169" name="Picture 1" descr="Compare MAR with patient name b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827" y="3277172"/>
            <a:ext cx="2278061" cy="227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heck the right patient, medication, dose, route, time, reason, documen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761" y="3277172"/>
            <a:ext cx="2278061" cy="227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17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361247"/>
              </p:ext>
            </p:extLst>
          </p:nvPr>
        </p:nvGraphicFramePr>
        <p:xfrm>
          <a:off x="880534" y="824600"/>
          <a:ext cx="10250310" cy="4114800"/>
        </p:xfrm>
        <a:graphic>
          <a:graphicData uri="http://schemas.openxmlformats.org/drawingml/2006/table">
            <a:tbl>
              <a:tblPr/>
              <a:tblGrid>
                <a:gridCol w="512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3. The label on the medication must be checked for name, dose, and route, and compared with the MAR at three different times:</a:t>
                      </a:r>
                    </a:p>
                    <a:p>
                      <a:pPr algn="l" fontAlgn="t"/>
                      <a:endParaRPr lang="en-US" sz="2400" b="0" dirty="0">
                        <a:effectLst/>
                      </a:endParaRP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</a:rPr>
                        <a:t>When the medication is taken out of the drawer</a:t>
                      </a: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</a:rPr>
                        <a:t>When the medication is being poured</a:t>
                      </a: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</a:rPr>
                        <a:t>When the medication is being put away/or at bedside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Perform seven checks three times before administering medication</a:t>
                      </a:r>
                    </a:p>
                    <a:p>
                      <a:pPr algn="l" fontAlgn="t"/>
                      <a:endParaRPr lang="en-US" sz="2400" b="0" dirty="0">
                        <a:effectLst/>
                      </a:endParaRP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These checks are done before administering the medication to your patient.</a:t>
                      </a:r>
                    </a:p>
                    <a:p>
                      <a:pPr algn="l" fontAlgn="t"/>
                      <a:endParaRPr lang="en-US" sz="2400" b="0" dirty="0">
                        <a:effectLst/>
                      </a:endParaRP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If taking drug to bedside (e.g., eye drops), do third check at bedside.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1" descr="Perform 7 checks 3 times before administering med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088" y="4250266"/>
            <a:ext cx="2607734" cy="260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07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089810"/>
              </p:ext>
            </p:extLst>
          </p:nvPr>
        </p:nvGraphicFramePr>
        <p:xfrm>
          <a:off x="838200" y="1408800"/>
          <a:ext cx="10515600" cy="192024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4. Before instilling nasal medication, don clean non-sterile gloves.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Using gloves protects the nurse from potential contact with patient body fluids and medications.</a:t>
                      </a:r>
                      <a:endParaRPr lang="en-US" sz="2400" b="0" dirty="0">
                        <a:effectLst/>
                      </a:endParaRPr>
                    </a:p>
                    <a:p>
                      <a:pPr algn="l" fontAlgn="t"/>
                      <a:endParaRPr lang="en-US" sz="2400" dirty="0">
                        <a:effectLst/>
                      </a:endParaRPr>
                    </a:p>
                    <a:p>
                      <a:pPr algn="l" fontAlgn="t"/>
                      <a:r>
                        <a:rPr lang="en-US" sz="2400" dirty="0">
                          <a:effectLst/>
                        </a:rPr>
                        <a:t>Apply non-sterile gloves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217" name="Picture 1" descr="Apply non-sterile glo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978" y="3588136"/>
            <a:ext cx="3206044" cy="320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84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835994"/>
              </p:ext>
            </p:extLst>
          </p:nvPr>
        </p:nvGraphicFramePr>
        <p:xfrm>
          <a:off x="838200" y="365127"/>
          <a:ext cx="10515600" cy="53949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5. Provide patient with tissues and ask that they blow their nose.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This clears the nose prior to medication instillation.</a:t>
                      </a:r>
                    </a:p>
                    <a:p>
                      <a:pPr algn="l" fontAlgn="t"/>
                      <a:endParaRPr lang="en-US" sz="24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6. Position patient sitting back or lying down with head tilted back over a pillow (underneath neck).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This position allows medication to flow back into nasal cavity.</a:t>
                      </a:r>
                      <a:endParaRPr lang="en-US" sz="2400" b="0" dirty="0">
                        <a:effectLst/>
                      </a:endParaRPr>
                    </a:p>
                    <a:p>
                      <a:pPr algn="l" fontAlgn="t"/>
                      <a:endParaRPr lang="en-US" sz="2400" b="0" dirty="0">
                        <a:effectLst/>
                      </a:endParaRPr>
                    </a:p>
                    <a:p>
                      <a:pPr algn="l" fontAlgn="t"/>
                      <a:r>
                        <a:rPr lang="en-US" sz="2400" b="0" dirty="0">
                          <a:effectLst/>
                        </a:rPr>
                        <a:t>Do not tilt head back if patient has a cervical spine injury.</a:t>
                      </a:r>
                    </a:p>
                    <a:p>
                      <a:pPr algn="l" fontAlgn="t"/>
                      <a:endParaRPr lang="en-US" sz="2400" b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7. Nose drops: draw fluid into medication dropper with enough for both nares. </a:t>
                      </a:r>
                    </a:p>
                    <a:p>
                      <a:pPr algn="l" fontAlgn="t"/>
                      <a:r>
                        <a:rPr lang="en-US" sz="2400" dirty="0">
                          <a:effectLst/>
                        </a:rPr>
                        <a:t>Do not return excess fluid into stock bottle.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Returning fluid to stock bottle increases risk for contamination of medication.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4513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IHS">
      <a:dk1>
        <a:sysClr val="windowText" lastClr="000000"/>
      </a:dk1>
      <a:lt1>
        <a:srgbClr val="FFFFFF"/>
      </a:lt1>
      <a:dk2>
        <a:srgbClr val="3F3F3F"/>
      </a:dk2>
      <a:lt2>
        <a:srgbClr val="A5A5A5"/>
      </a:lt2>
      <a:accent1>
        <a:srgbClr val="00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FFFFFF"/>
      </a:accent6>
      <a:hlink>
        <a:srgbClr val="0563C1"/>
      </a:hlink>
      <a:folHlink>
        <a:srgbClr val="0563C1"/>
      </a:folHlink>
    </a:clrScheme>
    <a:fontScheme name="IIH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9FCB01-71CB-4CEF-9378-20A83ACD9183}" vid="{BE2750DF-4432-4BDE-9032-1C59683D62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120</TotalTime>
  <Words>731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Theme1</vt:lpstr>
      <vt:lpstr>Administering Nasal Drops and Sprays</vt:lpstr>
      <vt:lpstr>Instilling Nasal Medications</vt:lpstr>
      <vt:lpstr>Safety considerations</vt:lpstr>
      <vt:lpstr>PowerPoint Presentation</vt:lpstr>
      <vt:lpstr>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CECG113 - Practicum and Placement at Aged Care Center</dc:title>
  <dc:creator>Win 8</dc:creator>
  <cp:lastModifiedBy>Shamiddi Peiris</cp:lastModifiedBy>
  <cp:revision>18</cp:revision>
  <dcterms:created xsi:type="dcterms:W3CDTF">2021-06-07T10:43:32Z</dcterms:created>
  <dcterms:modified xsi:type="dcterms:W3CDTF">2022-03-18T09:36:15Z</dcterms:modified>
</cp:coreProperties>
</file>