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76" r:id="rId6"/>
    <p:sldId id="259" r:id="rId7"/>
    <p:sldId id="278" r:id="rId8"/>
    <p:sldId id="260" r:id="rId9"/>
    <p:sldId id="277" r:id="rId10"/>
    <p:sldId id="261" r:id="rId11"/>
    <p:sldId id="270" r:id="rId12"/>
    <p:sldId id="262" r:id="rId13"/>
    <p:sldId id="263" r:id="rId14"/>
    <p:sldId id="281" r:id="rId15"/>
    <p:sldId id="264" r:id="rId16"/>
    <p:sldId id="268" r:id="rId17"/>
    <p:sldId id="265" r:id="rId18"/>
    <p:sldId id="267" r:id="rId19"/>
    <p:sldId id="266" r:id="rId20"/>
    <p:sldId id="28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140090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A9A7B6EE-E85A-443D-8E5C-C98CC5CA4F4B}"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E9103AFC-D0A0-4DC5-83AA-5A31E26363E2}" type="slidenum">
              <a:rPr lang="en-US" smtClean="0"/>
              <a:t>‹#›</a:t>
            </a:fld>
            <a:endParaRPr lang="en-US"/>
          </a:p>
        </p:txBody>
      </p:sp>
    </p:spTree>
    <p:extLst>
      <p:ext uri="{BB962C8B-B14F-4D97-AF65-F5344CB8AC3E}">
        <p14:creationId xmlns:p14="http://schemas.microsoft.com/office/powerpoint/2010/main" val="323020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A9A7B6EE-E85A-443D-8E5C-C98CC5CA4F4B}"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E9103AFC-D0A0-4DC5-83AA-5A31E26363E2}" type="slidenum">
              <a:rPr lang="en-US" smtClean="0"/>
              <a:t>‹#›</a:t>
            </a:fld>
            <a:endParaRPr lang="en-US"/>
          </a:p>
        </p:txBody>
      </p:sp>
    </p:spTree>
    <p:extLst>
      <p:ext uri="{BB962C8B-B14F-4D97-AF65-F5344CB8AC3E}">
        <p14:creationId xmlns:p14="http://schemas.microsoft.com/office/powerpoint/2010/main" val="3980968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222599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2931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A9A7B6EE-E85A-443D-8E5C-C98CC5CA4F4B}"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E9103AFC-D0A0-4DC5-83AA-5A31E26363E2}" type="slidenum">
              <a:rPr lang="en-US" smtClean="0"/>
              <a:t>‹#›</a:t>
            </a:fld>
            <a:endParaRPr lang="en-US"/>
          </a:p>
        </p:txBody>
      </p:sp>
    </p:spTree>
    <p:extLst>
      <p:ext uri="{BB962C8B-B14F-4D97-AF65-F5344CB8AC3E}">
        <p14:creationId xmlns:p14="http://schemas.microsoft.com/office/powerpoint/2010/main" val="959053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A9A7B6EE-E85A-443D-8E5C-C98CC5CA4F4B}"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E9103AFC-D0A0-4DC5-83AA-5A31E26363E2}" type="slidenum">
              <a:rPr lang="en-US" smtClean="0"/>
              <a:t>‹#›</a:t>
            </a:fld>
            <a:endParaRPr lang="en-US"/>
          </a:p>
        </p:txBody>
      </p:sp>
    </p:spTree>
    <p:extLst>
      <p:ext uri="{BB962C8B-B14F-4D97-AF65-F5344CB8AC3E}">
        <p14:creationId xmlns:p14="http://schemas.microsoft.com/office/powerpoint/2010/main" val="321388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A9A7B6EE-E85A-443D-8E5C-C98CC5CA4F4B}" type="datetimeFigureOut">
              <a:rPr lang="en-US" smtClean="0"/>
              <a:t>11-Jun-21</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E9103AFC-D0A0-4DC5-83AA-5A31E26363E2}" type="slidenum">
              <a:rPr lang="en-US" smtClean="0"/>
              <a:t>‹#›</a:t>
            </a:fld>
            <a:endParaRPr lang="en-US"/>
          </a:p>
        </p:txBody>
      </p:sp>
    </p:spTree>
    <p:extLst>
      <p:ext uri="{BB962C8B-B14F-4D97-AF65-F5344CB8AC3E}">
        <p14:creationId xmlns:p14="http://schemas.microsoft.com/office/powerpoint/2010/main" val="172386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A9A7B6EE-E85A-443D-8E5C-C98CC5CA4F4B}" type="datetimeFigureOut">
              <a:rPr lang="en-US" smtClean="0"/>
              <a:t>11-Jun-21</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E9103AFC-D0A0-4DC5-83AA-5A31E26363E2}" type="slidenum">
              <a:rPr lang="en-US" smtClean="0"/>
              <a:t>‹#›</a:t>
            </a:fld>
            <a:endParaRPr lang="en-US"/>
          </a:p>
        </p:txBody>
      </p:sp>
    </p:spTree>
    <p:extLst>
      <p:ext uri="{BB962C8B-B14F-4D97-AF65-F5344CB8AC3E}">
        <p14:creationId xmlns:p14="http://schemas.microsoft.com/office/powerpoint/2010/main" val="35188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A9A7B6EE-E85A-443D-8E5C-C98CC5CA4F4B}" type="datetimeFigureOut">
              <a:rPr lang="en-US" smtClean="0"/>
              <a:t>11-Jun-21</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E9103AFC-D0A0-4DC5-83AA-5A31E26363E2}" type="slidenum">
              <a:rPr lang="en-US" smtClean="0"/>
              <a:t>‹#›</a:t>
            </a:fld>
            <a:endParaRPr lang="en-US"/>
          </a:p>
        </p:txBody>
      </p:sp>
    </p:spTree>
    <p:extLst>
      <p:ext uri="{BB962C8B-B14F-4D97-AF65-F5344CB8AC3E}">
        <p14:creationId xmlns:p14="http://schemas.microsoft.com/office/powerpoint/2010/main" val="112308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A9A7B6EE-E85A-443D-8E5C-C98CC5CA4F4B}"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E9103AFC-D0A0-4DC5-83AA-5A31E26363E2}" type="slidenum">
              <a:rPr lang="en-US" smtClean="0"/>
              <a:t>‹#›</a:t>
            </a:fld>
            <a:endParaRPr lang="en-US"/>
          </a:p>
        </p:txBody>
      </p:sp>
    </p:spTree>
    <p:extLst>
      <p:ext uri="{BB962C8B-B14F-4D97-AF65-F5344CB8AC3E}">
        <p14:creationId xmlns:p14="http://schemas.microsoft.com/office/powerpoint/2010/main" val="266137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A9A7B6EE-E85A-443D-8E5C-C98CC5CA4F4B}"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E9103AFC-D0A0-4DC5-83AA-5A31E26363E2}" type="slidenum">
              <a:rPr lang="en-US" smtClean="0"/>
              <a:t>‹#›</a:t>
            </a:fld>
            <a:endParaRPr lang="en-US"/>
          </a:p>
        </p:txBody>
      </p:sp>
    </p:spTree>
    <p:extLst>
      <p:ext uri="{BB962C8B-B14F-4D97-AF65-F5344CB8AC3E}">
        <p14:creationId xmlns:p14="http://schemas.microsoft.com/office/powerpoint/2010/main" val="1608816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54014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27816"/>
            <a:ext cx="9144000" cy="978275"/>
          </a:xfrm>
        </p:spPr>
        <p:txBody>
          <a:bodyPr/>
          <a:lstStyle/>
          <a:p>
            <a:r>
              <a:rPr lang="en-US" b="1" dirty="0"/>
              <a:t>Responses and Prevention</a:t>
            </a:r>
          </a:p>
        </p:txBody>
      </p:sp>
      <p:sp>
        <p:nvSpPr>
          <p:cNvPr id="2" name="Title 1"/>
          <p:cNvSpPr>
            <a:spLocks noGrp="1"/>
          </p:cNvSpPr>
          <p:nvPr>
            <p:ph type="title"/>
          </p:nvPr>
        </p:nvSpPr>
        <p:spPr/>
        <p:txBody>
          <a:bodyPr/>
          <a:lstStyle/>
          <a:p>
            <a:r>
              <a:rPr lang="en-US" dirty="0"/>
              <a:t>CECG109 - Elderly at Risk of Abuse and Neglect </a:t>
            </a:r>
          </a:p>
        </p:txBody>
      </p:sp>
    </p:spTree>
    <p:extLst>
      <p:ext uri="{BB962C8B-B14F-4D97-AF65-F5344CB8AC3E}">
        <p14:creationId xmlns:p14="http://schemas.microsoft.com/office/powerpoint/2010/main" val="102784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94"/>
            <a:ext cx="10515600" cy="1325563"/>
          </a:xfrm>
        </p:spPr>
        <p:txBody>
          <a:bodyPr/>
          <a:lstStyle/>
          <a:p>
            <a:endParaRPr lang="en-US"/>
          </a:p>
        </p:txBody>
      </p:sp>
      <p:sp>
        <p:nvSpPr>
          <p:cNvPr id="3" name="Content Placeholder 2"/>
          <p:cNvSpPr>
            <a:spLocks noGrp="1"/>
          </p:cNvSpPr>
          <p:nvPr>
            <p:ph idx="1"/>
          </p:nvPr>
        </p:nvSpPr>
        <p:spPr>
          <a:xfrm>
            <a:off x="838200" y="1713268"/>
            <a:ext cx="10515600" cy="4351338"/>
          </a:xfrm>
        </p:spPr>
        <p:txBody>
          <a:bodyPr>
            <a:normAutofit/>
          </a:bodyPr>
          <a:lstStyle/>
          <a:p>
            <a:r>
              <a:rPr lang="en-US" dirty="0"/>
              <a:t>In some countries, the health sector has taken a leading role in raising public concern about elder abuse, while in others the social welfare sector has taken the lead. </a:t>
            </a:r>
          </a:p>
          <a:p>
            <a:endParaRPr lang="en-US" dirty="0"/>
          </a:p>
          <a:p>
            <a:r>
              <a:rPr lang="en-US" dirty="0"/>
              <a:t>Globally, too little is known about elder abuse and how to prevent it, particularly in developing countries. </a:t>
            </a:r>
          </a:p>
          <a:p>
            <a:endParaRPr lang="en-US" dirty="0"/>
          </a:p>
        </p:txBody>
      </p:sp>
    </p:spTree>
    <p:extLst>
      <p:ext uri="{BB962C8B-B14F-4D97-AF65-F5344CB8AC3E}">
        <p14:creationId xmlns:p14="http://schemas.microsoft.com/office/powerpoint/2010/main" val="454501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scope and nature of the problem is only beginning to be delineated. Many risk factors remain contested, and the consequences and evidence for what works to prevent elder abuse is limited.</a:t>
            </a:r>
          </a:p>
          <a:p>
            <a:endParaRPr lang="en-US" dirty="0"/>
          </a:p>
        </p:txBody>
      </p:sp>
    </p:spTree>
    <p:extLst>
      <p:ext uri="{BB962C8B-B14F-4D97-AF65-F5344CB8AC3E}">
        <p14:creationId xmlns:p14="http://schemas.microsoft.com/office/powerpoint/2010/main" val="119176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Response</a:t>
            </a:r>
            <a:endParaRPr lang="en-US" dirty="0"/>
          </a:p>
        </p:txBody>
      </p:sp>
      <p:sp>
        <p:nvSpPr>
          <p:cNvPr id="3" name="Content Placeholder 2"/>
          <p:cNvSpPr>
            <a:spLocks noGrp="1"/>
          </p:cNvSpPr>
          <p:nvPr>
            <p:ph idx="1"/>
          </p:nvPr>
        </p:nvSpPr>
        <p:spPr/>
        <p:txBody>
          <a:bodyPr/>
          <a:lstStyle/>
          <a:p>
            <a:pPr>
              <a:lnSpc>
                <a:spcPct val="150000"/>
              </a:lnSpc>
            </a:pPr>
            <a:r>
              <a:rPr lang="en-US" dirty="0"/>
              <a:t>In May 2016 the World Health Assembly adopted a Global strategy and action plan on ageing and health that provides guidance for coordinated action in countries on elder abuse that aligns with the Sustainable Development Goals.</a:t>
            </a:r>
          </a:p>
          <a:p>
            <a:pPr>
              <a:lnSpc>
                <a:spcPct val="150000"/>
              </a:lnSpc>
            </a:pPr>
            <a:endParaRPr lang="en-US" dirty="0"/>
          </a:p>
        </p:txBody>
      </p:sp>
    </p:spTree>
    <p:extLst>
      <p:ext uri="{BB962C8B-B14F-4D97-AF65-F5344CB8AC3E}">
        <p14:creationId xmlns:p14="http://schemas.microsoft.com/office/powerpoint/2010/main" val="3279556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In line with the Global strategy WHO and partners collaborate to prevent elder abuse through initiatives that help to identify, quantify, and respond to the problem, including:</a:t>
            </a:r>
          </a:p>
          <a:p>
            <a:pPr algn="just"/>
            <a:endParaRPr lang="en-US" dirty="0"/>
          </a:p>
          <a:p>
            <a:pPr algn="just"/>
            <a:r>
              <a:rPr lang="en-US" dirty="0"/>
              <a:t>building evidence on the scope and types of elder abuse in different settings (to understand the magnitude and nature of the problem at the global level), particularly in low- and middle-income countries from Southeast Asia, the Middle East, and Africa, for which there is little data;</a:t>
            </a:r>
            <a:br>
              <a:rPr lang="en-US" dirty="0"/>
            </a:br>
            <a:endParaRPr lang="en-US" dirty="0"/>
          </a:p>
        </p:txBody>
      </p:sp>
    </p:spTree>
    <p:extLst>
      <p:ext uri="{BB962C8B-B14F-4D97-AF65-F5344CB8AC3E}">
        <p14:creationId xmlns:p14="http://schemas.microsoft.com/office/powerpoint/2010/main" val="1901643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collecting evidence and developing guidance for Member States and all relevant sectors to prevent elder abuse and strengthen their responses to it;</a:t>
            </a:r>
            <a:br>
              <a:rPr lang="en-US" dirty="0"/>
            </a:br>
            <a:endParaRPr lang="en-US" dirty="0"/>
          </a:p>
          <a:p>
            <a:pPr marL="0" indent="0">
              <a:buNone/>
            </a:pPr>
            <a:r>
              <a:rPr lang="en-US" dirty="0"/>
              <a:t>•  disseminating information to countries and supporting national efforts to prevent elder abuse; and</a:t>
            </a:r>
            <a:br>
              <a:rPr lang="en-US" dirty="0"/>
            </a:br>
            <a:endParaRPr lang="en-US" dirty="0"/>
          </a:p>
          <a:p>
            <a:pPr marL="0" indent="0">
              <a:buNone/>
            </a:pPr>
            <a:r>
              <a:rPr lang="en-US" dirty="0"/>
              <a:t>•  collaborating with international agencies and organizations to deter the problem globally.</a:t>
            </a:r>
          </a:p>
          <a:p>
            <a:endParaRPr lang="en-US" dirty="0"/>
          </a:p>
        </p:txBody>
      </p:sp>
    </p:spTree>
    <p:extLst>
      <p:ext uri="{BB962C8B-B14F-4D97-AF65-F5344CB8AC3E}">
        <p14:creationId xmlns:p14="http://schemas.microsoft.com/office/powerpoint/2010/main" val="3290801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623" y="308682"/>
            <a:ext cx="10515600" cy="1325563"/>
          </a:xfrm>
        </p:spPr>
        <p:txBody>
          <a:bodyPr/>
          <a:lstStyle/>
          <a:p>
            <a:r>
              <a:rPr lang="en-US" altLang="en-US" b="1" dirty="0"/>
              <a:t>Caregiving training can include:</a:t>
            </a:r>
            <a:endParaRPr lang="en-US" dirty="0"/>
          </a:p>
        </p:txBody>
      </p:sp>
      <p:sp>
        <p:nvSpPr>
          <p:cNvPr id="4" name="Rectangle 1"/>
          <p:cNvSpPr>
            <a:spLocks noGrp="1" noChangeArrowheads="1"/>
          </p:cNvSpPr>
          <p:nvPr>
            <p:ph idx="1"/>
          </p:nvPr>
        </p:nvSpPr>
        <p:spPr bwMode="auto">
          <a:xfrm>
            <a:off x="646712" y="1960658"/>
            <a:ext cx="11140614"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Obtaining a deeper knowledge of Alzheimer's disease and dementia</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Managing changes in communication and behavior</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Tips for personal care and hygiene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Home safety tips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46485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eaLnBrk="0" fontAlgn="base" hangingPunct="0">
              <a:lnSpc>
                <a:spcPct val="100000"/>
              </a:lnSpc>
              <a:spcBef>
                <a:spcPct val="0"/>
              </a:spcBef>
              <a:spcAft>
                <a:spcPct val="0"/>
              </a:spcAft>
              <a:buFontTx/>
              <a:buChar char="•"/>
            </a:pPr>
            <a:r>
              <a:rPr lang="en-US" altLang="en-US" dirty="0">
                <a:latin typeface="Arial" panose="020B0604020202020204" pitchFamily="34" charset="0"/>
              </a:rPr>
              <a:t>Fall prevention strategies</a:t>
            </a:r>
          </a:p>
          <a:p>
            <a:pPr marL="0" lvl="0" indent="0" eaLnBrk="0" fontAlgn="base" hangingPunct="0">
              <a:lnSpc>
                <a:spcPct val="100000"/>
              </a:lnSpc>
              <a:spcBef>
                <a:spcPct val="0"/>
              </a:spcBef>
              <a:spcAft>
                <a:spcPct val="0"/>
              </a:spcAft>
              <a:buFontTx/>
              <a:buChar char="•"/>
            </a:pPr>
            <a:endParaRPr lang="en-US" altLang="en-US" dirty="0">
              <a:latin typeface="Arial" panose="020B0604020202020204" pitchFamily="34" charset="0"/>
            </a:endParaRPr>
          </a:p>
          <a:p>
            <a:pPr marL="0" lvl="0" indent="0" eaLnBrk="0" fontAlgn="base" hangingPunct="0">
              <a:lnSpc>
                <a:spcPct val="100000"/>
              </a:lnSpc>
              <a:spcBef>
                <a:spcPct val="0"/>
              </a:spcBef>
              <a:spcAft>
                <a:spcPct val="0"/>
              </a:spcAft>
              <a:buFontTx/>
              <a:buChar char="•"/>
            </a:pPr>
            <a:r>
              <a:rPr lang="en-US" altLang="en-US" dirty="0">
                <a:latin typeface="Arial" panose="020B0604020202020204" pitchFamily="34" charset="0"/>
              </a:rPr>
              <a:t>Medication management</a:t>
            </a:r>
          </a:p>
          <a:p>
            <a:pPr marL="0" lvl="0" indent="0" eaLnBrk="0" fontAlgn="base" hangingPunct="0">
              <a:lnSpc>
                <a:spcPct val="100000"/>
              </a:lnSpc>
              <a:spcBef>
                <a:spcPct val="0"/>
              </a:spcBef>
              <a:spcAft>
                <a:spcPct val="0"/>
              </a:spcAft>
              <a:buFontTx/>
              <a:buChar char="•"/>
            </a:pPr>
            <a:endParaRPr lang="en-US" altLang="en-US" dirty="0">
              <a:latin typeface="Arial" panose="020B0604020202020204" pitchFamily="34" charset="0"/>
            </a:endParaRPr>
          </a:p>
          <a:p>
            <a:pPr marL="0" lvl="0" indent="0" eaLnBrk="0" fontAlgn="base" hangingPunct="0">
              <a:lnSpc>
                <a:spcPct val="100000"/>
              </a:lnSpc>
              <a:spcBef>
                <a:spcPct val="0"/>
              </a:spcBef>
              <a:spcAft>
                <a:spcPct val="0"/>
              </a:spcAft>
              <a:buFontTx/>
              <a:buChar char="•"/>
            </a:pPr>
            <a:r>
              <a:rPr lang="en-US" altLang="en-US" dirty="0">
                <a:latin typeface="Arial" panose="020B0604020202020204" pitchFamily="34" charset="0"/>
              </a:rPr>
              <a:t>Managing financial and legal issues</a:t>
            </a:r>
          </a:p>
          <a:p>
            <a:pPr marL="0" lvl="0" indent="0" eaLnBrk="0" fontAlgn="base" hangingPunct="0">
              <a:lnSpc>
                <a:spcPct val="100000"/>
              </a:lnSpc>
              <a:spcBef>
                <a:spcPct val="0"/>
              </a:spcBef>
              <a:spcAft>
                <a:spcPct val="0"/>
              </a:spcAft>
              <a:buFontTx/>
              <a:buChar char="•"/>
            </a:pPr>
            <a:endParaRPr lang="en-US" altLang="en-US" dirty="0">
              <a:latin typeface="Arial" panose="020B0604020202020204" pitchFamily="34" charset="0"/>
            </a:endParaRPr>
          </a:p>
          <a:p>
            <a:pPr marL="0" lvl="0" indent="0" eaLnBrk="0" fontAlgn="base" hangingPunct="0">
              <a:lnSpc>
                <a:spcPct val="100000"/>
              </a:lnSpc>
              <a:spcBef>
                <a:spcPct val="0"/>
              </a:spcBef>
              <a:spcAft>
                <a:spcPct val="0"/>
              </a:spcAft>
              <a:buFontTx/>
              <a:buChar char="•"/>
            </a:pPr>
            <a:r>
              <a:rPr lang="en-US" altLang="en-US" dirty="0">
                <a:latin typeface="Arial" panose="020B0604020202020204" pitchFamily="34" charset="0"/>
              </a:rPr>
              <a:t>Emergency procedures</a:t>
            </a:r>
          </a:p>
          <a:p>
            <a:endParaRPr lang="en-US" dirty="0"/>
          </a:p>
        </p:txBody>
      </p:sp>
    </p:spTree>
    <p:extLst>
      <p:ext uri="{BB962C8B-B14F-4D97-AF65-F5344CB8AC3E}">
        <p14:creationId xmlns:p14="http://schemas.microsoft.com/office/powerpoint/2010/main" val="4217864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Whether from a family caregiver who is new to caregiving, or from one who has been caring for someone further into their disease process, geriatric professionals are frequently asked for advice by family caregivers. </a:t>
            </a:r>
          </a:p>
          <a:p>
            <a:endParaRPr lang="en-US" dirty="0"/>
          </a:p>
          <a:p>
            <a:r>
              <a:rPr lang="en-US" dirty="0"/>
              <a:t>New caregivers may want to understand what they are getting into, and more experienced caregivers may have realized there is more to it than they had first expected.</a:t>
            </a:r>
          </a:p>
          <a:p>
            <a:endParaRPr lang="en-US" dirty="0"/>
          </a:p>
        </p:txBody>
      </p:sp>
    </p:spTree>
    <p:extLst>
      <p:ext uri="{BB962C8B-B14F-4D97-AF65-F5344CB8AC3E}">
        <p14:creationId xmlns:p14="http://schemas.microsoft.com/office/powerpoint/2010/main" val="1137770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288469"/>
            <a:ext cx="10515600" cy="4351338"/>
          </a:xfrm>
        </p:spPr>
        <p:txBody>
          <a:bodyPr/>
          <a:lstStyle/>
          <a:p>
            <a:r>
              <a:rPr lang="en-US" dirty="0">
                <a:solidFill>
                  <a:srgbClr val="FF0000"/>
                </a:solidFill>
              </a:rPr>
              <a:t>Regardless of the timing, seeking out additional education and training is a smart step to take as a family caregiver. </a:t>
            </a:r>
          </a:p>
          <a:p>
            <a:endParaRPr lang="en-US" dirty="0">
              <a:solidFill>
                <a:srgbClr val="FF0000"/>
              </a:solidFill>
            </a:endParaRPr>
          </a:p>
        </p:txBody>
      </p:sp>
    </p:spTree>
    <p:extLst>
      <p:ext uri="{BB962C8B-B14F-4D97-AF65-F5344CB8AC3E}">
        <p14:creationId xmlns:p14="http://schemas.microsoft.com/office/powerpoint/2010/main" val="866037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With Alzheimer’s and related dementias having unique characteristics, </a:t>
            </a:r>
          </a:p>
          <a:p>
            <a:pPr marL="0" indent="0">
              <a:buNone/>
            </a:pPr>
            <a:r>
              <a:rPr lang="en-US" dirty="0"/>
              <a:t>specific education and training, </a:t>
            </a:r>
          </a:p>
          <a:p>
            <a:pPr marL="0" indent="0">
              <a:buNone/>
            </a:pPr>
            <a:r>
              <a:rPr lang="en-US" dirty="0"/>
              <a:t>including how to help someone with their activities of daily living—i.e. feeding, bathing, dressing, </a:t>
            </a:r>
            <a:r>
              <a:rPr lang="en-US" dirty="0" err="1"/>
              <a:t>etc</a:t>
            </a:r>
            <a:r>
              <a:rPr lang="en-US" dirty="0"/>
              <a:t>, </a:t>
            </a:r>
          </a:p>
          <a:p>
            <a:pPr marL="0" indent="0">
              <a:buNone/>
            </a:pPr>
            <a:r>
              <a:rPr lang="en-US" dirty="0"/>
              <a:t>will help you prepare for the many challenges of these diseases.</a:t>
            </a:r>
          </a:p>
          <a:p>
            <a:endParaRPr lang="en-US" dirty="0"/>
          </a:p>
        </p:txBody>
      </p:sp>
    </p:spTree>
    <p:extLst>
      <p:ext uri="{BB962C8B-B14F-4D97-AF65-F5344CB8AC3E}">
        <p14:creationId xmlns:p14="http://schemas.microsoft.com/office/powerpoint/2010/main" val="1430847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400" y="169333"/>
            <a:ext cx="10515600" cy="1325563"/>
          </a:xfrm>
        </p:spPr>
        <p:txBody>
          <a:bodyPr/>
          <a:lstStyle/>
          <a:p>
            <a:r>
              <a:rPr lang="en-US" b="1" dirty="0"/>
              <a:t>Prevention</a:t>
            </a:r>
            <a:endParaRPr lang="en-US" dirty="0"/>
          </a:p>
        </p:txBody>
      </p:sp>
      <p:sp>
        <p:nvSpPr>
          <p:cNvPr id="3" name="Content Placeholder 2"/>
          <p:cNvSpPr>
            <a:spLocks noGrp="1"/>
          </p:cNvSpPr>
          <p:nvPr>
            <p:ph idx="1"/>
          </p:nvPr>
        </p:nvSpPr>
        <p:spPr>
          <a:xfrm>
            <a:off x="939800" y="1703740"/>
            <a:ext cx="10515600" cy="5154260"/>
          </a:xfrm>
        </p:spPr>
        <p:txBody>
          <a:bodyPr>
            <a:normAutofit/>
          </a:bodyPr>
          <a:lstStyle/>
          <a:p>
            <a:r>
              <a:rPr lang="en-US" dirty="0"/>
              <a:t>Many strategies have been implemented to prevent elder abuse and to take action against it and mitigate its consequences. </a:t>
            </a:r>
          </a:p>
          <a:p>
            <a:endParaRPr lang="en-US" dirty="0"/>
          </a:p>
          <a:p>
            <a:pPr>
              <a:buFont typeface="Wingdings" panose="05000000000000000000" pitchFamily="2" charset="2"/>
              <a:buChar char="v"/>
            </a:pPr>
            <a:r>
              <a:rPr lang="en-US" dirty="0"/>
              <a:t>Interventions that have been implemented – mainly in high-income countries – to prevent abuse include:</a:t>
            </a:r>
          </a:p>
          <a:p>
            <a:endParaRPr lang="en-US" dirty="0"/>
          </a:p>
          <a:p>
            <a:r>
              <a:rPr lang="en-US" dirty="0"/>
              <a:t>public and professional awareness campaigns</a:t>
            </a:r>
          </a:p>
          <a:p>
            <a:pPr marL="0" indent="0">
              <a:buNone/>
            </a:pPr>
            <a:br>
              <a:rPr lang="en-US" dirty="0"/>
            </a:br>
            <a:r>
              <a:rPr lang="en-US" dirty="0"/>
              <a:t>• screening (of potential victims and abusers)</a:t>
            </a:r>
          </a:p>
          <a:p>
            <a:endParaRPr lang="en-US" dirty="0"/>
          </a:p>
        </p:txBody>
      </p:sp>
    </p:spTree>
    <p:extLst>
      <p:ext uri="{BB962C8B-B14F-4D97-AF65-F5344CB8AC3E}">
        <p14:creationId xmlns:p14="http://schemas.microsoft.com/office/powerpoint/2010/main" val="386184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223" y="2103615"/>
            <a:ext cx="10515600" cy="1325563"/>
          </a:xfrm>
        </p:spPr>
        <p:txBody>
          <a:bodyPr/>
          <a:lstStyle/>
          <a:p>
            <a:pPr algn="ctr"/>
            <a:r>
              <a:rPr lang="en-US" dirty="0"/>
              <a:t>Thank You</a:t>
            </a:r>
          </a:p>
        </p:txBody>
      </p:sp>
    </p:spTree>
    <p:extLst>
      <p:ext uri="{BB962C8B-B14F-4D97-AF65-F5344CB8AC3E}">
        <p14:creationId xmlns:p14="http://schemas.microsoft.com/office/powerpoint/2010/main" val="4089185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br>
              <a:rPr lang="en-US" dirty="0"/>
            </a:br>
            <a:r>
              <a:rPr lang="en-US" dirty="0"/>
              <a:t>• school-based intergenerational </a:t>
            </a:r>
            <a:r>
              <a:rPr lang="en-US" dirty="0" err="1"/>
              <a:t>programmes</a:t>
            </a:r>
            <a:br>
              <a:rPr lang="en-US" dirty="0"/>
            </a:br>
            <a:endParaRPr lang="en-US" dirty="0"/>
          </a:p>
          <a:p>
            <a:pPr marL="0" indent="0">
              <a:buNone/>
            </a:pPr>
            <a:r>
              <a:rPr lang="en-US" dirty="0"/>
              <a:t>• caregiver support interventions (including stress management and respite care)</a:t>
            </a:r>
            <a:br>
              <a:rPr lang="en-US" dirty="0"/>
            </a:br>
            <a:endParaRPr lang="en-US" dirty="0"/>
          </a:p>
          <a:p>
            <a:pPr marL="0" indent="0">
              <a:buNone/>
            </a:pPr>
            <a:r>
              <a:rPr lang="en-US" dirty="0"/>
              <a:t>• residential care policies to define and improve standards of care</a:t>
            </a:r>
            <a:br>
              <a:rPr lang="en-US" dirty="0"/>
            </a:br>
            <a:endParaRPr lang="en-US" dirty="0"/>
          </a:p>
          <a:p>
            <a:pPr marL="0" indent="0">
              <a:buNone/>
            </a:pPr>
            <a:r>
              <a:rPr lang="en-US" dirty="0"/>
              <a:t>• caregiver training on dementia. </a:t>
            </a:r>
          </a:p>
          <a:p>
            <a:endParaRPr lang="en-US" dirty="0"/>
          </a:p>
        </p:txBody>
      </p:sp>
    </p:spTree>
    <p:extLst>
      <p:ext uri="{BB962C8B-B14F-4D97-AF65-F5344CB8AC3E}">
        <p14:creationId xmlns:p14="http://schemas.microsoft.com/office/powerpoint/2010/main" val="3960637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Efforts to respond to and prevent further abuse include interventions such as: </a:t>
            </a:r>
          </a:p>
          <a:p>
            <a:endParaRPr lang="en-US" dirty="0"/>
          </a:p>
          <a:p>
            <a:r>
              <a:rPr lang="en-US" dirty="0"/>
              <a:t>• mandatory reporting of abuse to authorities</a:t>
            </a:r>
            <a:br>
              <a:rPr lang="en-US" dirty="0"/>
            </a:br>
            <a:endParaRPr lang="en-US" dirty="0"/>
          </a:p>
          <a:p>
            <a:r>
              <a:rPr lang="en-US" dirty="0"/>
              <a:t>• self-help groups</a:t>
            </a:r>
            <a:br>
              <a:rPr lang="en-US" dirty="0"/>
            </a:br>
            <a:endParaRPr lang="en-US" dirty="0"/>
          </a:p>
        </p:txBody>
      </p:sp>
    </p:spTree>
    <p:extLst>
      <p:ext uri="{BB962C8B-B14F-4D97-AF65-F5344CB8AC3E}">
        <p14:creationId xmlns:p14="http://schemas.microsoft.com/office/powerpoint/2010/main" val="186144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 safe-houses and emergency shelters</a:t>
            </a:r>
            <a:br>
              <a:rPr lang="en-US" dirty="0"/>
            </a:br>
            <a:endParaRPr lang="en-US" dirty="0"/>
          </a:p>
          <a:p>
            <a:r>
              <a:rPr lang="en-US" dirty="0"/>
              <a:t>• psychological </a:t>
            </a:r>
            <a:r>
              <a:rPr lang="en-US" dirty="0" err="1"/>
              <a:t>programmes</a:t>
            </a:r>
            <a:r>
              <a:rPr lang="en-US" dirty="0"/>
              <a:t> for abusers</a:t>
            </a:r>
            <a:br>
              <a:rPr lang="en-US" dirty="0"/>
            </a:br>
            <a:endParaRPr lang="en-US" dirty="0"/>
          </a:p>
          <a:p>
            <a:r>
              <a:rPr lang="en-US" dirty="0"/>
              <a:t>• helplines to provide information and referrals</a:t>
            </a:r>
            <a:br>
              <a:rPr lang="en-US" dirty="0"/>
            </a:br>
            <a:endParaRPr lang="en-US" dirty="0"/>
          </a:p>
          <a:p>
            <a:r>
              <a:rPr lang="en-US" dirty="0"/>
              <a:t>• caregiver support interventions.</a:t>
            </a:r>
          </a:p>
          <a:p>
            <a:endParaRPr lang="en-US" dirty="0"/>
          </a:p>
        </p:txBody>
      </p:sp>
    </p:spTree>
    <p:extLst>
      <p:ext uri="{BB962C8B-B14F-4D97-AF65-F5344CB8AC3E}">
        <p14:creationId xmlns:p14="http://schemas.microsoft.com/office/powerpoint/2010/main" val="1542111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endParaRPr lang="en-US"/>
          </a:p>
        </p:txBody>
      </p:sp>
      <p:sp>
        <p:nvSpPr>
          <p:cNvPr id="3" name="Content Placeholder 2"/>
          <p:cNvSpPr>
            <a:spLocks noGrp="1"/>
          </p:cNvSpPr>
          <p:nvPr>
            <p:ph idx="1"/>
          </p:nvPr>
        </p:nvSpPr>
        <p:spPr>
          <a:xfrm>
            <a:off x="838200" y="1430513"/>
            <a:ext cx="10515600" cy="5816954"/>
          </a:xfrm>
        </p:spPr>
        <p:txBody>
          <a:bodyPr>
            <a:normAutofit/>
          </a:bodyPr>
          <a:lstStyle/>
          <a:p>
            <a:pPr algn="just"/>
            <a:r>
              <a:rPr lang="en-US" dirty="0"/>
              <a:t>Evidence for the effectiveness of most of these interventions is limited at present. </a:t>
            </a:r>
          </a:p>
          <a:p>
            <a:pPr algn="just"/>
            <a:endParaRPr lang="en-US" dirty="0"/>
          </a:p>
          <a:p>
            <a:pPr algn="just"/>
            <a:r>
              <a:rPr lang="en-US" dirty="0"/>
              <a:t>However, caregiver support after abuse has occurred reduces the likelihood of its reoccurrence and school-based intergeneration </a:t>
            </a:r>
            <a:r>
              <a:rPr lang="en-US" dirty="0" err="1"/>
              <a:t>programmes</a:t>
            </a:r>
            <a:r>
              <a:rPr lang="en-US" dirty="0"/>
              <a:t> (to decrease negative societal attitudes and stereotypes towards older people) have shown some promise, as have caregiver support to prevent elder abuse before it occurs and professional awareness of the problem. </a:t>
            </a:r>
          </a:p>
        </p:txBody>
      </p:sp>
    </p:spTree>
    <p:extLst>
      <p:ext uri="{BB962C8B-B14F-4D97-AF65-F5344CB8AC3E}">
        <p14:creationId xmlns:p14="http://schemas.microsoft.com/office/powerpoint/2010/main" val="2033674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endParaRPr lang="en-US" dirty="0"/>
          </a:p>
          <a:p>
            <a:pPr algn="just"/>
            <a:r>
              <a:rPr lang="en-US" dirty="0"/>
              <a:t>Evidence suggests that adult protective services and home visitation by police and social workers for victims of elder abuse may in fact have adverse consequences, increasing elder abuse.</a:t>
            </a:r>
          </a:p>
          <a:p>
            <a:endParaRPr lang="en-US" dirty="0"/>
          </a:p>
        </p:txBody>
      </p:sp>
    </p:spTree>
    <p:extLst>
      <p:ext uri="{BB962C8B-B14F-4D97-AF65-F5344CB8AC3E}">
        <p14:creationId xmlns:p14="http://schemas.microsoft.com/office/powerpoint/2010/main" val="3814932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Multiple sectors and interdisciplinary collaboration can contribute to reducing elder abuse, including:</a:t>
            </a:r>
          </a:p>
          <a:p>
            <a:pPr marL="0" indent="0">
              <a:buNone/>
            </a:pPr>
            <a:endParaRPr lang="en-US" dirty="0"/>
          </a:p>
          <a:p>
            <a:pPr marL="0" indent="0">
              <a:buNone/>
            </a:pPr>
            <a:r>
              <a:rPr lang="en-US" dirty="0"/>
              <a:t>• the social welfare sector </a:t>
            </a:r>
          </a:p>
          <a:p>
            <a:pPr marL="0" indent="0">
              <a:buNone/>
            </a:pPr>
            <a:r>
              <a:rPr lang="en-US" dirty="0"/>
              <a:t>	(through the provision of legal, </a:t>
            </a:r>
          </a:p>
          <a:p>
            <a:pPr marL="0" indent="0">
              <a:buNone/>
            </a:pPr>
            <a:r>
              <a:rPr lang="en-US" dirty="0"/>
              <a:t>	financial,</a:t>
            </a:r>
          </a:p>
          <a:p>
            <a:pPr marL="0" indent="0">
              <a:buNone/>
            </a:pPr>
            <a:r>
              <a:rPr lang="en-US" dirty="0"/>
              <a:t>	and housing support); </a:t>
            </a:r>
          </a:p>
          <a:p>
            <a:pPr marL="0" indent="0">
              <a:buNone/>
            </a:pPr>
            <a:br>
              <a:rPr lang="en-US" dirty="0"/>
            </a:br>
            <a:endParaRPr lang="en-US" dirty="0"/>
          </a:p>
        </p:txBody>
      </p:sp>
    </p:spTree>
    <p:extLst>
      <p:ext uri="{BB962C8B-B14F-4D97-AF65-F5344CB8AC3E}">
        <p14:creationId xmlns:p14="http://schemas.microsoft.com/office/powerpoint/2010/main" val="1424869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the education sector </a:t>
            </a:r>
          </a:p>
          <a:p>
            <a:pPr marL="0" indent="0">
              <a:buNone/>
            </a:pPr>
            <a:r>
              <a:rPr lang="en-US" dirty="0"/>
              <a:t>(through public education and awareness campaigns); and</a:t>
            </a:r>
          </a:p>
          <a:p>
            <a:pPr marL="0" indent="0">
              <a:buNone/>
            </a:pPr>
            <a:br>
              <a:rPr lang="en-US" dirty="0"/>
            </a:br>
            <a:r>
              <a:rPr lang="en-US" dirty="0"/>
              <a:t>• the health sector </a:t>
            </a:r>
          </a:p>
          <a:p>
            <a:pPr marL="0" indent="0">
              <a:buNone/>
            </a:pPr>
            <a:r>
              <a:rPr lang="en-US" dirty="0"/>
              <a:t>(through the detection and treatment of victims by primary health care workers). </a:t>
            </a:r>
          </a:p>
          <a:p>
            <a:endParaRPr lang="en-US" dirty="0"/>
          </a:p>
        </p:txBody>
      </p:sp>
    </p:spTree>
    <p:extLst>
      <p:ext uri="{BB962C8B-B14F-4D97-AF65-F5344CB8AC3E}">
        <p14:creationId xmlns:p14="http://schemas.microsoft.com/office/powerpoint/2010/main" val="3337448317"/>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19FCB01-71CB-4CEF-9378-20A83ACD9183}" vid="{BE2750DF-4432-4BDE-9032-1C59683D62C8}"/>
    </a:ext>
  </a:extLst>
</a:theme>
</file>

<file path=docProps/app.xml><?xml version="1.0" encoding="utf-8"?>
<Properties xmlns="http://schemas.openxmlformats.org/officeDocument/2006/extended-properties" xmlns:vt="http://schemas.openxmlformats.org/officeDocument/2006/docPropsVTypes">
  <Template>Theme1</Template>
  <TotalTime>48</TotalTime>
  <Words>762</Words>
  <Application>Microsoft Office PowerPoint</Application>
  <PresentationFormat>Widescreen</PresentationFormat>
  <Paragraphs>75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Arial Black</vt:lpstr>
      <vt:lpstr>Wingdings</vt:lpstr>
      <vt:lpstr>Theme1</vt:lpstr>
      <vt:lpstr>CECG109 - Elderly at Risk of Abuse and Neglect </vt:lpstr>
      <vt:lpstr>Prevention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Response</vt:lpstr>
      <vt:lpstr>PowerPoint Presentation</vt:lpstr>
      <vt:lpstr>PowerPoint Presentation</vt:lpstr>
      <vt:lpstr>Caregiving training can include:</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 8</dc:creator>
  <cp:lastModifiedBy>Sandaney Perera</cp:lastModifiedBy>
  <cp:revision>9</cp:revision>
  <dcterms:created xsi:type="dcterms:W3CDTF">2021-05-17T11:20:35Z</dcterms:created>
  <dcterms:modified xsi:type="dcterms:W3CDTF">2021-06-11T05:23:07Z</dcterms:modified>
</cp:coreProperties>
</file>