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3" r:id="rId8"/>
    <p:sldId id="262" r:id="rId9"/>
    <p:sldId id="310" r:id="rId10"/>
    <p:sldId id="309" r:id="rId11"/>
    <p:sldId id="264" r:id="rId12"/>
    <p:sldId id="29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EC9C6-A553-4DE9-951E-6AFDB1C9C610}" type="datetimeFigureOut">
              <a:rPr lang="en-US" smtClean="0"/>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3F121-ADA6-4704-BD77-CF55C42DD85C}" type="slidenum">
              <a:rPr lang="en-US" smtClean="0"/>
              <a:t>‹#›</a:t>
            </a:fld>
            <a:endParaRPr lang="en-US"/>
          </a:p>
        </p:txBody>
      </p:sp>
    </p:spTree>
    <p:extLst>
      <p:ext uri="{BB962C8B-B14F-4D97-AF65-F5344CB8AC3E}">
        <p14:creationId xmlns:p14="http://schemas.microsoft.com/office/powerpoint/2010/main" val="86401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9861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415426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51636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402876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576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987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47700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154674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185784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62493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87671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44208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8499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437"/>
            <a:ext cx="10515600" cy="1325563"/>
          </a:xfrm>
        </p:spPr>
        <p:txBody>
          <a:bodyPr>
            <a:noAutofit/>
          </a:bodyPr>
          <a:lstStyle/>
          <a:p>
            <a:r>
              <a:rPr lang="en-US" dirty="0"/>
              <a:t>Performing a Hair Wash </a:t>
            </a:r>
          </a:p>
        </p:txBody>
      </p:sp>
    </p:spTree>
    <p:extLst>
      <p:ext uri="{BB962C8B-B14F-4D97-AF65-F5344CB8AC3E}">
        <p14:creationId xmlns:p14="http://schemas.microsoft.com/office/powerpoint/2010/main" val="44717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511" y="-210607"/>
            <a:ext cx="10515600" cy="1325563"/>
          </a:xfrm>
        </p:spPr>
        <p:txBody>
          <a:bodyPr/>
          <a:lstStyle/>
          <a:p>
            <a:endParaRPr lang="en-US" dirty="0"/>
          </a:p>
        </p:txBody>
      </p:sp>
      <p:sp>
        <p:nvSpPr>
          <p:cNvPr id="3" name="Content Placeholder 2"/>
          <p:cNvSpPr>
            <a:spLocks noGrp="1"/>
          </p:cNvSpPr>
          <p:nvPr>
            <p:ph idx="1"/>
          </p:nvPr>
        </p:nvSpPr>
        <p:spPr>
          <a:xfrm>
            <a:off x="928511" y="1249891"/>
            <a:ext cx="10515600" cy="4351338"/>
          </a:xfrm>
        </p:spPr>
        <p:txBody>
          <a:bodyPr>
            <a:normAutofit fontScale="92500" lnSpcReduction="20000"/>
          </a:bodyPr>
          <a:lstStyle/>
          <a:p>
            <a:pPr marL="571500" indent="-571500">
              <a:buAutoNum type="romanUcPeriod"/>
            </a:pPr>
            <a:r>
              <a:rPr lang="en-US" sz="3000" dirty="0"/>
              <a:t>Shampooing using a disposable shampoo cap product: </a:t>
            </a:r>
          </a:p>
          <a:p>
            <a:pPr marL="0" indent="0">
              <a:buNone/>
            </a:pPr>
            <a:endParaRPr lang="en-US" sz="3300" dirty="0"/>
          </a:p>
          <a:p>
            <a:pPr marL="0" indent="0">
              <a:buNone/>
            </a:pPr>
            <a:r>
              <a:rPr lang="en-US" b="1" i="1" dirty="0"/>
              <a:t>(1) Perform hand hygiene </a:t>
            </a:r>
          </a:p>
          <a:p>
            <a:pPr marL="0" indent="0">
              <a:buNone/>
            </a:pPr>
            <a:r>
              <a:rPr lang="en-US" b="1" i="1" dirty="0"/>
              <a:t>(2) Help the patient into a comfortable position. The patient can be sitting on a chair or upright in the bed. </a:t>
            </a:r>
          </a:p>
          <a:p>
            <a:pPr marL="0" indent="0">
              <a:buNone/>
            </a:pPr>
            <a:r>
              <a:rPr lang="en-US" b="1" i="1" dirty="0"/>
              <a:t>(3) Apply clean gloves.</a:t>
            </a:r>
          </a:p>
          <a:p>
            <a:pPr marL="0" indent="0">
              <a:buNone/>
            </a:pPr>
            <a:r>
              <a:rPr lang="en-US" b="1" i="1" dirty="0"/>
              <a:t> (4) Comb the hair to remove any tangles or debris. Inspect scalp and hair. </a:t>
            </a:r>
          </a:p>
          <a:p>
            <a:pPr marL="0" indent="0">
              <a:buNone/>
            </a:pPr>
            <a:r>
              <a:rPr lang="en-US" b="1" i="1" dirty="0"/>
              <a:t>(5) Pre-heat shampoo cap per manufacturer’s instructions. Open the package, apply the cap to the patient’s head, and secure all of the hair beneath the cap.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76911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577269"/>
            <a:ext cx="10515600" cy="4351338"/>
          </a:xfrm>
        </p:spPr>
        <p:txBody>
          <a:bodyPr>
            <a:normAutofit/>
          </a:bodyPr>
          <a:lstStyle/>
          <a:p>
            <a:pPr marL="0" indent="0">
              <a:buNone/>
            </a:pPr>
            <a:r>
              <a:rPr lang="en-US" sz="2400" b="1" i="1" dirty="0"/>
              <a:t>(6) Check the snugness of the cap around the patient’s head to maintain a correct fit. Massage the patient’s head through the cap for 2 to 4 minutes, according to package directions; additional time may be required for longer hair or hair that is matted with blood. </a:t>
            </a:r>
          </a:p>
          <a:p>
            <a:pPr marL="0" indent="0">
              <a:buNone/>
            </a:pPr>
            <a:r>
              <a:rPr lang="en-US" sz="2400" b="1" i="1" dirty="0"/>
              <a:t>(7) Discard the cap in the trash; do not dispose of it in the toilet, because it may clog the plumbing</a:t>
            </a:r>
          </a:p>
          <a:p>
            <a:pPr marL="0" indent="0">
              <a:buNone/>
            </a:pPr>
            <a:r>
              <a:rPr lang="en-US" sz="2400" b="1" i="1" dirty="0"/>
              <a:t>(8) If the patient desires, towel-dry the hair. </a:t>
            </a:r>
          </a:p>
          <a:p>
            <a:pPr marL="0" indent="0">
              <a:buNone/>
            </a:pPr>
            <a:r>
              <a:rPr lang="en-US" sz="2400" b="1" i="1" dirty="0"/>
              <a:t>(9) Brush or comb the patient’s hair as patient prefers. </a:t>
            </a:r>
          </a:p>
          <a:p>
            <a:pPr marL="0" indent="0">
              <a:buNone/>
            </a:pPr>
            <a:r>
              <a:rPr lang="en-US" sz="2400" b="1" i="1" dirty="0"/>
              <a:t>(10) Dispose of used towel. </a:t>
            </a:r>
          </a:p>
          <a:p>
            <a:pPr marL="0" indent="0">
              <a:buNone/>
            </a:pPr>
            <a:r>
              <a:rPr lang="en-US" sz="2400" b="1" i="1" dirty="0"/>
              <a:t>(11) Remove your gloves and perform hand hygiene. </a:t>
            </a:r>
          </a:p>
        </p:txBody>
      </p:sp>
    </p:spTree>
    <p:extLst>
      <p:ext uri="{BB962C8B-B14F-4D97-AF65-F5344CB8AC3E}">
        <p14:creationId xmlns:p14="http://schemas.microsoft.com/office/powerpoint/2010/main" val="3743677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dirty="0"/>
              <a:t>Thank You</a:t>
            </a:r>
          </a:p>
        </p:txBody>
      </p:sp>
    </p:spTree>
    <p:extLst>
      <p:ext uri="{BB962C8B-B14F-4D97-AF65-F5344CB8AC3E}">
        <p14:creationId xmlns:p14="http://schemas.microsoft.com/office/powerpoint/2010/main" val="25326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Performing a hair wash</a:t>
            </a:r>
          </a:p>
        </p:txBody>
      </p:sp>
      <p:pic>
        <p:nvPicPr>
          <p:cNvPr id="1026" name="Picture 2" descr="https://www.ndsu.edu/pubweb/bismarcknursing/basic/assets/equipment_photos/G003_Perform-Hair-Care-and-Shampoo-in-Bed.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86125" y="1690690"/>
            <a:ext cx="6732340" cy="4484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81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Equipment List for Performing Hair Care and Shampooing in Bed</a:t>
            </a:r>
          </a:p>
        </p:txBody>
      </p:sp>
      <p:sp>
        <p:nvSpPr>
          <p:cNvPr id="3" name="Content Placeholder 2"/>
          <p:cNvSpPr>
            <a:spLocks noGrp="1"/>
          </p:cNvSpPr>
          <p:nvPr>
            <p:ph idx="1"/>
          </p:nvPr>
        </p:nvSpPr>
        <p:spPr>
          <a:xfrm>
            <a:off x="838200" y="2028825"/>
            <a:ext cx="10515600" cy="4351338"/>
          </a:xfrm>
        </p:spPr>
        <p:txBody>
          <a:bodyPr numCol="2">
            <a:normAutofit/>
          </a:bodyPr>
          <a:lstStyle/>
          <a:p>
            <a:r>
              <a:rPr lang="en-US" dirty="0"/>
              <a:t>Comb and hairbrush</a:t>
            </a:r>
          </a:p>
          <a:p>
            <a:r>
              <a:rPr lang="en-US" dirty="0"/>
              <a:t>Spray bottle</a:t>
            </a:r>
          </a:p>
          <a:p>
            <a:r>
              <a:rPr lang="en-US" dirty="0"/>
              <a:t>Shampoo and conditioner</a:t>
            </a:r>
          </a:p>
          <a:p>
            <a:r>
              <a:rPr lang="en-US" dirty="0"/>
              <a:t>Hydrogen peroxide (optional)</a:t>
            </a:r>
          </a:p>
          <a:p>
            <a:r>
              <a:rPr lang="en-US" dirty="0"/>
              <a:t>Saline solution (optional)</a:t>
            </a:r>
          </a:p>
          <a:p>
            <a:r>
              <a:rPr lang="en-US" dirty="0"/>
              <a:t>Water pitcher or Graduated measuring cylinder</a:t>
            </a:r>
          </a:p>
          <a:p>
            <a:r>
              <a:rPr lang="en-US" dirty="0"/>
              <a:t>Plastic shampoo board</a:t>
            </a:r>
          </a:p>
          <a:p>
            <a:r>
              <a:rPr lang="en-US" dirty="0"/>
              <a:t>Washbasin</a:t>
            </a:r>
          </a:p>
          <a:p>
            <a:r>
              <a:rPr lang="en-US" dirty="0"/>
              <a:t>Towels and washcloths</a:t>
            </a:r>
          </a:p>
          <a:p>
            <a:r>
              <a:rPr lang="en-US" dirty="0"/>
              <a:t>Waterproof pad</a:t>
            </a:r>
          </a:p>
          <a:p>
            <a:r>
              <a:rPr lang="en-US" dirty="0"/>
              <a:t>Clean gloves</a:t>
            </a:r>
          </a:p>
          <a:p>
            <a:r>
              <a:rPr lang="en-US" dirty="0"/>
              <a:t>Disposable shampoo cap product (optional) </a:t>
            </a:r>
          </a:p>
        </p:txBody>
      </p:sp>
    </p:spTree>
    <p:extLst>
      <p:ext uri="{BB962C8B-B14F-4D97-AF65-F5344CB8AC3E}">
        <p14:creationId xmlns:p14="http://schemas.microsoft.com/office/powerpoint/2010/main" val="251432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 Guideline for Performing Hair Care and Shampooing in Bed </a:t>
            </a:r>
          </a:p>
        </p:txBody>
      </p:sp>
      <p:sp>
        <p:nvSpPr>
          <p:cNvPr id="3" name="Content Placeholder 2"/>
          <p:cNvSpPr>
            <a:spLocks noGrp="1"/>
          </p:cNvSpPr>
          <p:nvPr>
            <p:ph idx="1"/>
          </p:nvPr>
        </p:nvSpPr>
        <p:spPr/>
        <p:txBody>
          <a:bodyPr>
            <a:normAutofit lnSpcReduction="10000"/>
          </a:bodyPr>
          <a:lstStyle/>
          <a:p>
            <a:pPr marL="0" indent="0">
              <a:buNone/>
            </a:pPr>
            <a:r>
              <a:rPr lang="en-US" dirty="0"/>
              <a:t>1. Combing and brushing hair: </a:t>
            </a:r>
          </a:p>
          <a:p>
            <a:pPr marL="0" indent="0">
              <a:buNone/>
            </a:pPr>
            <a:r>
              <a:rPr lang="en-US" i="1" dirty="0"/>
              <a:t>A. Provide for the patient’s privacy. </a:t>
            </a:r>
          </a:p>
          <a:p>
            <a:pPr marL="0" indent="0">
              <a:buNone/>
            </a:pPr>
            <a:r>
              <a:rPr lang="en-US" i="1" dirty="0"/>
              <a:t>B. Perform hand hygiene. </a:t>
            </a:r>
          </a:p>
          <a:p>
            <a:pPr marL="0" indent="0">
              <a:buNone/>
            </a:pPr>
            <a:r>
              <a:rPr lang="en-US" i="1" dirty="0"/>
              <a:t>C. Arrange the supplies on the bedside table, and adjust the lighting. </a:t>
            </a:r>
          </a:p>
          <a:p>
            <a:pPr marL="0" indent="0">
              <a:buNone/>
            </a:pPr>
            <a:r>
              <a:rPr lang="en-US" i="1" dirty="0"/>
              <a:t>D. Determine if there are any contraindications to the procedure. </a:t>
            </a:r>
          </a:p>
          <a:p>
            <a:pPr marL="0" indent="0">
              <a:buNone/>
            </a:pPr>
            <a:r>
              <a:rPr lang="en-US" i="1" dirty="0"/>
              <a:t>E. Ask the patient if they like any specific hair care products, or if they have a styling preference. </a:t>
            </a:r>
          </a:p>
          <a:p>
            <a:pPr marL="0" indent="0">
              <a:buNone/>
            </a:pPr>
            <a:r>
              <a:rPr lang="en-US" i="1" dirty="0"/>
              <a:t>F. Encourage the patient to inform you if they are uncomfortable at any time.  </a:t>
            </a:r>
          </a:p>
        </p:txBody>
      </p:sp>
    </p:spTree>
    <p:extLst>
      <p:ext uri="{BB962C8B-B14F-4D97-AF65-F5344CB8AC3E}">
        <p14:creationId xmlns:p14="http://schemas.microsoft.com/office/powerpoint/2010/main" val="369821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6"/>
            <a:ext cx="10515600" cy="6035673"/>
          </a:xfrm>
        </p:spPr>
        <p:txBody>
          <a:bodyPr>
            <a:normAutofit lnSpcReduction="10000"/>
          </a:bodyPr>
          <a:lstStyle/>
          <a:p>
            <a:pPr marL="0" indent="0">
              <a:buNone/>
            </a:pPr>
            <a:r>
              <a:rPr lang="en-US" i="1" dirty="0"/>
              <a:t>G. Apply clean gloves. </a:t>
            </a:r>
          </a:p>
          <a:p>
            <a:pPr marL="0" indent="0">
              <a:buNone/>
            </a:pPr>
            <a:r>
              <a:rPr lang="en-US" i="1" dirty="0"/>
              <a:t>H. Place a towel over the patient’s shoulders or under his or her head if the patient is in bed. </a:t>
            </a:r>
          </a:p>
          <a:p>
            <a:pPr marL="0" indent="0">
              <a:buNone/>
            </a:pPr>
            <a:r>
              <a:rPr lang="en-US" i="1" dirty="0"/>
              <a:t>I.  Using a comb, part the hair into two sections, and then separate the hair into two more sections. </a:t>
            </a:r>
          </a:p>
          <a:p>
            <a:pPr marL="0" indent="0">
              <a:buNone/>
            </a:pPr>
            <a:r>
              <a:rPr lang="en-US" i="1" dirty="0"/>
              <a:t>J. Inspect the condition of the patient’s hair and scalp </a:t>
            </a:r>
          </a:p>
          <a:p>
            <a:pPr marL="0" indent="0">
              <a:buNone/>
            </a:pPr>
            <a:r>
              <a:rPr lang="en-US" i="1" dirty="0"/>
              <a:t>K. Moisten the hair lightly with water, conditioner, or an alcohol-free detangling product before combing it. </a:t>
            </a:r>
          </a:p>
          <a:p>
            <a:pPr marL="0" indent="0">
              <a:buNone/>
            </a:pPr>
            <a:r>
              <a:rPr lang="en-US" i="1" dirty="0"/>
              <a:t>L. Move your fingers through the hair to loosen any larger tangles. </a:t>
            </a:r>
          </a:p>
          <a:p>
            <a:pPr marL="0" indent="0">
              <a:buNone/>
            </a:pPr>
            <a:r>
              <a:rPr lang="en-US" i="1" dirty="0"/>
              <a:t>M. Using a wide-tooth comb, begin on either side of the head and comb from the scalp toward the ends of the hair. Continue until all hair has been combed through, and then comb it into place to shape and style it. </a:t>
            </a:r>
          </a:p>
        </p:txBody>
      </p:sp>
    </p:spTree>
    <p:extLst>
      <p:ext uri="{BB962C8B-B14F-4D97-AF65-F5344CB8AC3E}">
        <p14:creationId xmlns:p14="http://schemas.microsoft.com/office/powerpoint/2010/main" val="415485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03980"/>
            <a:ext cx="10515600" cy="6054020"/>
          </a:xfrm>
        </p:spPr>
        <p:txBody>
          <a:bodyPr>
            <a:normAutofit/>
          </a:bodyPr>
          <a:lstStyle/>
          <a:p>
            <a:pPr marL="0" indent="0">
              <a:buNone/>
            </a:pPr>
            <a:r>
              <a:rPr lang="en-US" dirty="0"/>
              <a:t>2. Shampooing a bed bound patient: </a:t>
            </a:r>
          </a:p>
          <a:p>
            <a:pPr marL="0" indent="0">
              <a:buNone/>
            </a:pPr>
            <a:r>
              <a:rPr lang="en-US" i="1" dirty="0"/>
              <a:t>A.  Explain the procedure, and provide privacy. </a:t>
            </a:r>
          </a:p>
          <a:p>
            <a:pPr marL="0" indent="0">
              <a:buNone/>
            </a:pPr>
            <a:r>
              <a:rPr lang="en-US" i="1" dirty="0"/>
              <a:t>B. Before washing the patient’s hair, determine that there are no contraindications to the procedure. Verify the physician’s order, if required. </a:t>
            </a:r>
          </a:p>
          <a:p>
            <a:pPr marL="0" indent="0">
              <a:buNone/>
            </a:pPr>
            <a:r>
              <a:rPr lang="en-US" i="1" dirty="0"/>
              <a:t>C. Identify the patient using two identifiers, such as the patient’s name and birth date or the patient’s name and account number, according to agency policy. </a:t>
            </a:r>
          </a:p>
          <a:p>
            <a:pPr marL="0" indent="0">
              <a:buNone/>
            </a:pPr>
            <a:r>
              <a:rPr lang="en-US" i="1" dirty="0"/>
              <a:t>D. Gather needed supplies. </a:t>
            </a:r>
          </a:p>
          <a:p>
            <a:pPr marL="0" indent="0">
              <a:buNone/>
            </a:pPr>
            <a:r>
              <a:rPr lang="en-US" i="1" dirty="0"/>
              <a:t>E. Carefully position the patient into a supine position with head and shoulders at the top edge of the bed. </a:t>
            </a:r>
          </a:p>
          <a:p>
            <a:endParaRPr lang="en-US" i="1" dirty="0"/>
          </a:p>
        </p:txBody>
      </p:sp>
    </p:spTree>
    <p:extLst>
      <p:ext uri="{BB962C8B-B14F-4D97-AF65-F5344CB8AC3E}">
        <p14:creationId xmlns:p14="http://schemas.microsoft.com/office/powerpoint/2010/main" val="200860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15764"/>
            <a:ext cx="10515600" cy="6148563"/>
          </a:xfrm>
        </p:spPr>
        <p:txBody>
          <a:bodyPr>
            <a:normAutofit/>
          </a:bodyPr>
          <a:lstStyle/>
          <a:p>
            <a:pPr marL="0" indent="0">
              <a:buNone/>
            </a:pPr>
            <a:r>
              <a:rPr lang="en-US" i="1" dirty="0"/>
              <a:t>F. Perform hand hygiene, and apply clean gloves. </a:t>
            </a:r>
          </a:p>
          <a:p>
            <a:pPr marL="0" indent="0">
              <a:buNone/>
            </a:pPr>
            <a:r>
              <a:rPr lang="en-US" i="1" dirty="0"/>
              <a:t>G. Inspect the hair and scalp before beginning the shampoo. Inspect the hair and scalp for abrasions, lacerations, inflammation and infestation. Determine if special shampoos or treatments, such as those for dandruff, lice, or removal of blood, are necessary. If lice are present, wear a disposable gown in addition to gloves. </a:t>
            </a:r>
          </a:p>
          <a:p>
            <a:pPr marL="0" indent="0">
              <a:buNone/>
            </a:pPr>
            <a:r>
              <a:rPr lang="en-US" i="1" dirty="0"/>
              <a:t>H. When shampooing the hair while using a shampoo board: </a:t>
            </a:r>
          </a:p>
          <a:p>
            <a:pPr marL="0" indent="0">
              <a:buNone/>
            </a:pPr>
            <a:r>
              <a:rPr lang="en-US" sz="2400" b="1" i="1" dirty="0"/>
              <a:t>(1) Place a waterproof pad under the patient’s shoulders, neck, and head. Place the shampoo board under the patient’s head and a washbasin under the end of the trough spout. Be sure that the spout extends beyond the edge of the mattress.</a:t>
            </a:r>
          </a:p>
          <a:p>
            <a:pPr marL="0" indent="0">
              <a:buNone/>
            </a:pPr>
            <a:r>
              <a:rPr lang="en-US" sz="2400" b="1" i="1" dirty="0"/>
              <a:t>(2) Place a rolled towel under the patient’s neck and a towel over the patient’s shoulders. </a:t>
            </a:r>
          </a:p>
        </p:txBody>
      </p:sp>
    </p:spTree>
    <p:extLst>
      <p:ext uri="{BB962C8B-B14F-4D97-AF65-F5344CB8AC3E}">
        <p14:creationId xmlns:p14="http://schemas.microsoft.com/office/powerpoint/2010/main" val="190968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06424"/>
            <a:ext cx="10515600" cy="5974998"/>
          </a:xfrm>
        </p:spPr>
        <p:txBody>
          <a:bodyPr>
            <a:normAutofit fontScale="85000" lnSpcReduction="20000"/>
          </a:bodyPr>
          <a:lstStyle/>
          <a:p>
            <a:pPr marL="0" indent="0">
              <a:buNone/>
            </a:pPr>
            <a:r>
              <a:rPr lang="en-US" b="1" i="1" dirty="0"/>
              <a:t>(3) Brush and comb the patient’s hair to remove any tangles</a:t>
            </a:r>
          </a:p>
          <a:p>
            <a:pPr marL="0" indent="0">
              <a:buNone/>
            </a:pPr>
            <a:r>
              <a:rPr lang="en-US" b="1" i="1" dirty="0"/>
              <a:t>(4) Obtain a pitcher filled with warm water. </a:t>
            </a:r>
          </a:p>
          <a:p>
            <a:pPr marL="0" indent="0">
              <a:buNone/>
            </a:pPr>
            <a:r>
              <a:rPr lang="en-US" b="1" i="1" dirty="0"/>
              <a:t>(5) Place a towel or washcloth over the patient’s eyes. Ask the patient to hold a towel or washcloth over his or her eyes if they wish to do so. </a:t>
            </a:r>
          </a:p>
          <a:p>
            <a:pPr marL="0" indent="0">
              <a:buNone/>
            </a:pPr>
            <a:r>
              <a:rPr lang="en-US" b="1" i="1" dirty="0"/>
              <a:t>(6) Slowly pour the water from the pitcher over the patient’s hair until it is completely wet. If the hair contains matted blood, apply hydrogen peroxide to the hair to dissolve the clots, being careful when near open wounds, and then rinse the hair and any scalp areas affected with saline. Apply a small amount of shampoo. </a:t>
            </a:r>
          </a:p>
          <a:p>
            <a:pPr marL="0" indent="0">
              <a:buNone/>
            </a:pPr>
            <a:r>
              <a:rPr lang="en-US" b="1" i="1" dirty="0"/>
              <a:t>(7) Work up a lather using both of your hands. Begin at the hairline, and work toward the nape of the neck. Then shampoo the sides of the head. Massage the scalp by applying pressure with your fingertips. Lift the patient’s head slightly with one hand to wash the back of the head.</a:t>
            </a:r>
          </a:p>
          <a:p>
            <a:pPr marL="0" indent="0">
              <a:buNone/>
            </a:pPr>
            <a:r>
              <a:rPr lang="en-US" b="1" i="1" dirty="0"/>
              <a:t> (8) Rinse the hair with water. Make sure that the water drains into the basin. Continue rinsing the hair until it is free of all soap. </a:t>
            </a:r>
          </a:p>
          <a:p>
            <a:pPr marL="0" indent="0">
              <a:buNone/>
            </a:pPr>
            <a:r>
              <a:rPr lang="en-US" b="1" i="1" dirty="0"/>
              <a:t>(9) Wrap the patient’s head in a towel. Dry the patient’s face with the cloth he or she used earlier to protect the eyes. Dry off any moisture along the patient’s neck or shoulders. </a:t>
            </a:r>
          </a:p>
          <a:p>
            <a:pPr marL="0" indent="0">
              <a:buNone/>
            </a:pPr>
            <a:endParaRPr lang="en-US" dirty="0"/>
          </a:p>
        </p:txBody>
      </p:sp>
    </p:spTree>
    <p:extLst>
      <p:ext uri="{BB962C8B-B14F-4D97-AF65-F5344CB8AC3E}">
        <p14:creationId xmlns:p14="http://schemas.microsoft.com/office/powerpoint/2010/main" val="404202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endParaRPr lang="en-US"/>
          </a:p>
        </p:txBody>
      </p:sp>
      <p:sp>
        <p:nvSpPr>
          <p:cNvPr id="3" name="Content Placeholder 2"/>
          <p:cNvSpPr>
            <a:spLocks noGrp="1"/>
          </p:cNvSpPr>
          <p:nvPr>
            <p:ph idx="1"/>
          </p:nvPr>
        </p:nvSpPr>
        <p:spPr>
          <a:xfrm>
            <a:off x="838200" y="1227314"/>
            <a:ext cx="10515600" cy="4947708"/>
          </a:xfrm>
        </p:spPr>
        <p:txBody>
          <a:bodyPr>
            <a:normAutofit fontScale="62500" lnSpcReduction="20000"/>
          </a:bodyPr>
          <a:lstStyle/>
          <a:p>
            <a:pPr marL="0" indent="0">
              <a:buNone/>
            </a:pPr>
            <a:r>
              <a:rPr lang="en-US" sz="3800" b="1" i="1" dirty="0"/>
              <a:t>(10) Dry the patient’s hair and scalp. Use a second towel if the first one becomes saturated. </a:t>
            </a:r>
          </a:p>
          <a:p>
            <a:pPr marL="0" indent="0">
              <a:buNone/>
            </a:pPr>
            <a:r>
              <a:rPr lang="en-US" sz="3800" b="1" i="1" dirty="0"/>
              <a:t>(11) Comb the patient’s hair to remove any tangles. </a:t>
            </a:r>
          </a:p>
          <a:p>
            <a:pPr marL="0" indent="0">
              <a:buNone/>
            </a:pPr>
            <a:r>
              <a:rPr lang="en-US" sz="3800" b="1" i="1" dirty="0"/>
              <a:t>(12) Apply an oil preparation or conditioning product to the hair, if desired by the patient. </a:t>
            </a:r>
          </a:p>
          <a:p>
            <a:pPr marL="0" indent="0">
              <a:buNone/>
            </a:pPr>
            <a:r>
              <a:rPr lang="en-US" sz="3800" b="1" i="1" dirty="0"/>
              <a:t>(13) Variation for patients with coarse, curly hair: Condition the hair after washing. To untangle the hair, use the wide toothed comb. Begin at the nape of the neck and comb small subsections of the hair, starting at the hair ends. Continue to work through small sections of the hair until the hair is free of tangles.</a:t>
            </a:r>
          </a:p>
          <a:p>
            <a:pPr marL="0" indent="0">
              <a:buNone/>
            </a:pPr>
            <a:r>
              <a:rPr lang="en-US" sz="3800" b="1" i="1" dirty="0"/>
              <a:t>(14) Assist the patient into a comfortable position, and finish styling the patient’s hair.</a:t>
            </a:r>
          </a:p>
          <a:p>
            <a:pPr marL="0" indent="0">
              <a:buNone/>
            </a:pPr>
            <a:r>
              <a:rPr lang="en-US" sz="3800" b="1" i="1" dirty="0"/>
              <a:t> (15) Dispose of and store supplies used during the procedure. Remove your gloves, and perform hand hygiene. </a:t>
            </a:r>
          </a:p>
          <a:p>
            <a:pPr marL="0" indent="0">
              <a:buNone/>
            </a:pPr>
            <a:r>
              <a:rPr lang="en-US" sz="3800" b="1" i="1" dirty="0"/>
              <a:t>(16) Document shampooing if required by the agency. </a:t>
            </a:r>
          </a:p>
          <a:p>
            <a:pPr marL="0" indent="0">
              <a:buNone/>
            </a:pPr>
            <a:endParaRPr lang="en-US" dirty="0"/>
          </a:p>
        </p:txBody>
      </p:sp>
    </p:spTree>
    <p:extLst>
      <p:ext uri="{BB962C8B-B14F-4D97-AF65-F5344CB8AC3E}">
        <p14:creationId xmlns:p14="http://schemas.microsoft.com/office/powerpoint/2010/main" val="570811047"/>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65</TotalTime>
  <Words>1203</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Theme1</vt:lpstr>
      <vt:lpstr>Performing a Hair Wash </vt:lpstr>
      <vt:lpstr>Performing a hair wash</vt:lpstr>
      <vt:lpstr>Equipment List for Performing Hair Care and Shampooing in Bed</vt:lpstr>
      <vt:lpstr>Procedure Guideline for Performing Hair Care and Shampooing in Bed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CECG113 - Practicum and Placement at Aged Care Center</dc:title>
  <dc:creator>Win 8</dc:creator>
  <cp:lastModifiedBy>Shamiddi Peiris</cp:lastModifiedBy>
  <cp:revision>16</cp:revision>
  <dcterms:created xsi:type="dcterms:W3CDTF">2021-06-06T20:04:05Z</dcterms:created>
  <dcterms:modified xsi:type="dcterms:W3CDTF">2022-03-18T08:26:01Z</dcterms:modified>
</cp:coreProperties>
</file>