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0" r:id="rId6"/>
    <p:sldId id="307" r:id="rId7"/>
    <p:sldId id="306" r:id="rId8"/>
    <p:sldId id="308" r:id="rId9"/>
    <p:sldId id="262" r:id="rId10"/>
    <p:sldId id="263" r:id="rId11"/>
    <p:sldId id="309" r:id="rId12"/>
    <p:sldId id="264" r:id="rId13"/>
    <p:sldId id="310" r:id="rId14"/>
    <p:sldId id="265" r:id="rId15"/>
    <p:sldId id="266" r:id="rId16"/>
    <p:sldId id="267" r:id="rId17"/>
    <p:sldId id="268" r:id="rId18"/>
    <p:sldId id="269" r:id="rId19"/>
    <p:sldId id="271" r:id="rId20"/>
    <p:sldId id="270" r:id="rId21"/>
    <p:sldId id="30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190019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3266975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115296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2716345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62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2605244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964644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365086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212863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135503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402520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2474220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7520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3437"/>
            <a:ext cx="10515600" cy="1325563"/>
          </a:xfrm>
        </p:spPr>
        <p:txBody>
          <a:bodyPr>
            <a:noAutofit/>
          </a:bodyPr>
          <a:lstStyle/>
          <a:p>
            <a:r>
              <a:rPr lang="en-US" dirty="0"/>
              <a:t>Sponging a Client in Bed</a:t>
            </a:r>
          </a:p>
        </p:txBody>
      </p:sp>
    </p:spTree>
    <p:extLst>
      <p:ext uri="{BB962C8B-B14F-4D97-AF65-F5344CB8AC3E}">
        <p14:creationId xmlns:p14="http://schemas.microsoft.com/office/powerpoint/2010/main" val="1547700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365127"/>
            <a:ext cx="10515600" cy="6238873"/>
          </a:xfrm>
        </p:spPr>
        <p:txBody>
          <a:bodyPr>
            <a:normAutofit/>
          </a:bodyPr>
          <a:lstStyle/>
          <a:p>
            <a:pPr marL="0" indent="0">
              <a:buNone/>
            </a:pPr>
            <a:r>
              <a:rPr lang="en-US" dirty="0"/>
              <a:t>16. Wash the face: </a:t>
            </a:r>
          </a:p>
          <a:p>
            <a:pPr marL="514350" indent="-514350">
              <a:buAutoNum type="alphaUcPeriod"/>
            </a:pPr>
            <a:r>
              <a:rPr lang="en-US" i="1" dirty="0"/>
              <a:t>Inquire whether the patient is wearing contact lenses. </a:t>
            </a:r>
          </a:p>
          <a:p>
            <a:pPr marL="514350" indent="-514350">
              <a:buAutoNum type="alphaUcPeriod"/>
            </a:pPr>
            <a:r>
              <a:rPr lang="en-US" i="1" dirty="0"/>
              <a:t>Immerse the washcloth and wring it out thoroughly. Form a mitt with a washcloth. </a:t>
            </a:r>
          </a:p>
          <a:p>
            <a:pPr marL="514350" indent="-514350">
              <a:buAutoNum type="alphaUcPeriod"/>
            </a:pPr>
            <a:r>
              <a:rPr lang="en-US" i="1" dirty="0"/>
              <a:t>Wash the patient’s eyes with plain warm water, using a clean area of the cloth for each eye, bathing from the inner to the outer canthus. Soak any crusts on the eyelid for 2 to 3 minutes with a damp cloth before attempting to remove them. Dry gently and thoroughly around the eyes.</a:t>
            </a:r>
          </a:p>
          <a:p>
            <a:pPr marL="514350" indent="-514350">
              <a:buAutoNum type="alphaUcPeriod"/>
            </a:pPr>
            <a:r>
              <a:rPr lang="en-US" i="1" dirty="0"/>
              <a:t>Ask if the patient wishes to use soap on the face. Then wash, rinse, and dry the forehead, cheeks, nose, neck, and ears. Ask male patients if they would like to be shaved. </a:t>
            </a:r>
          </a:p>
          <a:p>
            <a:pPr marL="514350" indent="-514350">
              <a:buAutoNum type="alphaUcPeriod"/>
            </a:pPr>
            <a:r>
              <a:rPr lang="en-US" i="1" dirty="0"/>
              <a:t>Provide eye care for the unconscious patient. </a:t>
            </a:r>
          </a:p>
          <a:p>
            <a:pPr marL="0" indent="0">
              <a:buNone/>
            </a:pPr>
            <a:r>
              <a:rPr lang="en-US" dirty="0"/>
              <a:t>	</a:t>
            </a:r>
          </a:p>
        </p:txBody>
      </p:sp>
    </p:spTree>
    <p:extLst>
      <p:ext uri="{BB962C8B-B14F-4D97-AF65-F5344CB8AC3E}">
        <p14:creationId xmlns:p14="http://schemas.microsoft.com/office/powerpoint/2010/main" val="1191749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685447"/>
            <a:ext cx="10515600" cy="5805664"/>
          </a:xfrm>
        </p:spPr>
        <p:txBody>
          <a:bodyPr>
            <a:normAutofit/>
          </a:bodyPr>
          <a:lstStyle/>
          <a:p>
            <a:pPr marL="0" indent="0">
              <a:buNone/>
            </a:pPr>
            <a:r>
              <a:rPr lang="en-US" dirty="0"/>
              <a:t>	</a:t>
            </a:r>
            <a:r>
              <a:rPr lang="en-US" b="1" dirty="0"/>
              <a:t>i. Instill prescribed </a:t>
            </a:r>
            <a:r>
              <a:rPr lang="en-US" b="1" dirty="0" err="1"/>
              <a:t>eyedrops</a:t>
            </a:r>
            <a:r>
              <a:rPr lang="en-US" b="1" dirty="0"/>
              <a:t> or ointment per the physician’s order. </a:t>
            </a:r>
          </a:p>
          <a:p>
            <a:pPr marL="0" indent="0">
              <a:buNone/>
            </a:pPr>
            <a:r>
              <a:rPr lang="en-US" b="1" dirty="0"/>
              <a:t>	ii. In the absence of a blink reflex, keep the eyelids closed. Close each eye gently, using the back of your fingertip, before taping in place an eye patch or shield. Do not tape the eyelid itself.</a:t>
            </a:r>
          </a:p>
          <a:p>
            <a:pPr marL="0" indent="0">
              <a:buNone/>
            </a:pPr>
            <a:r>
              <a:rPr lang="en-US" dirty="0"/>
              <a:t>17. Wash the upper extremities and trunk: </a:t>
            </a:r>
          </a:p>
          <a:p>
            <a:pPr marL="0" indent="0">
              <a:buNone/>
            </a:pPr>
            <a:r>
              <a:rPr lang="en-US" i="1" dirty="0"/>
              <a:t>A. Remove the bath blanket from beneath the patient’s arm that is closer to you. Place the bath towel lengthwise under the arm. Bathe with water and minimal soap, using long, firm strokes and moving in a distal to proximal (fingers to axilla) direction. Rinse and dry the arm.</a:t>
            </a:r>
          </a:p>
        </p:txBody>
      </p:sp>
    </p:spTree>
    <p:extLst>
      <p:ext uri="{BB962C8B-B14F-4D97-AF65-F5344CB8AC3E}">
        <p14:creationId xmlns:p14="http://schemas.microsoft.com/office/powerpoint/2010/main" val="3836931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endParaRPr lang="en-US"/>
          </a:p>
        </p:txBody>
      </p:sp>
      <p:sp>
        <p:nvSpPr>
          <p:cNvPr id="3" name="Content Placeholder 2"/>
          <p:cNvSpPr>
            <a:spLocks noGrp="1"/>
          </p:cNvSpPr>
          <p:nvPr>
            <p:ph idx="1"/>
          </p:nvPr>
        </p:nvSpPr>
        <p:spPr>
          <a:xfrm>
            <a:off x="838200" y="1325563"/>
            <a:ext cx="10515600" cy="6099176"/>
          </a:xfrm>
        </p:spPr>
        <p:txBody>
          <a:bodyPr>
            <a:normAutofit/>
          </a:bodyPr>
          <a:lstStyle/>
          <a:p>
            <a:pPr marL="0" indent="0">
              <a:buNone/>
            </a:pPr>
            <a:r>
              <a:rPr lang="en-US" i="1" dirty="0"/>
              <a:t>B. Wash the hands and nails. Fold a bath towel in half, and lay it on the bed beside the patient. Place a washbasin on the towel. Immerse the patient’s hand, and allow it to soak for 3 to 5 minutes, if necessary, before cleaning beneath the fingernails. Remove the basin, and rinse and dry the hand well. </a:t>
            </a:r>
          </a:p>
          <a:p>
            <a:pPr marL="0" indent="0">
              <a:buNone/>
            </a:pPr>
            <a:r>
              <a:rPr lang="en-US" i="1" dirty="0"/>
              <a:t>C. Raise and support the arm above the patient’s head (if possible) to wash, rinse, and dry the axilla thoroughly. Apply deodorant to the axilla as needed or desired. </a:t>
            </a:r>
          </a:p>
          <a:p>
            <a:pPr marL="0" indent="0">
              <a:buNone/>
            </a:pPr>
            <a:r>
              <a:rPr lang="en-US" i="1" dirty="0"/>
              <a:t>D. Move to the other side of the bed, and repeat these steps with the patient’s other arm, axilla, hand, and nails. </a:t>
            </a:r>
          </a:p>
        </p:txBody>
      </p:sp>
    </p:spTree>
    <p:extLst>
      <p:ext uri="{BB962C8B-B14F-4D97-AF65-F5344CB8AC3E}">
        <p14:creationId xmlns:p14="http://schemas.microsoft.com/office/powerpoint/2010/main" val="2515413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516113"/>
            <a:ext cx="10515600" cy="6121753"/>
          </a:xfrm>
        </p:spPr>
        <p:txBody>
          <a:bodyPr>
            <a:normAutofit/>
          </a:bodyPr>
          <a:lstStyle/>
          <a:p>
            <a:pPr marL="0" indent="0">
              <a:buNone/>
            </a:pPr>
            <a:r>
              <a:rPr lang="en-US" i="1" dirty="0"/>
              <a:t>E. Cover the patient’s chest with a bath towel, and fold the bath blanket down to the umbilicus. Bathe the chest, using long, firm strokes. Take special care with the skin beneath a female patient’s breasts, lifting each breast upward, if necessary, using the back of the hand. Rinse and dry well. </a:t>
            </a:r>
          </a:p>
          <a:p>
            <a:pPr marL="0" indent="0">
              <a:buNone/>
            </a:pPr>
            <a:r>
              <a:rPr lang="en-US" i="1" dirty="0"/>
              <a:t>F. Check the temperature of the bath water, and change the water if necessary. </a:t>
            </a:r>
          </a:p>
          <a:p>
            <a:pPr marL="0" indent="0">
              <a:buNone/>
            </a:pPr>
            <a:r>
              <a:rPr lang="en-US" dirty="0"/>
              <a:t>18. Wash the abdomen: </a:t>
            </a:r>
          </a:p>
          <a:p>
            <a:pPr marL="0" indent="0">
              <a:buNone/>
            </a:pPr>
            <a:r>
              <a:rPr lang="en-US" i="1" dirty="0"/>
              <a:t>A. Place a bath towel—two if necessary—lengthwise over the chest and abdomen. Fold the bath blanket down to just above the pubic region. Bathe, rinse, and dry the abdomen, paying special attention to the umbilicus and the surrounding skin folds of the abdomen and groin. Keep the abdomen covered between washing and rinsing. Dry well.</a:t>
            </a:r>
          </a:p>
        </p:txBody>
      </p:sp>
    </p:spTree>
    <p:extLst>
      <p:ext uri="{BB962C8B-B14F-4D97-AF65-F5344CB8AC3E}">
        <p14:creationId xmlns:p14="http://schemas.microsoft.com/office/powerpoint/2010/main" val="188124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770114"/>
            <a:ext cx="10515600" cy="6087886"/>
          </a:xfrm>
        </p:spPr>
        <p:txBody>
          <a:bodyPr>
            <a:normAutofit/>
          </a:bodyPr>
          <a:lstStyle/>
          <a:p>
            <a:pPr marL="0" indent="0">
              <a:buNone/>
            </a:pPr>
            <a:r>
              <a:rPr lang="en-US" i="1" dirty="0"/>
              <a:t>B. Put a clean gown or pajama top on the patient by dressing the affected side first. If you wish, you can postpone this step until the bath has been completed. </a:t>
            </a:r>
          </a:p>
          <a:p>
            <a:pPr marL="0" indent="0">
              <a:buNone/>
            </a:pPr>
            <a:r>
              <a:rPr lang="en-US" dirty="0"/>
              <a:t>19. Wash the lower extremities: </a:t>
            </a:r>
          </a:p>
          <a:p>
            <a:pPr marL="514350" indent="-514350">
              <a:buAutoNum type="alphaUcPeriod"/>
            </a:pPr>
            <a:r>
              <a:rPr lang="en-US" i="1" dirty="0"/>
              <a:t>Cover the chest and abdomen with the top of the bath blanket. Expose the leg closer to you by folding the blanket toward the midline. Be sure the other leg and the perineum remain draped. Place the towel lengthwise under the leg. </a:t>
            </a:r>
          </a:p>
          <a:p>
            <a:pPr marL="514350" indent="-514350">
              <a:buAutoNum type="alphaUcPeriod"/>
            </a:pPr>
            <a:r>
              <a:rPr lang="en-US" i="1" dirty="0"/>
              <a:t>Wash the leg, using long, firm strokes and moving from ankle to knee, and then from knee to thigh. As you work, assess for signs of redness, swelling, or pain. Thoroughly rinse and dry the leg. </a:t>
            </a:r>
          </a:p>
          <a:p>
            <a:endParaRPr lang="en-US" dirty="0"/>
          </a:p>
        </p:txBody>
      </p:sp>
    </p:spTree>
    <p:extLst>
      <p:ext uri="{BB962C8B-B14F-4D97-AF65-F5344CB8AC3E}">
        <p14:creationId xmlns:p14="http://schemas.microsoft.com/office/powerpoint/2010/main" val="341416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578201"/>
            <a:ext cx="10515600" cy="6279799"/>
          </a:xfrm>
        </p:spPr>
        <p:txBody>
          <a:bodyPr>
            <a:normAutofit lnSpcReduction="10000"/>
          </a:bodyPr>
          <a:lstStyle/>
          <a:p>
            <a:pPr marL="0" indent="0">
              <a:buNone/>
            </a:pPr>
            <a:r>
              <a:rPr lang="en-US" i="1" dirty="0"/>
              <a:t>C. Wash the foot, making sure to clean between the toes. Clean and file the nails as needed, or per agency policy. Rinse and dry the toes and feet completely. (Option: Soaking the feet in warm water for 10 minutes can help maintain the cleanliness of the nails and feet; however, do not soak the feet of patients with diabetes.) </a:t>
            </a:r>
          </a:p>
          <a:p>
            <a:pPr marL="0" indent="0">
              <a:buNone/>
            </a:pPr>
            <a:r>
              <a:rPr lang="en-US" i="1" dirty="0"/>
              <a:t>D. Remove the towel, raise the side rail, move to the other side of the bed, lower the side rail, and repeat Steps 15 A, B, and C for the other leg and foot. Apply a light layer of moisturizing lotion to both feet. Place soiled towels in the dirty linen bag. </a:t>
            </a:r>
          </a:p>
          <a:p>
            <a:pPr marL="0" indent="0">
              <a:buNone/>
            </a:pPr>
            <a:r>
              <a:rPr lang="en-US" i="1" dirty="0"/>
              <a:t>E. While the patient is supine, provide perineal care. See the video skills on performing male and female perineal care. </a:t>
            </a:r>
          </a:p>
          <a:p>
            <a:pPr marL="0" indent="0">
              <a:buNone/>
            </a:pPr>
            <a:r>
              <a:rPr lang="en-US" i="1" dirty="0"/>
              <a:t>F. Cover the patient with a bath blanket, raise the side rail, and change the bathwater. </a:t>
            </a:r>
          </a:p>
          <a:p>
            <a:pPr marL="0" indent="0">
              <a:buNone/>
            </a:pPr>
            <a:r>
              <a:rPr lang="en-US" dirty="0"/>
              <a:t>20. Wash the back: </a:t>
            </a:r>
          </a:p>
          <a:p>
            <a:pPr marL="0" indent="0">
              <a:buNone/>
            </a:pPr>
            <a:endParaRPr lang="en-US" dirty="0"/>
          </a:p>
        </p:txBody>
      </p:sp>
    </p:spTree>
    <p:extLst>
      <p:ext uri="{BB962C8B-B14F-4D97-AF65-F5344CB8AC3E}">
        <p14:creationId xmlns:p14="http://schemas.microsoft.com/office/powerpoint/2010/main" val="1347489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651580"/>
            <a:ext cx="10515600" cy="5850819"/>
          </a:xfrm>
        </p:spPr>
        <p:txBody>
          <a:bodyPr>
            <a:normAutofit/>
          </a:bodyPr>
          <a:lstStyle/>
          <a:p>
            <a:pPr marL="0" indent="0">
              <a:buNone/>
            </a:pPr>
            <a:r>
              <a:rPr lang="en-US" i="1" dirty="0"/>
              <a:t>A. Apply a clean pair of gloves. Lower the side rail. Help the patient assume a prone or side-lying position (as applicable). Place a clean towel lengthwise along the patient’s side or back. </a:t>
            </a:r>
          </a:p>
          <a:p>
            <a:pPr marL="0" indent="0">
              <a:buNone/>
            </a:pPr>
            <a:r>
              <a:rPr lang="en-US" i="1" dirty="0"/>
              <a:t>B. If fecal material is present, enclose it in a fold of </a:t>
            </a:r>
            <a:r>
              <a:rPr lang="en-US" i="1" dirty="0" err="1"/>
              <a:t>underpad</a:t>
            </a:r>
            <a:r>
              <a:rPr lang="en-US" i="1" dirty="0"/>
              <a:t> or toilet tissue, and clean the area with disposable wipes. </a:t>
            </a:r>
          </a:p>
          <a:p>
            <a:pPr marL="0" indent="0">
              <a:buNone/>
            </a:pPr>
            <a:r>
              <a:rPr lang="en-US" i="1" dirty="0"/>
              <a:t>C. Keep the patient draped by sliding the bath blanket over the shoulders and thighs during bathing. Wash, rinse, and dry the back from neck to buttocks, using long, firm strokes. </a:t>
            </a:r>
          </a:p>
          <a:p>
            <a:pPr marL="0" indent="0">
              <a:buNone/>
            </a:pPr>
            <a:r>
              <a:rPr lang="en-US" i="1" dirty="0"/>
              <a:t>D. Cleanse the buttocks and anus, moving from front to back. Pay special attention to the folds of the buttocks and anus. Rinse and dry the area thoroughly. If needed, place a clean absorbent pad under the patient’s buttocks. </a:t>
            </a:r>
          </a:p>
        </p:txBody>
      </p:sp>
    </p:spTree>
    <p:extLst>
      <p:ext uri="{BB962C8B-B14F-4D97-AF65-F5344CB8AC3E}">
        <p14:creationId xmlns:p14="http://schemas.microsoft.com/office/powerpoint/2010/main" val="154416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dirty="0"/>
              <a:t>E. If the patient’s skin is intact, remove your gloves, and give the patient a back massage if he or she would like one. See the video skill on performing a back massage. </a:t>
            </a:r>
          </a:p>
          <a:p>
            <a:pPr marL="0" indent="0">
              <a:buNone/>
            </a:pPr>
            <a:r>
              <a:rPr lang="en-US" i="1" dirty="0"/>
              <a:t>F. Apply body lotion to the skin and topical moisturizing agents to dry, flaky, reddened, or scaling areas. When you are finished, cover the patient with a bath blanket. Put a clean gown or pajama top on the patient by dressing the affected side first, if not done earlier. </a:t>
            </a:r>
          </a:p>
          <a:p>
            <a:endParaRPr lang="en-US" dirty="0"/>
          </a:p>
          <a:p>
            <a:endParaRPr lang="en-US" dirty="0"/>
          </a:p>
        </p:txBody>
      </p:sp>
    </p:spTree>
    <p:extLst>
      <p:ext uri="{BB962C8B-B14F-4D97-AF65-F5344CB8AC3E}">
        <p14:creationId xmlns:p14="http://schemas.microsoft.com/office/powerpoint/2010/main" val="2271887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endParaRPr lang="en-US"/>
          </a:p>
        </p:txBody>
      </p:sp>
      <p:sp>
        <p:nvSpPr>
          <p:cNvPr id="3" name="Content Placeholder 2"/>
          <p:cNvSpPr>
            <a:spLocks noGrp="1"/>
          </p:cNvSpPr>
          <p:nvPr>
            <p:ph idx="1"/>
          </p:nvPr>
        </p:nvSpPr>
        <p:spPr>
          <a:xfrm>
            <a:off x="838200" y="662781"/>
            <a:ext cx="10515600" cy="5760597"/>
          </a:xfrm>
        </p:spPr>
        <p:txBody>
          <a:bodyPr>
            <a:normAutofit/>
          </a:bodyPr>
          <a:lstStyle/>
          <a:p>
            <a:pPr marL="0" indent="0">
              <a:buNone/>
            </a:pPr>
            <a:r>
              <a:rPr lang="en-US" dirty="0"/>
              <a:t>21. Alternatively, if the patient is having a disposable bed bath, do the following: </a:t>
            </a:r>
          </a:p>
          <a:p>
            <a:pPr marL="0" indent="0">
              <a:buNone/>
            </a:pPr>
            <a:r>
              <a:rPr lang="en-US" i="1" dirty="0"/>
              <a:t>A. Warm the product by following the package directions. The cleansing pack contains 8 to 10 pre moistened towels. </a:t>
            </a:r>
          </a:p>
          <a:p>
            <a:pPr marL="0" indent="0">
              <a:buNone/>
            </a:pPr>
            <a:r>
              <a:rPr lang="en-US" i="1" dirty="0"/>
              <a:t>B. Use a new pre moistened towel for each general area of the body to be cleansed. Follow the same order of cleansing as for a complete or partial bed bath. </a:t>
            </a:r>
          </a:p>
          <a:p>
            <a:pPr marL="0" indent="0">
              <a:buNone/>
            </a:pPr>
            <a:r>
              <a:rPr lang="en-US" i="1" dirty="0"/>
              <a:t>C. Allow the skin to air dry for 30 seconds. It is permissible to lightly cover the patient with a bath towel to prevent chilling. </a:t>
            </a:r>
          </a:p>
          <a:p>
            <a:pPr marL="0" indent="0">
              <a:buNone/>
            </a:pPr>
            <a:r>
              <a:rPr lang="en-US" i="1" dirty="0"/>
              <a:t>D. Excessive soiling (for example, in the perineal region) may require an extra cleansing pack or conventional washcloths, soap and water, and towels. </a:t>
            </a:r>
          </a:p>
          <a:p>
            <a:endParaRPr lang="en-US" dirty="0"/>
          </a:p>
        </p:txBody>
      </p:sp>
    </p:spTree>
    <p:extLst>
      <p:ext uri="{BB962C8B-B14F-4D97-AF65-F5344CB8AC3E}">
        <p14:creationId xmlns:p14="http://schemas.microsoft.com/office/powerpoint/2010/main" val="666548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22. Assist the patient with grooming. Comb the patient’s hair. Be aware that female patients might wish to apply cosmetics. Apply gloves, and make the patient’s bed. </a:t>
            </a:r>
          </a:p>
          <a:p>
            <a:pPr marL="0" indent="0">
              <a:buNone/>
            </a:pPr>
            <a:r>
              <a:rPr lang="en-US" dirty="0"/>
              <a:t>23. Remove soiled linen, and place it in the dirty linen bag. Do not allow linen to contact your uniform. Clean and replace bathing equipment. Remove gloves, and perform hand hygiene. 24. Check the function and position of external devices, such as indwelling catheters, nasogastric tubes, intravenous tubes, and braces. </a:t>
            </a:r>
          </a:p>
          <a:p>
            <a:endParaRPr lang="en-US" dirty="0"/>
          </a:p>
        </p:txBody>
      </p:sp>
    </p:spTree>
    <p:extLst>
      <p:ext uri="{BB962C8B-B14F-4D97-AF65-F5344CB8AC3E}">
        <p14:creationId xmlns:p14="http://schemas.microsoft.com/office/powerpoint/2010/main" val="16571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956" y="252239"/>
            <a:ext cx="10515600" cy="1325563"/>
          </a:xfrm>
        </p:spPr>
        <p:txBody>
          <a:bodyPr/>
          <a:lstStyle/>
          <a:p>
            <a:r>
              <a:rPr lang="en-US" dirty="0"/>
              <a:t>Bed Bath</a:t>
            </a:r>
          </a:p>
        </p:txBody>
      </p:sp>
      <p:pic>
        <p:nvPicPr>
          <p:cNvPr id="4" name="Content Placeholder 3"/>
          <p:cNvPicPr>
            <a:picLocks noGrp="1" noChangeAspect="1"/>
          </p:cNvPicPr>
          <p:nvPr>
            <p:ph idx="1"/>
          </p:nvPr>
        </p:nvPicPr>
        <p:blipFill>
          <a:blip r:embed="rId2"/>
          <a:stretch>
            <a:fillRect/>
          </a:stretch>
        </p:blipFill>
        <p:spPr>
          <a:xfrm>
            <a:off x="3286123" y="1399822"/>
            <a:ext cx="6745435" cy="4458847"/>
          </a:xfrm>
          <a:prstGeom prst="rect">
            <a:avLst/>
          </a:prstGeom>
        </p:spPr>
      </p:pic>
    </p:spTree>
    <p:extLst>
      <p:ext uri="{BB962C8B-B14F-4D97-AF65-F5344CB8AC3E}">
        <p14:creationId xmlns:p14="http://schemas.microsoft.com/office/powerpoint/2010/main" val="1598244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endParaRPr lang="en-US" dirty="0"/>
          </a:p>
        </p:txBody>
      </p:sp>
      <p:sp>
        <p:nvSpPr>
          <p:cNvPr id="3" name="Content Placeholder 2"/>
          <p:cNvSpPr>
            <a:spLocks noGrp="1"/>
          </p:cNvSpPr>
          <p:nvPr>
            <p:ph idx="1"/>
          </p:nvPr>
        </p:nvSpPr>
        <p:spPr>
          <a:xfrm>
            <a:off x="838200" y="1325563"/>
            <a:ext cx="10515600" cy="4860748"/>
          </a:xfrm>
        </p:spPr>
        <p:txBody>
          <a:bodyPr>
            <a:normAutofit/>
          </a:bodyPr>
          <a:lstStyle/>
          <a:p>
            <a:pPr marL="0" indent="0">
              <a:buNone/>
            </a:pPr>
            <a:r>
              <a:rPr lang="en-US" dirty="0"/>
              <a:t>25. Replace the call light, and neatly arrange personal possessions. To ensure the patient’s safety, place the bed in the locked, low position with at least two but no more than three side rails raised. Make sure the patient is as comfortable as possible.</a:t>
            </a:r>
          </a:p>
          <a:p>
            <a:pPr marL="0" indent="0">
              <a:buNone/>
            </a:pPr>
            <a:r>
              <a:rPr lang="en-US" dirty="0"/>
              <a:t>26. Dispose of used supplies and equipment. </a:t>
            </a:r>
          </a:p>
          <a:p>
            <a:pPr marL="0" indent="0">
              <a:buNone/>
            </a:pPr>
            <a:r>
              <a:rPr lang="en-US" dirty="0"/>
              <a:t>27. Perform hand hygiene. </a:t>
            </a:r>
          </a:p>
          <a:p>
            <a:pPr marL="0" indent="0">
              <a:buNone/>
            </a:pPr>
            <a:r>
              <a:rPr lang="en-US" dirty="0"/>
              <a:t>28. Document and report the patient’s response and expected or unexpected outcomes. Record the procedure including how much the patient participated and how well the patient tolerated the bath. Document the condition of the skin and any significant findings.</a:t>
            </a:r>
          </a:p>
        </p:txBody>
      </p:sp>
    </p:spTree>
    <p:extLst>
      <p:ext uri="{BB962C8B-B14F-4D97-AF65-F5344CB8AC3E}">
        <p14:creationId xmlns:p14="http://schemas.microsoft.com/office/powerpoint/2010/main" val="3489495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0649"/>
            <a:ext cx="10515600" cy="1325563"/>
          </a:xfrm>
        </p:spPr>
        <p:txBody>
          <a:bodyPr/>
          <a:lstStyle/>
          <a:p>
            <a:pPr algn="ctr"/>
            <a:r>
              <a:rPr lang="en-US" dirty="0"/>
              <a:t>Thank You</a:t>
            </a:r>
          </a:p>
        </p:txBody>
      </p:sp>
    </p:spTree>
    <p:extLst>
      <p:ext uri="{BB962C8B-B14F-4D97-AF65-F5344CB8AC3E}">
        <p14:creationId xmlns:p14="http://schemas.microsoft.com/office/powerpoint/2010/main" val="203047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Equipment Needed for Performing a Bed Bath</a:t>
            </a:r>
          </a:p>
        </p:txBody>
      </p:sp>
      <p:sp>
        <p:nvSpPr>
          <p:cNvPr id="3" name="Content Placeholder 2"/>
          <p:cNvSpPr>
            <a:spLocks noGrp="1"/>
          </p:cNvSpPr>
          <p:nvPr>
            <p:ph idx="1"/>
          </p:nvPr>
        </p:nvSpPr>
        <p:spPr>
          <a:xfrm>
            <a:off x="838200" y="2062692"/>
            <a:ext cx="10515600" cy="4351338"/>
          </a:xfrm>
        </p:spPr>
        <p:txBody>
          <a:bodyPr>
            <a:normAutofit/>
          </a:bodyPr>
          <a:lstStyle/>
          <a:p>
            <a:r>
              <a:rPr lang="en-US" dirty="0"/>
              <a:t>Washcloths and bath towels</a:t>
            </a:r>
          </a:p>
          <a:p>
            <a:r>
              <a:rPr lang="en-US" dirty="0"/>
              <a:t>Bath blanket</a:t>
            </a:r>
          </a:p>
          <a:p>
            <a:r>
              <a:rPr lang="en-US" dirty="0"/>
              <a:t>Cleansing product for bath</a:t>
            </a:r>
          </a:p>
          <a:p>
            <a:r>
              <a:rPr lang="en-US" dirty="0"/>
              <a:t>Toiletry items (deodorant, lotion)</a:t>
            </a:r>
          </a:p>
          <a:p>
            <a:r>
              <a:rPr lang="en-US" dirty="0"/>
              <a:t>Disposable wipes</a:t>
            </a:r>
          </a:p>
          <a:p>
            <a:r>
              <a:rPr lang="en-US" dirty="0"/>
              <a:t>Clean hospital gown or patient’s own pajamas or gown</a:t>
            </a:r>
          </a:p>
        </p:txBody>
      </p:sp>
    </p:spTree>
    <p:extLst>
      <p:ext uri="{BB962C8B-B14F-4D97-AF65-F5344CB8AC3E}">
        <p14:creationId xmlns:p14="http://schemas.microsoft.com/office/powerpoint/2010/main" val="789359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Linen bag</a:t>
            </a:r>
          </a:p>
          <a:p>
            <a:r>
              <a:rPr lang="en-US" dirty="0"/>
              <a:t>Clean gloves</a:t>
            </a:r>
          </a:p>
          <a:p>
            <a:r>
              <a:rPr lang="en-US" dirty="0"/>
              <a:t>Washbasin two-thirds full of warm water</a:t>
            </a:r>
          </a:p>
          <a:p>
            <a:r>
              <a:rPr lang="en-US" dirty="0"/>
              <a:t>Disposable bath-in-a-bag product if a basin and water bath is not performed</a:t>
            </a:r>
          </a:p>
          <a:p>
            <a:r>
              <a:rPr lang="en-US" dirty="0"/>
              <a:t>Eye patches or shields and </a:t>
            </a:r>
            <a:r>
              <a:rPr lang="en-US" dirty="0" err="1"/>
              <a:t>nonallergenic</a:t>
            </a:r>
            <a:r>
              <a:rPr lang="en-US" dirty="0"/>
              <a:t> tape (for an unconscious patient) </a:t>
            </a:r>
          </a:p>
          <a:p>
            <a:endParaRPr lang="en-US" dirty="0"/>
          </a:p>
        </p:txBody>
      </p:sp>
    </p:spTree>
    <p:extLst>
      <p:ext uri="{BB962C8B-B14F-4D97-AF65-F5344CB8AC3E}">
        <p14:creationId xmlns:p14="http://schemas.microsoft.com/office/powerpoint/2010/main" val="1250762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Procedure Guideline for Performing a Complete or Partial Bed Bath </a:t>
            </a:r>
          </a:p>
        </p:txBody>
      </p:sp>
      <p:sp>
        <p:nvSpPr>
          <p:cNvPr id="3" name="Content Placeholder 2"/>
          <p:cNvSpPr>
            <a:spLocks noGrp="1"/>
          </p:cNvSpPr>
          <p:nvPr>
            <p:ph idx="1"/>
          </p:nvPr>
        </p:nvSpPr>
        <p:spPr/>
        <p:txBody>
          <a:bodyPr>
            <a:normAutofit/>
          </a:bodyPr>
          <a:lstStyle/>
          <a:p>
            <a:pPr marL="0" indent="0">
              <a:buNone/>
            </a:pPr>
            <a:r>
              <a:rPr lang="en-US" dirty="0"/>
              <a:t>1. Verify the health care provider’s orders. </a:t>
            </a:r>
          </a:p>
          <a:p>
            <a:pPr marL="0" indent="0">
              <a:buNone/>
            </a:pPr>
            <a:r>
              <a:rPr lang="en-US" dirty="0"/>
              <a:t>2. Gather the necessary equipment and supplies. </a:t>
            </a:r>
          </a:p>
          <a:p>
            <a:pPr marL="0" indent="0">
              <a:buNone/>
            </a:pPr>
            <a:r>
              <a:rPr lang="en-US" dirty="0"/>
              <a:t>3. Perform hand hygiene. </a:t>
            </a:r>
          </a:p>
          <a:p>
            <a:pPr marL="0" indent="0">
              <a:buNone/>
            </a:pPr>
            <a:r>
              <a:rPr lang="en-US" dirty="0"/>
              <a:t>4. Provide for patient privacy. </a:t>
            </a:r>
          </a:p>
          <a:p>
            <a:pPr marL="0" indent="0">
              <a:buNone/>
            </a:pPr>
            <a:r>
              <a:rPr lang="en-US" dirty="0"/>
              <a:t>5. Introduce yourself to the patient and family if present.</a:t>
            </a:r>
          </a:p>
          <a:p>
            <a:pPr marL="0" indent="0">
              <a:buNone/>
            </a:pPr>
            <a:r>
              <a:rPr lang="en-US" dirty="0"/>
              <a:t>6. Identify the patient using two identifiers, such as name and date of birth or name and account number, according to agency policy. Compare these identifiers with the information on the patient’s identification bracelet.</a:t>
            </a:r>
          </a:p>
        </p:txBody>
      </p:sp>
    </p:spTree>
    <p:extLst>
      <p:ext uri="{BB962C8B-B14F-4D97-AF65-F5344CB8AC3E}">
        <p14:creationId xmlns:p14="http://schemas.microsoft.com/office/powerpoint/2010/main" val="413044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6743"/>
            <a:ext cx="10515600" cy="1325563"/>
          </a:xfrm>
        </p:spPr>
        <p:txBody>
          <a:bodyPr/>
          <a:lstStyle/>
          <a:p>
            <a:endParaRPr lang="en-US"/>
          </a:p>
        </p:txBody>
      </p:sp>
      <p:sp>
        <p:nvSpPr>
          <p:cNvPr id="3" name="Content Placeholder 2"/>
          <p:cNvSpPr>
            <a:spLocks noGrp="1"/>
          </p:cNvSpPr>
          <p:nvPr>
            <p:ph idx="1"/>
          </p:nvPr>
        </p:nvSpPr>
        <p:spPr>
          <a:xfrm>
            <a:off x="838200" y="658638"/>
            <a:ext cx="10515600" cy="5663140"/>
          </a:xfrm>
        </p:spPr>
        <p:txBody>
          <a:bodyPr>
            <a:normAutofit/>
          </a:bodyPr>
          <a:lstStyle/>
          <a:p>
            <a:pPr marL="0" indent="0">
              <a:buNone/>
            </a:pPr>
            <a:r>
              <a:rPr lang="en-US" dirty="0"/>
              <a:t>7. Assess the patient's tolerance for bathing and activity, comfort level, cognitive ability and musculoskeletal function. Assess for shortness of breath. Before or during the bath, assess the condition of the patient's skin. </a:t>
            </a:r>
          </a:p>
          <a:p>
            <a:pPr marL="0" indent="0">
              <a:buNone/>
            </a:pPr>
            <a:r>
              <a:rPr lang="en-US" dirty="0"/>
              <a:t>8. Encourage the patient to void prior to beginning the bath. Offer the patient a bedpan or urinal. Provide a towel and washcloth. </a:t>
            </a:r>
          </a:p>
          <a:p>
            <a:pPr marL="0" indent="0">
              <a:buNone/>
            </a:pPr>
            <a:r>
              <a:rPr lang="en-US" dirty="0"/>
              <a:t>9. Apply clean gloves. </a:t>
            </a:r>
          </a:p>
          <a:p>
            <a:pPr marL="0" indent="0">
              <a:buNone/>
            </a:pPr>
            <a:r>
              <a:rPr lang="en-US" dirty="0"/>
              <a:t>10. Arrange all supplies on the over bed table</a:t>
            </a:r>
          </a:p>
          <a:p>
            <a:pPr marL="0" indent="0">
              <a:buNone/>
            </a:pPr>
            <a:r>
              <a:rPr lang="en-US" dirty="0"/>
              <a:t>11. Raise the bed to a comfortable working height. Lower the rail on your side, and help the patient assume a comfortable supine position, maintaining body alignment. Bring the patient toward the same side.</a:t>
            </a:r>
          </a:p>
        </p:txBody>
      </p:sp>
    </p:spTree>
    <p:extLst>
      <p:ext uri="{BB962C8B-B14F-4D97-AF65-F5344CB8AC3E}">
        <p14:creationId xmlns:p14="http://schemas.microsoft.com/office/powerpoint/2010/main" val="4252356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606424"/>
            <a:ext cx="10515600" cy="5918553"/>
          </a:xfrm>
        </p:spPr>
        <p:txBody>
          <a:bodyPr>
            <a:normAutofit/>
          </a:bodyPr>
          <a:lstStyle/>
          <a:p>
            <a:pPr marL="0" indent="0">
              <a:buNone/>
            </a:pPr>
            <a:r>
              <a:rPr lang="en-US" dirty="0"/>
              <a:t>12. Place a bath blanket over the patient. Have the patient hold the top of the bath blanket, and remove the top sheet from beneath the bath blanket without exposing the patient. Place soiled linen in the dirty linen bag. </a:t>
            </a:r>
          </a:p>
          <a:p>
            <a:pPr marL="0" indent="0">
              <a:buNone/>
            </a:pPr>
            <a:r>
              <a:rPr lang="en-US" dirty="0"/>
              <a:t>13. Remove the patient’s gown or pajamas: </a:t>
            </a:r>
          </a:p>
          <a:p>
            <a:pPr marL="514350" indent="-514350">
              <a:buAutoNum type="alphaUcPeriod"/>
            </a:pPr>
            <a:r>
              <a:rPr lang="en-US" i="1" dirty="0"/>
              <a:t>Whether or not the patient has an intravenous line, simply unsnap the sleeves and remove the gown. </a:t>
            </a:r>
          </a:p>
          <a:p>
            <a:pPr marL="514350" indent="-514350">
              <a:buAutoNum type="alphaUcPeriod"/>
            </a:pPr>
            <a:r>
              <a:rPr lang="en-US" i="1" dirty="0"/>
              <a:t>If an extremity is injured or has reduced mobility, begin removal from the unaffected side first.</a:t>
            </a:r>
          </a:p>
          <a:p>
            <a:pPr marL="514350" indent="-514350">
              <a:buAutoNum type="alphaUcPeriod"/>
            </a:pPr>
            <a:r>
              <a:rPr lang="en-US" i="1" dirty="0"/>
              <a:t>If the patient has an intravenous line and is wearing a gown with no snaps, remove the gown from the arm without the intravenous line first.</a:t>
            </a:r>
          </a:p>
        </p:txBody>
      </p:sp>
    </p:spTree>
    <p:extLst>
      <p:ext uri="{BB962C8B-B14F-4D97-AF65-F5344CB8AC3E}">
        <p14:creationId xmlns:p14="http://schemas.microsoft.com/office/powerpoint/2010/main" val="1074828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674157"/>
            <a:ext cx="10515600" cy="5512153"/>
          </a:xfrm>
        </p:spPr>
        <p:txBody>
          <a:bodyPr>
            <a:normAutofit/>
          </a:bodyPr>
          <a:lstStyle/>
          <a:p>
            <a:r>
              <a:rPr lang="en-US" i="1" dirty="0"/>
              <a:t>Then remove the gown from the arm with the intravenous line.</a:t>
            </a:r>
          </a:p>
          <a:p>
            <a:r>
              <a:rPr lang="en-US" i="1" dirty="0"/>
              <a:t>Pause the intravenous fluid infusion by pressing the appropriate sensor on the intravenous pump. </a:t>
            </a:r>
          </a:p>
          <a:p>
            <a:r>
              <a:rPr lang="en-US" i="1" dirty="0"/>
              <a:t>Remove the intravenous line from the pole, and slip the intravenous container and tubing through the arm of the patient’s gown. </a:t>
            </a:r>
          </a:p>
          <a:p>
            <a:r>
              <a:rPr lang="en-US" i="1" dirty="0"/>
              <a:t>Rehang the intravenous container, and restart the intravenous fluid infusion by pressing the appropriate sensor on the intravenous pump. </a:t>
            </a:r>
          </a:p>
          <a:p>
            <a:r>
              <a:rPr lang="en-US" i="1" dirty="0"/>
              <a:t>If intravenous fluids are infusing by gravity, check the intravenous flow rate and regulate it if necessary. </a:t>
            </a:r>
          </a:p>
          <a:p>
            <a:r>
              <a:rPr lang="en-US" i="1" dirty="0"/>
              <a:t>Do not disconnect the intravenous tubing to remove the gown.</a:t>
            </a:r>
          </a:p>
          <a:p>
            <a:endParaRPr lang="en-US" dirty="0"/>
          </a:p>
        </p:txBody>
      </p:sp>
    </p:spTree>
    <p:extLst>
      <p:ext uri="{BB962C8B-B14F-4D97-AF65-F5344CB8AC3E}">
        <p14:creationId xmlns:p14="http://schemas.microsoft.com/office/powerpoint/2010/main" val="84448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781403"/>
            <a:ext cx="10515600" cy="6076597"/>
          </a:xfrm>
        </p:spPr>
        <p:txBody>
          <a:bodyPr>
            <a:normAutofit/>
          </a:bodyPr>
          <a:lstStyle/>
          <a:p>
            <a:pPr marL="0" indent="0">
              <a:buNone/>
            </a:pPr>
            <a:r>
              <a:rPr lang="en-US" dirty="0"/>
              <a:t>14. Raise the side rails and lower the bed to a comfortable working height for the bath. </a:t>
            </a:r>
          </a:p>
          <a:p>
            <a:pPr marL="0" indent="0">
              <a:buNone/>
            </a:pPr>
            <a:r>
              <a:rPr lang="en-US" dirty="0"/>
              <a:t>15. Fill a washbasin two thirds full of warm water. Check the water temperature, and have the patient place his or her fingers in the water to test temperature tolerance. </a:t>
            </a:r>
          </a:p>
          <a:p>
            <a:pPr marL="0" indent="0">
              <a:buNone/>
            </a:pPr>
            <a:r>
              <a:rPr lang="en-US" dirty="0"/>
              <a:t>Place a plastic bottle of body lotion in the bathwater to warm, if desired. </a:t>
            </a:r>
          </a:p>
          <a:p>
            <a:pPr marL="0" indent="0">
              <a:buNone/>
            </a:pPr>
            <a:r>
              <a:rPr lang="en-US" dirty="0"/>
              <a:t>Remove the pillow if the patient's condition allows. </a:t>
            </a:r>
          </a:p>
          <a:p>
            <a:pPr marL="0" indent="0">
              <a:buNone/>
            </a:pPr>
            <a:r>
              <a:rPr lang="en-US" dirty="0"/>
              <a:t>Raise the head of the bed 30 to 45 degrees. </a:t>
            </a:r>
          </a:p>
          <a:p>
            <a:pPr marL="0" indent="0">
              <a:buNone/>
            </a:pPr>
            <a:r>
              <a:rPr lang="en-US" dirty="0"/>
              <a:t>Place a bath towel under the patient’s head. Place a second bath towel over the patient’s chest.</a:t>
            </a:r>
          </a:p>
        </p:txBody>
      </p:sp>
    </p:spTree>
    <p:extLst>
      <p:ext uri="{BB962C8B-B14F-4D97-AF65-F5344CB8AC3E}">
        <p14:creationId xmlns:p14="http://schemas.microsoft.com/office/powerpoint/2010/main" val="2208156000"/>
      </p:ext>
    </p:extLst>
  </p:cSld>
  <p:clrMapOvr>
    <a:masterClrMapping/>
  </p:clrMapOvr>
</p:sld>
</file>

<file path=ppt/theme/theme1.xml><?xml version="1.0" encoding="utf-8"?>
<a:theme xmlns:a="http://schemas.openxmlformats.org/drawingml/2006/main" name="Theme1">
  <a:themeElements>
    <a:clrScheme name="IIHS">
      <a:dk1>
        <a:sysClr val="windowText" lastClr="000000"/>
      </a:dk1>
      <a:lt1>
        <a:srgbClr val="FFFFFF"/>
      </a:lt1>
      <a:dk2>
        <a:srgbClr val="3F3F3F"/>
      </a:dk2>
      <a:lt2>
        <a:srgbClr val="A5A5A5"/>
      </a:lt2>
      <a:accent1>
        <a:srgbClr val="000000"/>
      </a:accent1>
      <a:accent2>
        <a:srgbClr val="3F3F3F"/>
      </a:accent2>
      <a:accent3>
        <a:srgbClr val="7F7F7F"/>
      </a:accent3>
      <a:accent4>
        <a:srgbClr val="A5A5A5"/>
      </a:accent4>
      <a:accent5>
        <a:srgbClr val="BFBFBF"/>
      </a:accent5>
      <a:accent6>
        <a:srgbClr val="FFFFFF"/>
      </a:accent6>
      <a:hlink>
        <a:srgbClr val="0563C1"/>
      </a:hlink>
      <a:folHlink>
        <a:srgbClr val="0563C1"/>
      </a:folHlink>
    </a:clrScheme>
    <a:fontScheme name="IIHS">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19FCB01-71CB-4CEF-9378-20A83ACD9183}" vid="{BE2750DF-4432-4BDE-9032-1C59683D62C8}"/>
    </a:ext>
  </a:extLst>
</a:theme>
</file>

<file path=docProps/app.xml><?xml version="1.0" encoding="utf-8"?>
<Properties xmlns="http://schemas.openxmlformats.org/officeDocument/2006/extended-properties" xmlns:vt="http://schemas.openxmlformats.org/officeDocument/2006/docPropsVTypes">
  <Template>Theme1</Template>
  <TotalTime>73</TotalTime>
  <Words>2073</Words>
  <Application>Microsoft Office PowerPoint</Application>
  <PresentationFormat>Widescreen</PresentationFormat>
  <Paragraphs>88</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Arial Black</vt:lpstr>
      <vt:lpstr>Theme1</vt:lpstr>
      <vt:lpstr>Sponging a Client in Bed</vt:lpstr>
      <vt:lpstr>Bed Bath</vt:lpstr>
      <vt:lpstr>Equipment Needed for Performing a Bed Bath</vt:lpstr>
      <vt:lpstr>PowerPoint Presentation</vt:lpstr>
      <vt:lpstr>Procedure Guideline for Performing a Complete or Partial Bed Bath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CECG113 - Practicum and Placement at Aged Care Center</dc:title>
  <dc:creator>Win 8</dc:creator>
  <cp:lastModifiedBy>Shamiddi Peiris</cp:lastModifiedBy>
  <cp:revision>12</cp:revision>
  <dcterms:created xsi:type="dcterms:W3CDTF">2021-06-06T19:41:24Z</dcterms:created>
  <dcterms:modified xsi:type="dcterms:W3CDTF">2022-03-18T08:14:08Z</dcterms:modified>
</cp:coreProperties>
</file>