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63" r:id="rId5"/>
    <p:sldId id="258" r:id="rId6"/>
    <p:sldId id="276" r:id="rId7"/>
    <p:sldId id="259" r:id="rId8"/>
    <p:sldId id="264" r:id="rId9"/>
    <p:sldId id="260" r:id="rId10"/>
    <p:sldId id="261" r:id="rId11"/>
    <p:sldId id="265" r:id="rId12"/>
    <p:sldId id="26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7E34201-433A-4269-BB85-AE7424F3F99E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65FEB6-9190-4487-90BD-52D0FB5E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7E34201-433A-4269-BB85-AE7424F3F99E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65FEB6-9190-4487-90BD-52D0FB5E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25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7827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8B78066-C41C-4625-899C-F67B9A444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8791"/>
            <a:ext cx="10515600" cy="13255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6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3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7E34201-433A-4269-BB85-AE7424F3F99E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65FEB6-9190-4487-90BD-52D0FB5E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9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7E34201-433A-4269-BB85-AE7424F3F99E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65FEB6-9190-4487-90BD-52D0FB5E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4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7E34201-433A-4269-BB85-AE7424F3F99E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65FEB6-9190-4487-90BD-52D0FB5E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7E34201-433A-4269-BB85-AE7424F3F99E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65FEB6-9190-4487-90BD-52D0FB5E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7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7E34201-433A-4269-BB85-AE7424F3F99E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65FEB6-9190-4487-90BD-52D0FB5E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9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7E34201-433A-4269-BB85-AE7424F3F99E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65FEB6-9190-4487-90BD-52D0FB5E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3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7E34201-433A-4269-BB85-AE7424F3F99E}" type="datetimeFigureOut">
              <a:rPr lang="en-US" smtClean="0"/>
              <a:t>11-Jun-21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E65FEB6-9190-4487-90BD-52D0FB5E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0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0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4927"/>
            <a:ext cx="9144000" cy="978275"/>
          </a:xfrm>
        </p:spPr>
        <p:txBody>
          <a:bodyPr/>
          <a:lstStyle/>
          <a:p>
            <a:r>
              <a:rPr lang="en-US" b="1" dirty="0"/>
              <a:t>Elder Abuse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CECG109 - Elderly at Risk of Abuse and Neglect </a:t>
            </a:r>
          </a:p>
        </p:txBody>
      </p:sp>
    </p:spTree>
    <p:extLst>
      <p:ext uri="{BB962C8B-B14F-4D97-AF65-F5344CB8AC3E}">
        <p14:creationId xmlns:p14="http://schemas.microsoft.com/office/powerpoint/2010/main" val="295055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4069"/>
            <a:ext cx="10515600" cy="4970286"/>
          </a:xfrm>
        </p:spPr>
        <p:txBody>
          <a:bodyPr>
            <a:normAutofit/>
          </a:bodyPr>
          <a:lstStyle/>
          <a:p>
            <a:r>
              <a:rPr lang="en-US" dirty="0"/>
              <a:t>Case-control studies examining the clinical profile of abused older people demonstrates that both depression and dementia are common among neglected patients referred to a public geriatric clinic.</a:t>
            </a:r>
          </a:p>
          <a:p>
            <a:endParaRPr lang="en-US" dirty="0"/>
          </a:p>
          <a:p>
            <a:r>
              <a:rPr lang="en-US" dirty="0"/>
              <a:t>Elder abuse is a strong predictor of depression.</a:t>
            </a:r>
          </a:p>
          <a:p>
            <a:endParaRPr lang="en-US" dirty="0"/>
          </a:p>
          <a:p>
            <a:r>
              <a:rPr lang="en-US" dirty="0"/>
              <a:t>The level of psychological distress differs according to the frequency and type of abuse and violence.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6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Older adults who suffered any abuse reported greater distress than those without elder abuse.</a:t>
            </a:r>
          </a:p>
          <a:p>
            <a:endParaRPr lang="en-US" dirty="0"/>
          </a:p>
          <a:p>
            <a:r>
              <a:rPr lang="en-US" dirty="0"/>
              <a:t>In addition, older women experiencing repeated psychological abuse or multiple types of elder abuse were more likely to present depression or anxiety.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55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impact of abuse on psychological well-being also varies according to the type of abuse. </a:t>
            </a:r>
          </a:p>
          <a:p>
            <a:endParaRPr lang="en-US" dirty="0"/>
          </a:p>
          <a:p>
            <a:r>
              <a:rPr lang="en-US" dirty="0"/>
              <a:t>More specifically, verbal abuse was shown to be the strongest predictor of older adults' psychological distress. </a:t>
            </a:r>
          </a:p>
          <a:p>
            <a:endParaRPr lang="en-US" dirty="0"/>
          </a:p>
          <a:p>
            <a:r>
              <a:rPr lang="en-US" dirty="0"/>
              <a:t>Emotional abuse is also significantly associated with higher levels of psychological distress than physical abuse.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4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89" y="192299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7796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</a:t>
            </a:r>
            <a:r>
              <a:rPr lang="en-US"/>
              <a:t>of Elder </a:t>
            </a:r>
            <a:r>
              <a:rPr lang="en-US" dirty="0"/>
              <a:t>A</a:t>
            </a:r>
            <a:r>
              <a:rPr lang="en-US"/>
              <a:t>buse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Elder abuse can have several physical and emotional effects on an older adult.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Many victims suffer physical injuries.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Some are minor, like cuts, scratches, bruises, and welts.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Others are more serious and can cause lasting disabilities. </a:t>
            </a:r>
          </a:p>
        </p:txBody>
      </p:sp>
    </p:spTree>
    <p:extLst>
      <p:ext uri="{BB962C8B-B14F-4D97-AF65-F5344CB8AC3E}">
        <p14:creationId xmlns:p14="http://schemas.microsoft.com/office/powerpoint/2010/main" val="68814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9349"/>
            <a:ext cx="10515600" cy="1325563"/>
          </a:xfrm>
        </p:spPr>
        <p:txBody>
          <a:bodyPr/>
          <a:lstStyle/>
          <a:p>
            <a:r>
              <a:rPr lang="en-US" dirty="0"/>
              <a:t>Serious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5" y="13063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include;</a:t>
            </a:r>
          </a:p>
          <a:p>
            <a:pPr marL="0" indent="0">
              <a:buNone/>
            </a:pPr>
            <a:endParaRPr lang="en-US" dirty="0"/>
          </a:p>
          <a:p>
            <a:pPr lvl="6"/>
            <a:r>
              <a:rPr lang="en-US" sz="2800" dirty="0"/>
              <a:t>head injuries</a:t>
            </a:r>
          </a:p>
          <a:p>
            <a:pPr lvl="6"/>
            <a:endParaRPr lang="en-US" sz="2800" dirty="0"/>
          </a:p>
          <a:p>
            <a:pPr lvl="6"/>
            <a:r>
              <a:rPr lang="en-US" sz="2800" dirty="0"/>
              <a:t>broken bones</a:t>
            </a:r>
          </a:p>
          <a:p>
            <a:pPr lvl="6"/>
            <a:endParaRPr lang="en-US" sz="2800" dirty="0"/>
          </a:p>
          <a:p>
            <a:pPr lvl="6"/>
            <a:r>
              <a:rPr lang="en-US" sz="2800" dirty="0"/>
              <a:t>constant physical pain</a:t>
            </a:r>
          </a:p>
          <a:p>
            <a:pPr lvl="6"/>
            <a:endParaRPr lang="en-US" sz="2800" dirty="0"/>
          </a:p>
          <a:p>
            <a:pPr lvl="6"/>
            <a:r>
              <a:rPr lang="en-US" sz="2800" dirty="0"/>
              <a:t>soreness.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9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injuries can also lead to premature death and make existing health problems worse.</a:t>
            </a:r>
          </a:p>
          <a:p>
            <a:endParaRPr lang="en-US" dirty="0"/>
          </a:p>
          <a:p>
            <a:r>
              <a:rPr lang="en-US" dirty="0"/>
              <a:t>Elder abuse can have emotional effects as well. </a:t>
            </a:r>
          </a:p>
          <a:p>
            <a:endParaRPr lang="en-US" dirty="0"/>
          </a:p>
          <a:p>
            <a:r>
              <a:rPr lang="en-US" dirty="0"/>
              <a:t>Victims are often fearful and anxious. </a:t>
            </a:r>
          </a:p>
          <a:p>
            <a:endParaRPr lang="en-US" dirty="0"/>
          </a:p>
          <a:p>
            <a:r>
              <a:rPr lang="en-US" dirty="0"/>
              <a:t>They may have problems with trust and be wary around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8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90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health consequences of elder abuse are serious.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Elder abuse can destroy an elderly person's quality of life in the forms of: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r>
              <a:rPr lang="en-US" dirty="0"/>
              <a:t>Declining functional abilities</a:t>
            </a:r>
          </a:p>
          <a:p>
            <a:endParaRPr lang="en-US" dirty="0"/>
          </a:p>
          <a:p>
            <a:r>
              <a:rPr lang="en-US" dirty="0"/>
              <a:t>Increased dependency, sense of helplessness, and stress</a:t>
            </a:r>
          </a:p>
        </p:txBody>
      </p:sp>
    </p:spTree>
    <p:extLst>
      <p:ext uri="{BB962C8B-B14F-4D97-AF65-F5344CB8AC3E}">
        <p14:creationId xmlns:p14="http://schemas.microsoft.com/office/powerpoint/2010/main" val="123063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002"/>
            <a:ext cx="10515600" cy="5241219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Worsening psychological decline</a:t>
            </a:r>
          </a:p>
          <a:p>
            <a:endParaRPr lang="en-US" sz="3000" dirty="0"/>
          </a:p>
          <a:p>
            <a:r>
              <a:rPr lang="en-US" sz="3000" dirty="0"/>
              <a:t>Premature mortality and morbidity</a:t>
            </a:r>
          </a:p>
          <a:p>
            <a:endParaRPr lang="en-US" sz="3000" dirty="0"/>
          </a:p>
          <a:p>
            <a:r>
              <a:rPr lang="en-US" sz="3000" dirty="0"/>
              <a:t>Depression and dementia</a:t>
            </a:r>
          </a:p>
          <a:p>
            <a:endParaRPr lang="en-US" sz="3000" dirty="0"/>
          </a:p>
          <a:p>
            <a:r>
              <a:rPr lang="en-US" sz="3000" dirty="0"/>
              <a:t>Malnutrition</a:t>
            </a:r>
          </a:p>
          <a:p>
            <a:endParaRPr lang="en-US" sz="3000" dirty="0"/>
          </a:p>
          <a:p>
            <a:r>
              <a:rPr lang="en-US" sz="3000" dirty="0"/>
              <a:t>Bedsores</a:t>
            </a:r>
          </a:p>
          <a:p>
            <a:endParaRPr lang="en-US" sz="3000" dirty="0"/>
          </a:p>
          <a:p>
            <a:r>
              <a:rPr lang="en-US" sz="3000" dirty="0"/>
              <a:t>Death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2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488" y="11144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risk of death for elder abuse victims are three times higher than for non-victims.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Increased attention has been paid by healthcare practitioners to health outcomes of elder abuse, including the detrimental psychological consequences associated with elder abuse.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Population-based studies found that older adults who experience elder abuse are faced with increased mortality risk.</a:t>
            </a:r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9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Compared to physical health outcomes, the impact of elder abuse on psychological well-being may be even more devastating, and -elders often take a long time to recover from the victimization.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However, there is a great paucity in our understanding of the longitudinal relationship of the psychological consequences associated with elder abuse.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778" y="978958"/>
            <a:ext cx="10515600" cy="5670197"/>
          </a:xfrm>
        </p:spPr>
        <p:txBody>
          <a:bodyPr>
            <a:normAutofit/>
          </a:bodyPr>
          <a:lstStyle/>
          <a:p>
            <a:r>
              <a:rPr lang="en-US" dirty="0"/>
              <a:t>Depression, anxiety and posttraumatic disorder were reported as the most prevalent psychological consequences of elder abuse. </a:t>
            </a:r>
          </a:p>
          <a:p>
            <a:endParaRPr lang="en-US" dirty="0"/>
          </a:p>
          <a:p>
            <a:r>
              <a:rPr lang="en-US" dirty="0"/>
              <a:t>Compared to </a:t>
            </a:r>
            <a:r>
              <a:rPr lang="en-US" dirty="0" err="1"/>
              <a:t>nonvictims</a:t>
            </a:r>
            <a:r>
              <a:rPr lang="en-US" dirty="0"/>
              <a:t>, abused older adults were more likely to report a higher level of psychological distress. </a:t>
            </a:r>
          </a:p>
          <a:p>
            <a:endParaRPr lang="en-US" dirty="0"/>
          </a:p>
          <a:p>
            <a:r>
              <a:rPr lang="en-US" dirty="0"/>
              <a:t>Clinical studies also suggest that there are negative psychological health outcomes of elder abuse.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7332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IIHS">
      <a:dk1>
        <a:sysClr val="windowText" lastClr="000000"/>
      </a:dk1>
      <a:lt1>
        <a:srgbClr val="FFFFFF"/>
      </a:lt1>
      <a:dk2>
        <a:srgbClr val="3F3F3F"/>
      </a:dk2>
      <a:lt2>
        <a:srgbClr val="A5A5A5"/>
      </a:lt2>
      <a:accent1>
        <a:srgbClr val="00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BFBFBF"/>
      </a:accent5>
      <a:accent6>
        <a:srgbClr val="FFFFFF"/>
      </a:accent6>
      <a:hlink>
        <a:srgbClr val="0563C1"/>
      </a:hlink>
      <a:folHlink>
        <a:srgbClr val="0563C1"/>
      </a:folHlink>
    </a:clrScheme>
    <a:fontScheme name="IIH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19FCB01-71CB-4CEF-9378-20A83ACD9183}" vid="{BE2750DF-4432-4BDE-9032-1C59683D62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480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Wingdings</vt:lpstr>
      <vt:lpstr>Theme1</vt:lpstr>
      <vt:lpstr>CECG109 - Elderly at Risk of Abuse and Neglect </vt:lpstr>
      <vt:lpstr>Consequences of Elder Abuse </vt:lpstr>
      <vt:lpstr>Serious Consequences</vt:lpstr>
      <vt:lpstr>PowerPoint Presentation</vt:lpstr>
      <vt:lpstr>Health Consequences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8</dc:creator>
  <cp:lastModifiedBy>Sandaney Perera</cp:lastModifiedBy>
  <cp:revision>9</cp:revision>
  <dcterms:created xsi:type="dcterms:W3CDTF">2021-05-14T10:17:30Z</dcterms:created>
  <dcterms:modified xsi:type="dcterms:W3CDTF">2021-06-11T05:05:16Z</dcterms:modified>
</cp:coreProperties>
</file>