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1" r:id="rId15"/>
    <p:sldId id="275" r:id="rId16"/>
    <p:sldId id="272" r:id="rId17"/>
    <p:sldId id="266" r:id="rId18"/>
    <p:sldId id="276" r:id="rId19"/>
    <p:sldId id="277" r:id="rId20"/>
    <p:sldId id="278" r:id="rId21"/>
    <p:sldId id="279" r:id="rId22"/>
    <p:sldId id="280" r:id="rId23"/>
    <p:sldId id="281" r:id="rId24"/>
    <p:sldId id="283" r:id="rId25"/>
    <p:sldId id="284" r:id="rId26"/>
    <p:sldId id="282"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22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602038"/>
            <a:ext cx="9144000" cy="978275"/>
          </a:xfrm>
        </p:spPr>
        <p:txBody>
          <a:bodyPr>
            <a:normAutofit/>
          </a:bodyPr>
          <a:lstStyle>
            <a:lvl1pPr marL="0" indent="0" algn="ctr">
              <a:buNone/>
              <a:defRPr sz="3200">
                <a:solidFill>
                  <a:schemeClr val="tx1">
                    <a:lumMod val="65000"/>
                    <a:lumOff val="3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a:extLst>
              <a:ext uri="{FF2B5EF4-FFF2-40B4-BE49-F238E27FC236}">
                <a16:creationId xmlns:a16="http://schemas.microsoft.com/office/drawing/2014/main" id="{C8B78066-C41C-4625-899C-F67B9A4446B8}"/>
              </a:ext>
            </a:extLst>
          </p:cNvPr>
          <p:cNvSpPr>
            <a:spLocks noGrp="1"/>
          </p:cNvSpPr>
          <p:nvPr>
            <p:ph type="title"/>
          </p:nvPr>
        </p:nvSpPr>
        <p:spPr>
          <a:xfrm>
            <a:off x="838200" y="2208791"/>
            <a:ext cx="10515600" cy="1325563"/>
          </a:xfrm>
        </p:spPr>
        <p:txBody>
          <a:bodyPr>
            <a:noAutofit/>
          </a:bodyPr>
          <a:lstStyle>
            <a:lvl1pPr algn="ctr">
              <a:defRPr sz="4800"/>
            </a:lvl1pPr>
          </a:lstStyle>
          <a:p>
            <a:r>
              <a:rPr lang="en-US"/>
              <a:t>Click to edit Master title style</a:t>
            </a:r>
            <a:endParaRPr lang="en-US" dirty="0"/>
          </a:p>
        </p:txBody>
      </p:sp>
    </p:spTree>
    <p:extLst>
      <p:ext uri="{BB962C8B-B14F-4D97-AF65-F5344CB8AC3E}">
        <p14:creationId xmlns:p14="http://schemas.microsoft.com/office/powerpoint/2010/main" val="2307038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96B29A58-B8CA-474D-8032-D7D6884F9376}" type="datetimeFigureOut">
              <a:rPr lang="en-US" smtClean="0"/>
              <a:t>3/12/2022</a:t>
            </a:fld>
            <a:endParaRPr lang="en-US"/>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1817B420-6076-40D3-B85A-CB933145D8E2}" type="slidenum">
              <a:rPr lang="en-US" smtClean="0"/>
              <a:t>‹#›</a:t>
            </a:fld>
            <a:endParaRPr lang="en-US"/>
          </a:p>
        </p:txBody>
      </p:sp>
    </p:spTree>
    <p:extLst>
      <p:ext uri="{BB962C8B-B14F-4D97-AF65-F5344CB8AC3E}">
        <p14:creationId xmlns:p14="http://schemas.microsoft.com/office/powerpoint/2010/main" val="3111312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96B29A58-B8CA-474D-8032-D7D6884F9376}" type="datetimeFigureOut">
              <a:rPr lang="en-US" smtClean="0"/>
              <a:t>3/12/2022</a:t>
            </a:fld>
            <a:endParaRPr lang="en-US"/>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1817B420-6076-40D3-B85A-CB933145D8E2}" type="slidenum">
              <a:rPr lang="en-US" smtClean="0"/>
              <a:t>‹#›</a:t>
            </a:fld>
            <a:endParaRPr lang="en-US"/>
          </a:p>
        </p:txBody>
      </p:sp>
    </p:spTree>
    <p:extLst>
      <p:ext uri="{BB962C8B-B14F-4D97-AF65-F5344CB8AC3E}">
        <p14:creationId xmlns:p14="http://schemas.microsoft.com/office/powerpoint/2010/main" val="36313949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602038"/>
            <a:ext cx="9144000" cy="978275"/>
          </a:xfrm>
        </p:spPr>
        <p:txBody>
          <a:bodyPr>
            <a:normAutofit/>
          </a:bodyPr>
          <a:lstStyle>
            <a:lvl1pPr marL="0" indent="0" algn="ctr">
              <a:buNone/>
              <a:defRPr sz="3200">
                <a:solidFill>
                  <a:schemeClr val="tx1">
                    <a:lumMod val="65000"/>
                    <a:lumOff val="3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a:extLst>
              <a:ext uri="{FF2B5EF4-FFF2-40B4-BE49-F238E27FC236}">
                <a16:creationId xmlns:a16="http://schemas.microsoft.com/office/drawing/2014/main" id="{C8B78066-C41C-4625-899C-F67B9A4446B8}"/>
              </a:ext>
            </a:extLst>
          </p:cNvPr>
          <p:cNvSpPr>
            <a:spLocks noGrp="1"/>
          </p:cNvSpPr>
          <p:nvPr>
            <p:ph type="title"/>
          </p:nvPr>
        </p:nvSpPr>
        <p:spPr>
          <a:xfrm>
            <a:off x="838200" y="2208791"/>
            <a:ext cx="10515600" cy="1325563"/>
          </a:xfrm>
        </p:spPr>
        <p:txBody>
          <a:bodyPr>
            <a:noAutofit/>
          </a:bodyPr>
          <a:lstStyle>
            <a:lvl1pPr algn="ctr">
              <a:defRPr sz="4800"/>
            </a:lvl1pPr>
          </a:lstStyle>
          <a:p>
            <a:r>
              <a:rPr lang="en-US"/>
              <a:t>Click to edit Master title style</a:t>
            </a:r>
            <a:endParaRPr lang="en-US" dirty="0"/>
          </a:p>
        </p:txBody>
      </p:sp>
    </p:spTree>
    <p:extLst>
      <p:ext uri="{BB962C8B-B14F-4D97-AF65-F5344CB8AC3E}">
        <p14:creationId xmlns:p14="http://schemas.microsoft.com/office/powerpoint/2010/main" val="626244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01321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96B29A58-B8CA-474D-8032-D7D6884F9376}" type="datetimeFigureOut">
              <a:rPr lang="en-US" smtClean="0"/>
              <a:t>3/12/2022</a:t>
            </a:fld>
            <a:endParaRPr lang="en-US"/>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1817B420-6076-40D3-B85A-CB933145D8E2}" type="slidenum">
              <a:rPr lang="en-US" smtClean="0"/>
              <a:t>‹#›</a:t>
            </a:fld>
            <a:endParaRPr lang="en-US"/>
          </a:p>
        </p:txBody>
      </p:sp>
    </p:spTree>
    <p:extLst>
      <p:ext uri="{BB962C8B-B14F-4D97-AF65-F5344CB8AC3E}">
        <p14:creationId xmlns:p14="http://schemas.microsoft.com/office/powerpoint/2010/main" val="212292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96B29A58-B8CA-474D-8032-D7D6884F9376}" type="datetimeFigureOut">
              <a:rPr lang="en-US" smtClean="0"/>
              <a:t>3/12/2022</a:t>
            </a:fld>
            <a:endParaRPr lang="en-US"/>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p>
            <a:fld id="{1817B420-6076-40D3-B85A-CB933145D8E2}" type="slidenum">
              <a:rPr lang="en-US" smtClean="0"/>
              <a:t>‹#›</a:t>
            </a:fld>
            <a:endParaRPr lang="en-US"/>
          </a:p>
        </p:txBody>
      </p:sp>
    </p:spTree>
    <p:extLst>
      <p:ext uri="{BB962C8B-B14F-4D97-AF65-F5344CB8AC3E}">
        <p14:creationId xmlns:p14="http://schemas.microsoft.com/office/powerpoint/2010/main" val="3475333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38200" y="6356352"/>
            <a:ext cx="2743200" cy="365125"/>
          </a:xfrm>
          <a:prstGeom prst="rect">
            <a:avLst/>
          </a:prstGeom>
        </p:spPr>
        <p:txBody>
          <a:bodyPr/>
          <a:lstStyle/>
          <a:p>
            <a:fld id="{96B29A58-B8CA-474D-8032-D7D6884F9376}" type="datetimeFigureOut">
              <a:rPr lang="en-US" smtClean="0"/>
              <a:t>3/12/2022</a:t>
            </a:fld>
            <a:endParaRPr lang="en-US"/>
          </a:p>
        </p:txBody>
      </p:sp>
      <p:sp>
        <p:nvSpPr>
          <p:cNvPr id="8" name="Footer Placeholder 7"/>
          <p:cNvSpPr>
            <a:spLocks noGrp="1"/>
          </p:cNvSpPr>
          <p:nvPr>
            <p:ph type="ftr" sz="quarter" idx="11"/>
          </p:nvPr>
        </p:nvSpPr>
        <p:spPr>
          <a:xfrm>
            <a:off x="4038600" y="6356352"/>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610600" y="6356352"/>
            <a:ext cx="2743200" cy="365125"/>
          </a:xfrm>
          <a:prstGeom prst="rect">
            <a:avLst/>
          </a:prstGeom>
        </p:spPr>
        <p:txBody>
          <a:bodyPr/>
          <a:lstStyle/>
          <a:p>
            <a:fld id="{1817B420-6076-40D3-B85A-CB933145D8E2}" type="slidenum">
              <a:rPr lang="en-US" smtClean="0"/>
              <a:t>‹#›</a:t>
            </a:fld>
            <a:endParaRPr lang="en-US"/>
          </a:p>
        </p:txBody>
      </p:sp>
    </p:spTree>
    <p:extLst>
      <p:ext uri="{BB962C8B-B14F-4D97-AF65-F5344CB8AC3E}">
        <p14:creationId xmlns:p14="http://schemas.microsoft.com/office/powerpoint/2010/main" val="3253444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838200" y="6356352"/>
            <a:ext cx="2743200" cy="365125"/>
          </a:xfrm>
          <a:prstGeom prst="rect">
            <a:avLst/>
          </a:prstGeom>
        </p:spPr>
        <p:txBody>
          <a:bodyPr/>
          <a:lstStyle/>
          <a:p>
            <a:fld id="{96B29A58-B8CA-474D-8032-D7D6884F9376}" type="datetimeFigureOut">
              <a:rPr lang="en-US" smtClean="0"/>
              <a:t>3/12/2022</a:t>
            </a:fld>
            <a:endParaRPr lang="en-US"/>
          </a:p>
        </p:txBody>
      </p:sp>
      <p:sp>
        <p:nvSpPr>
          <p:cNvPr id="4" name="Footer Placeholder 3"/>
          <p:cNvSpPr>
            <a:spLocks noGrp="1"/>
          </p:cNvSpPr>
          <p:nvPr>
            <p:ph type="ftr" sz="quarter" idx="11"/>
          </p:nvPr>
        </p:nvSpPr>
        <p:spPr>
          <a:xfrm>
            <a:off x="4038600" y="6356352"/>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610600" y="6356352"/>
            <a:ext cx="2743200" cy="365125"/>
          </a:xfrm>
          <a:prstGeom prst="rect">
            <a:avLst/>
          </a:prstGeom>
        </p:spPr>
        <p:txBody>
          <a:bodyPr/>
          <a:lstStyle/>
          <a:p>
            <a:fld id="{1817B420-6076-40D3-B85A-CB933145D8E2}" type="slidenum">
              <a:rPr lang="en-US" smtClean="0"/>
              <a:t>‹#›</a:t>
            </a:fld>
            <a:endParaRPr lang="en-US"/>
          </a:p>
        </p:txBody>
      </p:sp>
    </p:spTree>
    <p:extLst>
      <p:ext uri="{BB962C8B-B14F-4D97-AF65-F5344CB8AC3E}">
        <p14:creationId xmlns:p14="http://schemas.microsoft.com/office/powerpoint/2010/main" val="606437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2"/>
            <a:ext cx="2743200" cy="365125"/>
          </a:xfrm>
          <a:prstGeom prst="rect">
            <a:avLst/>
          </a:prstGeom>
        </p:spPr>
        <p:txBody>
          <a:bodyPr/>
          <a:lstStyle/>
          <a:p>
            <a:fld id="{96B29A58-B8CA-474D-8032-D7D6884F9376}" type="datetimeFigureOut">
              <a:rPr lang="en-US" smtClean="0"/>
              <a:t>3/12/2022</a:t>
            </a:fld>
            <a:endParaRPr lang="en-US"/>
          </a:p>
        </p:txBody>
      </p:sp>
      <p:sp>
        <p:nvSpPr>
          <p:cNvPr id="3" name="Footer Placeholder 2"/>
          <p:cNvSpPr>
            <a:spLocks noGrp="1"/>
          </p:cNvSpPr>
          <p:nvPr>
            <p:ph type="ftr" sz="quarter" idx="11"/>
          </p:nvPr>
        </p:nvSpPr>
        <p:spPr>
          <a:xfrm>
            <a:off x="4038600" y="6356352"/>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610600" y="6356352"/>
            <a:ext cx="2743200" cy="365125"/>
          </a:xfrm>
          <a:prstGeom prst="rect">
            <a:avLst/>
          </a:prstGeom>
        </p:spPr>
        <p:txBody>
          <a:bodyPr/>
          <a:lstStyle/>
          <a:p>
            <a:fld id="{1817B420-6076-40D3-B85A-CB933145D8E2}" type="slidenum">
              <a:rPr lang="en-US" smtClean="0"/>
              <a:t>‹#›</a:t>
            </a:fld>
            <a:endParaRPr lang="en-US"/>
          </a:p>
        </p:txBody>
      </p:sp>
    </p:spTree>
    <p:extLst>
      <p:ext uri="{BB962C8B-B14F-4D97-AF65-F5344CB8AC3E}">
        <p14:creationId xmlns:p14="http://schemas.microsoft.com/office/powerpoint/2010/main" val="511281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96B29A58-B8CA-474D-8032-D7D6884F9376}" type="datetimeFigureOut">
              <a:rPr lang="en-US" smtClean="0"/>
              <a:t>3/12/2022</a:t>
            </a:fld>
            <a:endParaRPr lang="en-US"/>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p>
            <a:fld id="{1817B420-6076-40D3-B85A-CB933145D8E2}" type="slidenum">
              <a:rPr lang="en-US" smtClean="0"/>
              <a:t>‹#›</a:t>
            </a:fld>
            <a:endParaRPr lang="en-US"/>
          </a:p>
        </p:txBody>
      </p:sp>
    </p:spTree>
    <p:extLst>
      <p:ext uri="{BB962C8B-B14F-4D97-AF65-F5344CB8AC3E}">
        <p14:creationId xmlns:p14="http://schemas.microsoft.com/office/powerpoint/2010/main" val="8943014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96B29A58-B8CA-474D-8032-D7D6884F9376}" type="datetimeFigureOut">
              <a:rPr lang="en-US" smtClean="0"/>
              <a:t>3/12/2022</a:t>
            </a:fld>
            <a:endParaRPr lang="en-US"/>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p>
            <a:fld id="{1817B420-6076-40D3-B85A-CB933145D8E2}" type="slidenum">
              <a:rPr lang="en-US" smtClean="0"/>
              <a:t>‹#›</a:t>
            </a:fld>
            <a:endParaRPr lang="en-US"/>
          </a:p>
        </p:txBody>
      </p:sp>
    </p:spTree>
    <p:extLst>
      <p:ext uri="{BB962C8B-B14F-4D97-AF65-F5344CB8AC3E}">
        <p14:creationId xmlns:p14="http://schemas.microsoft.com/office/powerpoint/2010/main" val="19744380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362834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8481" y="2235200"/>
            <a:ext cx="9144000" cy="2387600"/>
          </a:xfrm>
        </p:spPr>
        <p:txBody>
          <a:bodyPr/>
          <a:lstStyle/>
          <a:p>
            <a:r>
              <a:rPr lang="en-US" b="1" dirty="0"/>
              <a:t>Nursing Care for a Client with Altered Nutritional Status</a:t>
            </a:r>
          </a:p>
        </p:txBody>
      </p:sp>
    </p:spTree>
    <p:extLst>
      <p:ext uri="{BB962C8B-B14F-4D97-AF65-F5344CB8AC3E}">
        <p14:creationId xmlns:p14="http://schemas.microsoft.com/office/powerpoint/2010/main" val="41876091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9554" y="3220867"/>
            <a:ext cx="10515600" cy="1325563"/>
          </a:xfrm>
        </p:spPr>
        <p:txBody>
          <a:bodyPr/>
          <a:lstStyle/>
          <a:p>
            <a:pPr algn="ctr"/>
            <a:r>
              <a:rPr lang="en-US" b="1" dirty="0">
                <a:solidFill>
                  <a:srgbClr val="C00000"/>
                </a:solidFill>
              </a:rPr>
              <a:t>Parameters of Assessment</a:t>
            </a:r>
          </a:p>
        </p:txBody>
      </p:sp>
      <p:sp>
        <p:nvSpPr>
          <p:cNvPr id="3" name="Content Placeholder 2"/>
          <p:cNvSpPr>
            <a:spLocks noGrp="1"/>
          </p:cNvSpPr>
          <p:nvPr>
            <p:ph idx="1"/>
          </p:nvPr>
        </p:nvSpPr>
        <p:spPr/>
        <p:txBody>
          <a:bodyPr>
            <a:normAutofit/>
          </a:bodyPr>
          <a:lstStyle/>
          <a:p>
            <a:endParaRPr lang="en-US" dirty="0"/>
          </a:p>
          <a:p>
            <a:endParaRPr lang="en-US" dirty="0"/>
          </a:p>
        </p:txBody>
      </p:sp>
    </p:spTree>
    <p:extLst>
      <p:ext uri="{BB962C8B-B14F-4D97-AF65-F5344CB8AC3E}">
        <p14:creationId xmlns:p14="http://schemas.microsoft.com/office/powerpoint/2010/main" val="26197637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9286" y="365125"/>
            <a:ext cx="6514514" cy="1325563"/>
          </a:xfrm>
        </p:spPr>
        <p:txBody>
          <a:bodyPr/>
          <a:lstStyle/>
          <a:p>
            <a:r>
              <a:rPr lang="en-US" b="1" dirty="0"/>
              <a:t>A. General Parameters</a:t>
            </a:r>
          </a:p>
        </p:txBody>
      </p:sp>
      <p:sp>
        <p:nvSpPr>
          <p:cNvPr id="3" name="Content Placeholder 2"/>
          <p:cNvSpPr>
            <a:spLocks noGrp="1"/>
          </p:cNvSpPr>
          <p:nvPr>
            <p:ph idx="1"/>
          </p:nvPr>
        </p:nvSpPr>
        <p:spPr>
          <a:xfrm>
            <a:off x="331763" y="2149182"/>
            <a:ext cx="11400692" cy="4351338"/>
          </a:xfrm>
        </p:spPr>
        <p:txBody>
          <a:bodyPr>
            <a:normAutofit fontScale="92500" lnSpcReduction="20000"/>
          </a:bodyPr>
          <a:lstStyle/>
          <a:p>
            <a:r>
              <a:rPr lang="en-US" dirty="0"/>
              <a:t>During routine nursing assessment, any alterations in general assessment parameters that influence intake, absorption, or digestion of nutrients should be further assessed to determine if an older adult is as nutritional risk. These parameters include the following:</a:t>
            </a:r>
          </a:p>
          <a:p>
            <a:pPr marL="457200" lvl="1" indent="0">
              <a:buNone/>
            </a:pPr>
            <a:r>
              <a:rPr lang="en-US" dirty="0"/>
              <a:t>1. Subjective assessment, including present history, assessment of symptoms, past medical and surgical history, and co-morbidities. </a:t>
            </a:r>
          </a:p>
          <a:p>
            <a:pPr marL="457200" lvl="1" indent="0">
              <a:buNone/>
            </a:pPr>
            <a:r>
              <a:rPr lang="en-US" dirty="0"/>
              <a:t>2. Social history. </a:t>
            </a:r>
          </a:p>
          <a:p>
            <a:pPr marL="457200" lvl="1" indent="0">
              <a:buNone/>
            </a:pPr>
            <a:r>
              <a:rPr lang="en-US" dirty="0"/>
              <a:t>3. Drug–nutrient interactions: Drugs can modify the nutrient needs and metabolism of older people. Restrictive diets, malnutrition, changes in eating patterns, alcoholism, and chronic disease with long-term drug treatment are some of the risk factors in older adults that place them at risk for drug–nutrient interactions. </a:t>
            </a:r>
          </a:p>
          <a:p>
            <a:pPr marL="457200" lvl="1" indent="0">
              <a:buNone/>
            </a:pPr>
            <a:r>
              <a:rPr lang="en-US" dirty="0"/>
              <a:t>4. Functional limitations. </a:t>
            </a:r>
          </a:p>
          <a:p>
            <a:pPr marL="457200" lvl="1" indent="0">
              <a:buNone/>
            </a:pPr>
            <a:r>
              <a:rPr lang="en-US" dirty="0"/>
              <a:t>5. Psychological status </a:t>
            </a:r>
          </a:p>
          <a:p>
            <a:pPr marL="457200" lvl="1" indent="0">
              <a:buNone/>
            </a:pPr>
            <a:r>
              <a:rPr lang="en-US" dirty="0"/>
              <a:t>6. Objective assessment: physical examination with emphasis on oral exam, loss of subcutaneous fat, muscle wasting, BMI12 and dysphagia.</a:t>
            </a:r>
          </a:p>
          <a:p>
            <a:endParaRPr lang="en-US" dirty="0"/>
          </a:p>
        </p:txBody>
      </p:sp>
    </p:spTree>
    <p:extLst>
      <p:ext uri="{BB962C8B-B14F-4D97-AF65-F5344CB8AC3E}">
        <p14:creationId xmlns:p14="http://schemas.microsoft.com/office/powerpoint/2010/main" val="27263000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7660" y="365125"/>
            <a:ext cx="6536140" cy="1325563"/>
          </a:xfrm>
        </p:spPr>
        <p:txBody>
          <a:bodyPr/>
          <a:lstStyle/>
          <a:p>
            <a:r>
              <a:rPr lang="en-US" b="1" dirty="0"/>
              <a:t>B. Dietary Intake</a:t>
            </a:r>
          </a:p>
        </p:txBody>
      </p:sp>
      <p:sp>
        <p:nvSpPr>
          <p:cNvPr id="3" name="Content Placeholder 2"/>
          <p:cNvSpPr>
            <a:spLocks noGrp="1"/>
          </p:cNvSpPr>
          <p:nvPr>
            <p:ph idx="1"/>
          </p:nvPr>
        </p:nvSpPr>
        <p:spPr>
          <a:xfrm>
            <a:off x="1015621" y="2423141"/>
            <a:ext cx="10515600" cy="4351338"/>
          </a:xfrm>
        </p:spPr>
        <p:txBody>
          <a:bodyPr/>
          <a:lstStyle/>
          <a:p>
            <a:r>
              <a:rPr lang="en-US" dirty="0"/>
              <a:t>In-depth assessment of dietary intake during hospitalization may be documented with a 3-day calorie count (dietary intake analysis)</a:t>
            </a:r>
          </a:p>
        </p:txBody>
      </p:sp>
    </p:spTree>
    <p:extLst>
      <p:ext uri="{BB962C8B-B14F-4D97-AF65-F5344CB8AC3E}">
        <p14:creationId xmlns:p14="http://schemas.microsoft.com/office/powerpoint/2010/main" val="21574629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8352" y="597136"/>
            <a:ext cx="7633648" cy="1325563"/>
          </a:xfrm>
        </p:spPr>
        <p:txBody>
          <a:bodyPr/>
          <a:lstStyle/>
          <a:p>
            <a:r>
              <a:rPr lang="en-US" b="1" dirty="0"/>
              <a:t>C. Nutrition Risk Assessment Tool</a:t>
            </a:r>
          </a:p>
        </p:txBody>
      </p:sp>
      <p:sp>
        <p:nvSpPr>
          <p:cNvPr id="3" name="Content Placeholder 2"/>
          <p:cNvSpPr>
            <a:spLocks noGrp="1"/>
          </p:cNvSpPr>
          <p:nvPr>
            <p:ph idx="1"/>
          </p:nvPr>
        </p:nvSpPr>
        <p:spPr>
          <a:xfrm>
            <a:off x="510654" y="2194114"/>
            <a:ext cx="10515600" cy="4351338"/>
          </a:xfrm>
        </p:spPr>
        <p:txBody>
          <a:bodyPr/>
          <a:lstStyle/>
          <a:p>
            <a:r>
              <a:rPr lang="en-US" dirty="0"/>
              <a:t>The Mini-Nutritional Assessment (MNA) should be administered to determine if an older hospitalized patient is either at risk for malnutrition or has malnutrition. </a:t>
            </a:r>
          </a:p>
          <a:p>
            <a:r>
              <a:rPr lang="en-US" dirty="0"/>
              <a:t>The MNA determines risk based on food intake, mobility, BMI, history of weight loss, psychological stress, or acute disease and dementia or other psychological conditions. </a:t>
            </a:r>
          </a:p>
          <a:p>
            <a:r>
              <a:rPr lang="en-US" dirty="0"/>
              <a:t>If the score is 11 points or less, the in-depth MNA assessment should be administered </a:t>
            </a:r>
          </a:p>
        </p:txBody>
      </p:sp>
    </p:spTree>
    <p:extLst>
      <p:ext uri="{BB962C8B-B14F-4D97-AF65-F5344CB8AC3E}">
        <p14:creationId xmlns:p14="http://schemas.microsoft.com/office/powerpoint/2010/main" val="3530473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26590" y="365125"/>
            <a:ext cx="6727209" cy="1325563"/>
          </a:xfrm>
        </p:spPr>
        <p:txBody>
          <a:bodyPr/>
          <a:lstStyle/>
          <a:p>
            <a:r>
              <a:rPr lang="en-US" b="1" dirty="0"/>
              <a:t>D. Anthropometry</a:t>
            </a:r>
          </a:p>
        </p:txBody>
      </p:sp>
      <p:sp>
        <p:nvSpPr>
          <p:cNvPr id="3" name="Content Placeholder 2"/>
          <p:cNvSpPr>
            <a:spLocks noGrp="1"/>
          </p:cNvSpPr>
          <p:nvPr>
            <p:ph idx="1"/>
          </p:nvPr>
        </p:nvSpPr>
        <p:spPr>
          <a:xfrm>
            <a:off x="838198" y="2385183"/>
            <a:ext cx="11035353" cy="4351338"/>
          </a:xfrm>
        </p:spPr>
        <p:txBody>
          <a:bodyPr/>
          <a:lstStyle/>
          <a:p>
            <a:r>
              <a:rPr lang="en-US" dirty="0"/>
              <a:t>Obtain an accurate </a:t>
            </a:r>
            <a:r>
              <a:rPr lang="en-US" dirty="0">
                <a:solidFill>
                  <a:srgbClr val="C00000"/>
                </a:solidFill>
              </a:rPr>
              <a:t>weight and height </a:t>
            </a:r>
            <a:r>
              <a:rPr lang="en-US" dirty="0"/>
              <a:t>through direct measurement. </a:t>
            </a:r>
          </a:p>
          <a:p>
            <a:r>
              <a:rPr lang="en-US" dirty="0"/>
              <a:t>Do not rely on patient recall. </a:t>
            </a:r>
          </a:p>
          <a:p>
            <a:r>
              <a:rPr lang="en-US" dirty="0"/>
              <a:t>If patient cannot stand erect to measure height, then knee-height measurements should be taken to estimate height using special knee-height calipers. </a:t>
            </a:r>
          </a:p>
          <a:p>
            <a:r>
              <a:rPr lang="en-US" dirty="0"/>
              <a:t>Height should never be estimated or recalled, due to shortening of the spine with advanced age; self-reported height may be off by as many as 2.4 cm </a:t>
            </a:r>
          </a:p>
        </p:txBody>
      </p:sp>
    </p:spTree>
    <p:extLst>
      <p:ext uri="{BB962C8B-B14F-4D97-AF65-F5344CB8AC3E}">
        <p14:creationId xmlns:p14="http://schemas.microsoft.com/office/powerpoint/2010/main" val="4135696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4012" y="500062"/>
            <a:ext cx="6549788" cy="1325563"/>
          </a:xfrm>
        </p:spPr>
        <p:txBody>
          <a:bodyPr/>
          <a:lstStyle/>
          <a:p>
            <a:r>
              <a:rPr lang="en-US" b="1" dirty="0"/>
              <a:t>D. Anthropometry Cont.</a:t>
            </a:r>
          </a:p>
        </p:txBody>
      </p:sp>
      <p:sp>
        <p:nvSpPr>
          <p:cNvPr id="3" name="Content Placeholder 2"/>
          <p:cNvSpPr>
            <a:spLocks noGrp="1"/>
          </p:cNvSpPr>
          <p:nvPr>
            <p:ph idx="1"/>
          </p:nvPr>
        </p:nvSpPr>
        <p:spPr>
          <a:xfrm>
            <a:off x="824552" y="2684083"/>
            <a:ext cx="10953466" cy="4351338"/>
          </a:xfrm>
        </p:spPr>
        <p:txBody>
          <a:bodyPr/>
          <a:lstStyle/>
          <a:p>
            <a:r>
              <a:rPr lang="en-US" dirty="0">
                <a:solidFill>
                  <a:srgbClr val="C00000"/>
                </a:solidFill>
              </a:rPr>
              <a:t>Weight history</a:t>
            </a:r>
            <a:r>
              <a:rPr lang="en-US" dirty="0"/>
              <a:t>: A detailed weight history should be obtained along with current weight. </a:t>
            </a:r>
          </a:p>
          <a:p>
            <a:r>
              <a:rPr lang="en-US" dirty="0"/>
              <a:t>Detailed history should include a history of weight loss, whether the weight loss was intentional or unintentional, and during what period. </a:t>
            </a:r>
          </a:p>
          <a:p>
            <a:r>
              <a:rPr lang="en-US" dirty="0"/>
              <a:t>A loss of 10 pounds during a 6-month period, whether intentional or unintentional, is a critical indicator for further assessment </a:t>
            </a:r>
          </a:p>
        </p:txBody>
      </p:sp>
    </p:spTree>
    <p:extLst>
      <p:ext uri="{BB962C8B-B14F-4D97-AF65-F5344CB8AC3E}">
        <p14:creationId xmlns:p14="http://schemas.microsoft.com/office/powerpoint/2010/main" val="6119857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9296" y="365125"/>
            <a:ext cx="6754504" cy="1325563"/>
          </a:xfrm>
        </p:spPr>
        <p:txBody>
          <a:bodyPr/>
          <a:lstStyle/>
          <a:p>
            <a:r>
              <a:rPr lang="en-US" b="1" dirty="0"/>
              <a:t>D. Anthropometry Cont.</a:t>
            </a:r>
          </a:p>
        </p:txBody>
      </p:sp>
      <p:sp>
        <p:nvSpPr>
          <p:cNvPr id="3" name="Content Placeholder 2"/>
          <p:cNvSpPr>
            <a:spLocks noGrp="1"/>
          </p:cNvSpPr>
          <p:nvPr>
            <p:ph idx="1"/>
          </p:nvPr>
        </p:nvSpPr>
        <p:spPr>
          <a:xfrm>
            <a:off x="838200" y="2506662"/>
            <a:ext cx="10515600" cy="4351338"/>
          </a:xfrm>
        </p:spPr>
        <p:txBody>
          <a:bodyPr/>
          <a:lstStyle/>
          <a:p>
            <a:r>
              <a:rPr lang="en-US" dirty="0"/>
              <a:t>Calculate </a:t>
            </a:r>
            <a:r>
              <a:rPr lang="en-US" dirty="0">
                <a:solidFill>
                  <a:srgbClr val="C00000"/>
                </a:solidFill>
              </a:rPr>
              <a:t>body mass index (BMI) </a:t>
            </a:r>
            <a:r>
              <a:rPr lang="en-US" dirty="0"/>
              <a:t>to determine if weight for height is within the normal range of 22–27. </a:t>
            </a:r>
          </a:p>
          <a:p>
            <a:r>
              <a:rPr lang="en-US" dirty="0"/>
              <a:t>A BMI below 22 is a sign of under-nutrition </a:t>
            </a:r>
          </a:p>
        </p:txBody>
      </p:sp>
    </p:spTree>
    <p:extLst>
      <p:ext uri="{BB962C8B-B14F-4D97-AF65-F5344CB8AC3E}">
        <p14:creationId xmlns:p14="http://schemas.microsoft.com/office/powerpoint/2010/main" val="36901510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40490" y="365125"/>
            <a:ext cx="6413310" cy="1325563"/>
          </a:xfrm>
        </p:spPr>
        <p:txBody>
          <a:bodyPr/>
          <a:lstStyle/>
          <a:p>
            <a:r>
              <a:rPr lang="en-US" b="1" dirty="0"/>
              <a:t>E. Visceral Proteins</a:t>
            </a:r>
          </a:p>
        </p:txBody>
      </p:sp>
      <p:sp>
        <p:nvSpPr>
          <p:cNvPr id="3" name="Content Placeholder 2"/>
          <p:cNvSpPr>
            <a:spLocks noGrp="1"/>
          </p:cNvSpPr>
          <p:nvPr>
            <p:ph idx="1"/>
          </p:nvPr>
        </p:nvSpPr>
        <p:spPr>
          <a:xfrm>
            <a:off x="838200" y="2221410"/>
            <a:ext cx="10515600" cy="4351338"/>
          </a:xfrm>
        </p:spPr>
        <p:txBody>
          <a:bodyPr>
            <a:normAutofit/>
          </a:bodyPr>
          <a:lstStyle/>
          <a:p>
            <a:r>
              <a:rPr lang="en-US" dirty="0"/>
              <a:t>Evaluate serum albumin, transferrin, and </a:t>
            </a:r>
            <a:r>
              <a:rPr lang="en-US" dirty="0" err="1"/>
              <a:t>prealbumin</a:t>
            </a:r>
            <a:r>
              <a:rPr lang="en-US" dirty="0"/>
              <a:t> are visceral proteins commonly used to assess and monitor nutritional status </a:t>
            </a:r>
          </a:p>
          <a:p>
            <a:r>
              <a:rPr lang="en-US" dirty="0"/>
              <a:t>However, these proteins are negative acute-phase reactants; therefore, during a stress state, production is usually decreased. </a:t>
            </a:r>
          </a:p>
          <a:p>
            <a:r>
              <a:rPr lang="en-US" dirty="0"/>
              <a:t>In an older hospitalized patient, albumin levels may be a better indicator of prognosis than nutritional status </a:t>
            </a:r>
          </a:p>
        </p:txBody>
      </p:sp>
    </p:spTree>
    <p:extLst>
      <p:ext uri="{BB962C8B-B14F-4D97-AF65-F5344CB8AC3E}">
        <p14:creationId xmlns:p14="http://schemas.microsoft.com/office/powerpoint/2010/main" val="24412768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917256"/>
            <a:ext cx="10515600" cy="1325563"/>
          </a:xfrm>
        </p:spPr>
        <p:txBody>
          <a:bodyPr/>
          <a:lstStyle/>
          <a:p>
            <a:pPr algn="ctr"/>
            <a:r>
              <a:rPr lang="en-US" b="1" dirty="0">
                <a:solidFill>
                  <a:srgbClr val="C00000"/>
                </a:solidFill>
              </a:rPr>
              <a:t>Nursing Care Strategies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1440426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90364" y="719967"/>
            <a:ext cx="6563436" cy="1325563"/>
          </a:xfrm>
        </p:spPr>
        <p:txBody>
          <a:bodyPr/>
          <a:lstStyle/>
          <a:p>
            <a:r>
              <a:rPr lang="en-US" b="1" dirty="0"/>
              <a:t>A. Collaboration</a:t>
            </a:r>
            <a:br>
              <a:rPr lang="en-US" b="1" dirty="0"/>
            </a:br>
            <a:endParaRPr lang="en-US" b="1" dirty="0"/>
          </a:p>
        </p:txBody>
      </p:sp>
      <p:sp>
        <p:nvSpPr>
          <p:cNvPr id="3" name="Content Placeholder 2"/>
          <p:cNvSpPr>
            <a:spLocks noGrp="1"/>
          </p:cNvSpPr>
          <p:nvPr>
            <p:ph idx="1"/>
          </p:nvPr>
        </p:nvSpPr>
        <p:spPr>
          <a:xfrm>
            <a:off x="838199" y="2045530"/>
            <a:ext cx="11008057" cy="4351338"/>
          </a:xfrm>
        </p:spPr>
        <p:txBody>
          <a:bodyPr>
            <a:normAutofit fontScale="92500" lnSpcReduction="10000"/>
          </a:bodyPr>
          <a:lstStyle/>
          <a:p>
            <a:endParaRPr lang="en-US" dirty="0"/>
          </a:p>
          <a:p>
            <a:pPr marL="0" indent="0">
              <a:buNone/>
            </a:pPr>
            <a:r>
              <a:rPr lang="en-US" dirty="0"/>
              <a:t>1. Refer to dietitian if patient is at risk for or has under-nutrition.</a:t>
            </a:r>
          </a:p>
          <a:p>
            <a:pPr marL="0" indent="0">
              <a:buNone/>
            </a:pPr>
            <a:endParaRPr lang="en-US" dirty="0"/>
          </a:p>
          <a:p>
            <a:pPr marL="0" indent="0">
              <a:buNone/>
            </a:pPr>
            <a:r>
              <a:rPr lang="en-US" dirty="0"/>
              <a:t>2. Consult with pharmacist to review patient's medications for possible drug–nutrient interactions.</a:t>
            </a:r>
          </a:p>
          <a:p>
            <a:pPr marL="0" indent="0">
              <a:buNone/>
            </a:pPr>
            <a:endParaRPr lang="en-US" dirty="0"/>
          </a:p>
          <a:p>
            <a:pPr marL="0" indent="0">
              <a:buNone/>
            </a:pPr>
            <a:r>
              <a:rPr lang="en-US" dirty="0"/>
              <a:t>3. Consult with a multidisciplinary team specializing in nutrition.</a:t>
            </a:r>
          </a:p>
          <a:p>
            <a:pPr marL="0" indent="0">
              <a:buNone/>
            </a:pPr>
            <a:endParaRPr lang="en-US" dirty="0"/>
          </a:p>
          <a:p>
            <a:pPr marL="0" indent="0">
              <a:buNone/>
            </a:pPr>
            <a:r>
              <a:rPr lang="en-US" dirty="0"/>
              <a:t>4. Consult with social worker, occupational therapist, and speech therapist as appropriate.</a:t>
            </a:r>
          </a:p>
        </p:txBody>
      </p:sp>
    </p:spTree>
    <p:extLst>
      <p:ext uri="{BB962C8B-B14F-4D97-AF65-F5344CB8AC3E}">
        <p14:creationId xmlns:p14="http://schemas.microsoft.com/office/powerpoint/2010/main" val="5466891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55107" y="447012"/>
            <a:ext cx="10515600" cy="1325563"/>
          </a:xfrm>
        </p:spPr>
        <p:txBody>
          <a:bodyPr/>
          <a:lstStyle/>
          <a:p>
            <a:r>
              <a:rPr lang="en-US" b="1" dirty="0">
                <a:solidFill>
                  <a:srgbClr val="C00000"/>
                </a:solidFill>
              </a:rPr>
              <a:t>Overview</a:t>
            </a:r>
          </a:p>
        </p:txBody>
      </p:sp>
      <p:sp>
        <p:nvSpPr>
          <p:cNvPr id="3" name="Content Placeholder 2"/>
          <p:cNvSpPr>
            <a:spLocks noGrp="1"/>
          </p:cNvSpPr>
          <p:nvPr>
            <p:ph idx="1"/>
          </p:nvPr>
        </p:nvSpPr>
        <p:spPr>
          <a:xfrm>
            <a:off x="559558" y="2862855"/>
            <a:ext cx="12295496" cy="4351338"/>
          </a:xfrm>
        </p:spPr>
        <p:txBody>
          <a:bodyPr/>
          <a:lstStyle/>
          <a:p>
            <a:pPr marL="0" indent="0">
              <a:buNone/>
            </a:pPr>
            <a:r>
              <a:rPr lang="en-US" dirty="0"/>
              <a:t>Older adults are at risk for malnutrition, with 39% to 47% of hospitalized older adults malnourished or at risk for malnutrition</a:t>
            </a:r>
          </a:p>
        </p:txBody>
      </p:sp>
    </p:spTree>
    <p:extLst>
      <p:ext uri="{BB962C8B-B14F-4D97-AF65-F5344CB8AC3E}">
        <p14:creationId xmlns:p14="http://schemas.microsoft.com/office/powerpoint/2010/main" val="30175052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90114" y="679024"/>
            <a:ext cx="6986516" cy="1325563"/>
          </a:xfrm>
        </p:spPr>
        <p:txBody>
          <a:bodyPr>
            <a:normAutofit fontScale="90000"/>
          </a:bodyPr>
          <a:lstStyle/>
          <a:p>
            <a:r>
              <a:rPr lang="en-US" b="1" dirty="0"/>
              <a:t>B. Alleviate Dry Mouth</a:t>
            </a:r>
            <a:br>
              <a:rPr lang="en-US" b="1" dirty="0"/>
            </a:br>
            <a:endParaRPr lang="en-US" b="1" dirty="0"/>
          </a:p>
        </p:txBody>
      </p:sp>
      <p:sp>
        <p:nvSpPr>
          <p:cNvPr id="3" name="Content Placeholder 2"/>
          <p:cNvSpPr>
            <a:spLocks noGrp="1"/>
          </p:cNvSpPr>
          <p:nvPr>
            <p:ph idx="1"/>
          </p:nvPr>
        </p:nvSpPr>
        <p:spPr/>
        <p:txBody>
          <a:bodyPr>
            <a:normAutofit fontScale="92500" lnSpcReduction="10000"/>
          </a:bodyPr>
          <a:lstStyle/>
          <a:p>
            <a:endParaRPr lang="en-US" dirty="0"/>
          </a:p>
          <a:p>
            <a:pPr marL="0" indent="0">
              <a:buNone/>
            </a:pPr>
            <a:r>
              <a:rPr lang="en-US" dirty="0"/>
              <a:t>1. Avoid caffeine; alcohol; tobacco; and dry, bulky, spicy, salty, or highly acidic foods.</a:t>
            </a:r>
          </a:p>
          <a:p>
            <a:pPr marL="0" indent="0">
              <a:buNone/>
            </a:pPr>
            <a:endParaRPr lang="en-US" dirty="0"/>
          </a:p>
          <a:p>
            <a:pPr marL="0" indent="0">
              <a:buNone/>
            </a:pPr>
            <a:r>
              <a:rPr lang="en-US" dirty="0"/>
              <a:t>2. If patient does not have dementia or swallowing difficulties, offer sugarless hard candy or chewing gum to stimulate saliva.</a:t>
            </a:r>
          </a:p>
          <a:p>
            <a:pPr marL="0" indent="0">
              <a:buNone/>
            </a:pPr>
            <a:endParaRPr lang="en-US" dirty="0"/>
          </a:p>
          <a:p>
            <a:pPr marL="0" indent="0">
              <a:buNone/>
            </a:pPr>
            <a:r>
              <a:rPr lang="en-US" dirty="0"/>
              <a:t>3. Keep lips moist with petroleum jelly.</a:t>
            </a:r>
          </a:p>
          <a:p>
            <a:pPr marL="0" indent="0">
              <a:buNone/>
            </a:pPr>
            <a:endParaRPr lang="en-US" dirty="0"/>
          </a:p>
          <a:p>
            <a:pPr marL="0" indent="0">
              <a:buNone/>
            </a:pPr>
            <a:r>
              <a:rPr lang="en-US" dirty="0"/>
              <a:t>4. Encourage frequent sips of water.</a:t>
            </a:r>
          </a:p>
        </p:txBody>
      </p:sp>
    </p:spTree>
    <p:extLst>
      <p:ext uri="{BB962C8B-B14F-4D97-AF65-F5344CB8AC3E}">
        <p14:creationId xmlns:p14="http://schemas.microsoft.com/office/powerpoint/2010/main" val="28384021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85648" y="365125"/>
            <a:ext cx="7438030" cy="1325563"/>
          </a:xfrm>
        </p:spPr>
        <p:txBody>
          <a:bodyPr/>
          <a:lstStyle/>
          <a:p>
            <a:r>
              <a:rPr lang="en-US" b="1" dirty="0"/>
              <a:t>C. Maintain adequate nutritional intake</a:t>
            </a:r>
          </a:p>
        </p:txBody>
      </p:sp>
      <p:sp>
        <p:nvSpPr>
          <p:cNvPr id="3" name="Content Placeholder 2"/>
          <p:cNvSpPr>
            <a:spLocks noGrp="1"/>
          </p:cNvSpPr>
          <p:nvPr>
            <p:ph idx="1"/>
          </p:nvPr>
        </p:nvSpPr>
        <p:spPr>
          <a:xfrm>
            <a:off x="810904" y="2180467"/>
            <a:ext cx="10515600" cy="4351338"/>
          </a:xfrm>
        </p:spPr>
        <p:txBody>
          <a:bodyPr/>
          <a:lstStyle/>
          <a:p>
            <a:pPr marL="514350" indent="-514350">
              <a:buFont typeface="+mj-lt"/>
              <a:buAutoNum type="arabicPeriod"/>
            </a:pPr>
            <a:r>
              <a:rPr lang="en-US" dirty="0"/>
              <a:t>Daily requirements for healthy older adults include 30 kcal per kg of body weight and 0.8 to 1g/kg of protein per day, with no more than 30% of calories from fat. </a:t>
            </a:r>
          </a:p>
          <a:p>
            <a:pPr marL="514350" indent="-514350">
              <a:buFont typeface="+mj-lt"/>
              <a:buAutoNum type="arabicPeriod"/>
            </a:pPr>
            <a:r>
              <a:rPr lang="en-US" dirty="0"/>
              <a:t>Caloric, carbohydrate, protein, and fat requirements may differ depending on degree of malnutrition and physiological stress.</a:t>
            </a:r>
          </a:p>
        </p:txBody>
      </p:sp>
    </p:spTree>
    <p:extLst>
      <p:ext uri="{BB962C8B-B14F-4D97-AF65-F5344CB8AC3E}">
        <p14:creationId xmlns:p14="http://schemas.microsoft.com/office/powerpoint/2010/main" val="13452569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99546" y="829149"/>
            <a:ext cx="6454254" cy="1325563"/>
          </a:xfrm>
        </p:spPr>
        <p:txBody>
          <a:bodyPr>
            <a:normAutofit fontScale="90000"/>
          </a:bodyPr>
          <a:lstStyle/>
          <a:p>
            <a:r>
              <a:rPr lang="en-US" b="1" dirty="0"/>
              <a:t>D. Improve oral intake</a:t>
            </a:r>
            <a:br>
              <a:rPr lang="en-US" b="1" dirty="0"/>
            </a:br>
            <a:endParaRPr lang="en-US" b="1" dirty="0"/>
          </a:p>
        </p:txBody>
      </p:sp>
      <p:sp>
        <p:nvSpPr>
          <p:cNvPr id="3" name="Content Placeholder 2"/>
          <p:cNvSpPr>
            <a:spLocks noGrp="1"/>
          </p:cNvSpPr>
          <p:nvPr>
            <p:ph idx="1"/>
          </p:nvPr>
        </p:nvSpPr>
        <p:spPr>
          <a:xfrm>
            <a:off x="660778" y="2154712"/>
            <a:ext cx="11117239" cy="4351338"/>
          </a:xfrm>
        </p:spPr>
        <p:txBody>
          <a:bodyPr>
            <a:normAutofit fontScale="77500" lnSpcReduction="20000"/>
          </a:bodyPr>
          <a:lstStyle/>
          <a:p>
            <a:endParaRPr lang="en-US" dirty="0"/>
          </a:p>
          <a:p>
            <a:pPr marL="0" indent="0">
              <a:buNone/>
            </a:pPr>
            <a:r>
              <a:rPr lang="en-US" dirty="0"/>
              <a:t>1. Assess each patient's ability to eat within 24 hours of admission. </a:t>
            </a:r>
          </a:p>
          <a:p>
            <a:pPr marL="0" indent="0">
              <a:buNone/>
            </a:pPr>
            <a:r>
              <a:rPr lang="en-US" dirty="0"/>
              <a:t>2. Mealtime rounds to determine how much food is consumed and whether assistance is needed. </a:t>
            </a:r>
          </a:p>
          <a:p>
            <a:pPr marL="0" indent="0">
              <a:buNone/>
            </a:pPr>
            <a:r>
              <a:rPr lang="en-US" dirty="0"/>
              <a:t>3. Limit staff breaks to before or after patient mealtimes to ensure adequate staff are available to help with meals.</a:t>
            </a:r>
          </a:p>
          <a:p>
            <a:pPr marL="0" indent="0">
              <a:buNone/>
            </a:pPr>
            <a:r>
              <a:rPr lang="en-US" dirty="0"/>
              <a:t>4. Encourage family members to visit at mealtimes.</a:t>
            </a:r>
          </a:p>
          <a:p>
            <a:pPr marL="0" indent="0">
              <a:buNone/>
            </a:pPr>
            <a:r>
              <a:rPr lang="en-US" dirty="0"/>
              <a:t>5. Ask family to bring favorite foods from home when appropriate.</a:t>
            </a:r>
          </a:p>
          <a:p>
            <a:pPr marL="0" indent="0">
              <a:buNone/>
            </a:pPr>
            <a:r>
              <a:rPr lang="en-US" dirty="0"/>
              <a:t>6. Ask about and honor patient food preferences.</a:t>
            </a:r>
          </a:p>
          <a:p>
            <a:pPr marL="0" indent="0">
              <a:buNone/>
            </a:pPr>
            <a:r>
              <a:rPr lang="en-US" dirty="0"/>
              <a:t>7. Suggest small frequent meals with adequate nutrients to help patients regain or maintain weight. </a:t>
            </a:r>
          </a:p>
          <a:p>
            <a:pPr marL="0" indent="0">
              <a:buNone/>
            </a:pPr>
            <a:r>
              <a:rPr lang="en-US" dirty="0"/>
              <a:t>8. Provide nutritious snacks. </a:t>
            </a:r>
          </a:p>
          <a:p>
            <a:pPr marL="0" indent="0">
              <a:buNone/>
            </a:pPr>
            <a:r>
              <a:rPr lang="en-US" dirty="0"/>
              <a:t>9. Help patient with mouth care and placement of dentures before food is served. </a:t>
            </a:r>
          </a:p>
        </p:txBody>
      </p:sp>
    </p:spTree>
    <p:extLst>
      <p:ext uri="{BB962C8B-B14F-4D97-AF65-F5344CB8AC3E}">
        <p14:creationId xmlns:p14="http://schemas.microsoft.com/office/powerpoint/2010/main" val="5985546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85648" y="365125"/>
            <a:ext cx="6768152" cy="1325563"/>
          </a:xfrm>
        </p:spPr>
        <p:txBody>
          <a:bodyPr>
            <a:normAutofit fontScale="90000"/>
          </a:bodyPr>
          <a:lstStyle/>
          <a:p>
            <a:r>
              <a:rPr lang="en-US" b="1" dirty="0"/>
              <a:t>E. Provide conducive environment for meals</a:t>
            </a:r>
          </a:p>
        </p:txBody>
      </p:sp>
      <p:sp>
        <p:nvSpPr>
          <p:cNvPr id="3" name="Content Placeholder 2"/>
          <p:cNvSpPr>
            <a:spLocks noGrp="1"/>
          </p:cNvSpPr>
          <p:nvPr>
            <p:ph idx="1"/>
          </p:nvPr>
        </p:nvSpPr>
        <p:spPr>
          <a:xfrm>
            <a:off x="619836" y="2248705"/>
            <a:ext cx="11281012" cy="4351338"/>
          </a:xfrm>
        </p:spPr>
        <p:txBody>
          <a:bodyPr>
            <a:normAutofit fontScale="92500" lnSpcReduction="10000"/>
          </a:bodyPr>
          <a:lstStyle/>
          <a:p>
            <a:pPr marL="0" indent="0">
              <a:buNone/>
            </a:pPr>
            <a:r>
              <a:rPr lang="en-US" dirty="0"/>
              <a:t>1. Remove bedpans, urinals, and emesis basin from room before mealtime.</a:t>
            </a:r>
          </a:p>
          <a:p>
            <a:pPr marL="0" indent="0">
              <a:buNone/>
            </a:pPr>
            <a:r>
              <a:rPr lang="en-US" dirty="0"/>
              <a:t>2. Administer analgesics and </a:t>
            </a:r>
            <a:r>
              <a:rPr lang="en-US" dirty="0" err="1"/>
              <a:t>antiemetics</a:t>
            </a:r>
            <a:r>
              <a:rPr lang="en-US" dirty="0"/>
              <a:t> on a schedule that will diminish the likelihood of pain or nausea during mealtimes.</a:t>
            </a:r>
          </a:p>
          <a:p>
            <a:pPr marL="0" indent="0">
              <a:buNone/>
            </a:pPr>
            <a:r>
              <a:rPr lang="en-US" dirty="0"/>
              <a:t>3.Serve meals to patients in a chair if they can get out of bed and remain seated.</a:t>
            </a:r>
          </a:p>
          <a:p>
            <a:pPr marL="0" indent="0">
              <a:buNone/>
            </a:pPr>
            <a:r>
              <a:rPr lang="en-US" dirty="0"/>
              <a:t>4. Create a more relaxed atmosphere by sitting at the patient’s eye level and making eye contact during feeding.</a:t>
            </a:r>
          </a:p>
          <a:p>
            <a:pPr marL="0" indent="0">
              <a:buNone/>
            </a:pPr>
            <a:r>
              <a:rPr lang="en-US" dirty="0"/>
              <a:t>5. Order a late food tray or keep food warm if patients are not in their room during mealtime.</a:t>
            </a:r>
          </a:p>
          <a:p>
            <a:pPr marL="0" indent="0">
              <a:buNone/>
            </a:pPr>
            <a:r>
              <a:rPr lang="en-US" dirty="0"/>
              <a:t>6. Do not interrupt patients for round and </a:t>
            </a:r>
            <a:r>
              <a:rPr lang="en-US" dirty="0" err="1"/>
              <a:t>nonurgent</a:t>
            </a:r>
            <a:r>
              <a:rPr lang="en-US" dirty="0"/>
              <a:t> procedures during mealtimes.</a:t>
            </a:r>
          </a:p>
        </p:txBody>
      </p:sp>
    </p:spTree>
    <p:extLst>
      <p:ext uri="{BB962C8B-B14F-4D97-AF65-F5344CB8AC3E}">
        <p14:creationId xmlns:p14="http://schemas.microsoft.com/office/powerpoint/2010/main" val="27730275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8478" y="365125"/>
            <a:ext cx="7483522" cy="1325563"/>
          </a:xfrm>
        </p:spPr>
        <p:txBody>
          <a:bodyPr/>
          <a:lstStyle/>
          <a:p>
            <a:r>
              <a:rPr lang="en-US" b="1" dirty="0"/>
              <a:t>F. Specialized nutritional support</a:t>
            </a:r>
          </a:p>
        </p:txBody>
      </p:sp>
      <p:sp>
        <p:nvSpPr>
          <p:cNvPr id="3" name="Content Placeholder 2"/>
          <p:cNvSpPr>
            <a:spLocks noGrp="1"/>
          </p:cNvSpPr>
          <p:nvPr>
            <p:ph idx="1"/>
          </p:nvPr>
        </p:nvSpPr>
        <p:spPr>
          <a:xfrm>
            <a:off x="701721" y="2506662"/>
            <a:ext cx="11267365" cy="4351338"/>
          </a:xfrm>
        </p:spPr>
        <p:txBody>
          <a:bodyPr/>
          <a:lstStyle/>
          <a:p>
            <a:pPr marL="0" indent="0">
              <a:buNone/>
            </a:pPr>
            <a:r>
              <a:rPr lang="en-US" dirty="0"/>
              <a:t>1. Start specialized nutritional support when a patient cannot, should not, or will not eat adequately and if the benefits of nutrition outweigh the associated risks.</a:t>
            </a:r>
          </a:p>
          <a:p>
            <a:pPr marL="0" indent="0">
              <a:buNone/>
            </a:pPr>
            <a:endParaRPr lang="en-US" dirty="0"/>
          </a:p>
          <a:p>
            <a:pPr marL="0" indent="0">
              <a:buNone/>
            </a:pPr>
            <a:r>
              <a:rPr lang="en-US" dirty="0"/>
              <a:t>2. Prior to initiation of specialized nutritional support, review the patient's advanced directives regarding the use of artificial nutrition and hydration.</a:t>
            </a:r>
          </a:p>
        </p:txBody>
      </p:sp>
    </p:spTree>
    <p:extLst>
      <p:ext uri="{BB962C8B-B14F-4D97-AF65-F5344CB8AC3E}">
        <p14:creationId xmlns:p14="http://schemas.microsoft.com/office/powerpoint/2010/main" val="21596113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365125"/>
            <a:ext cx="6781800" cy="1325563"/>
          </a:xfrm>
        </p:spPr>
        <p:txBody>
          <a:bodyPr/>
          <a:lstStyle/>
          <a:p>
            <a:r>
              <a:rPr lang="en-US" b="1" dirty="0"/>
              <a:t>G. Provide oral supplements</a:t>
            </a:r>
          </a:p>
        </p:txBody>
      </p:sp>
      <p:sp>
        <p:nvSpPr>
          <p:cNvPr id="3" name="Content Placeholder 2"/>
          <p:cNvSpPr>
            <a:spLocks noGrp="1"/>
          </p:cNvSpPr>
          <p:nvPr>
            <p:ph idx="1"/>
          </p:nvPr>
        </p:nvSpPr>
        <p:spPr>
          <a:xfrm>
            <a:off x="524301" y="2153171"/>
            <a:ext cx="11403842" cy="4351338"/>
          </a:xfrm>
        </p:spPr>
        <p:txBody>
          <a:bodyPr/>
          <a:lstStyle/>
          <a:p>
            <a:pPr marL="0" indent="0">
              <a:buNone/>
            </a:pPr>
            <a:r>
              <a:rPr lang="en-US" dirty="0"/>
              <a:t>1. Supplements should not replace meals but rather be provided between meals but not within the hour preceding a meal and at bedtime. </a:t>
            </a:r>
          </a:p>
          <a:p>
            <a:pPr marL="0" indent="0">
              <a:buNone/>
            </a:pPr>
            <a:r>
              <a:rPr lang="en-US" dirty="0"/>
              <a:t>2. Ensure that oral supplement is at appropriate temperature. </a:t>
            </a:r>
          </a:p>
          <a:p>
            <a:pPr marL="0" indent="0">
              <a:buNone/>
            </a:pPr>
            <a:r>
              <a:rPr lang="en-US" dirty="0"/>
              <a:t>3. Ensure that oral supplement packaging is able to be opened by the patients. </a:t>
            </a:r>
          </a:p>
          <a:p>
            <a:pPr marL="0" indent="0">
              <a:buNone/>
            </a:pPr>
            <a:r>
              <a:rPr lang="en-US" dirty="0"/>
              <a:t>4. Monitor the intake of the prescribed supplement. </a:t>
            </a:r>
          </a:p>
          <a:p>
            <a:pPr marL="0" indent="0">
              <a:buNone/>
            </a:pPr>
            <a:r>
              <a:rPr lang="en-US" dirty="0"/>
              <a:t>5. Promote a sip style of supplement consumption. </a:t>
            </a:r>
          </a:p>
          <a:p>
            <a:pPr marL="0" indent="0">
              <a:buNone/>
            </a:pPr>
            <a:r>
              <a:rPr lang="en-US" dirty="0"/>
              <a:t>6. Include supplements as part of the medication protocol.</a:t>
            </a:r>
          </a:p>
        </p:txBody>
      </p:sp>
    </p:spTree>
    <p:extLst>
      <p:ext uri="{BB962C8B-B14F-4D97-AF65-F5344CB8AC3E}">
        <p14:creationId xmlns:p14="http://schemas.microsoft.com/office/powerpoint/2010/main" val="10101889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66218"/>
            <a:ext cx="10515600" cy="1325563"/>
          </a:xfrm>
        </p:spPr>
        <p:txBody>
          <a:bodyPr/>
          <a:lstStyle/>
          <a:p>
            <a:pPr algn="ctr"/>
            <a:r>
              <a:rPr lang="en-US" b="1" dirty="0"/>
              <a:t>Thank You</a:t>
            </a:r>
          </a:p>
        </p:txBody>
      </p:sp>
    </p:spTree>
    <p:extLst>
      <p:ext uri="{BB962C8B-B14F-4D97-AF65-F5344CB8AC3E}">
        <p14:creationId xmlns:p14="http://schemas.microsoft.com/office/powerpoint/2010/main" val="4062694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99546" y="365125"/>
            <a:ext cx="6454254" cy="1325563"/>
          </a:xfrm>
        </p:spPr>
        <p:txBody>
          <a:bodyPr/>
          <a:lstStyle/>
          <a:p>
            <a:r>
              <a:rPr lang="en-US" b="1" dirty="0">
                <a:solidFill>
                  <a:srgbClr val="C00000"/>
                </a:solidFill>
              </a:rPr>
              <a:t>Definitions:</a:t>
            </a:r>
          </a:p>
        </p:txBody>
      </p:sp>
      <p:sp>
        <p:nvSpPr>
          <p:cNvPr id="3" name="Content Placeholder 2"/>
          <p:cNvSpPr>
            <a:spLocks noGrp="1"/>
          </p:cNvSpPr>
          <p:nvPr>
            <p:ph idx="1"/>
          </p:nvPr>
        </p:nvSpPr>
        <p:spPr>
          <a:xfrm>
            <a:off x="382137" y="2944742"/>
            <a:ext cx="11353800" cy="4351338"/>
          </a:xfrm>
        </p:spPr>
        <p:txBody>
          <a:bodyPr/>
          <a:lstStyle/>
          <a:p>
            <a:pPr marL="0" indent="0">
              <a:buNone/>
            </a:pPr>
            <a:r>
              <a:rPr lang="en-US" dirty="0"/>
              <a:t>Malnutrition: Any disorder of nutritional status, including disorders resulting from a deficiency of nutrient intake, impaired nutrient metabolism, or over-nutrition.</a:t>
            </a:r>
          </a:p>
        </p:txBody>
      </p:sp>
    </p:spTree>
    <p:extLst>
      <p:ext uri="{BB962C8B-B14F-4D97-AF65-F5344CB8AC3E}">
        <p14:creationId xmlns:p14="http://schemas.microsoft.com/office/powerpoint/2010/main" val="2631665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8478" y="365125"/>
            <a:ext cx="6645322" cy="1325563"/>
          </a:xfrm>
        </p:spPr>
        <p:txBody>
          <a:bodyPr/>
          <a:lstStyle/>
          <a:p>
            <a:r>
              <a:rPr lang="en-US" b="1" dirty="0">
                <a:solidFill>
                  <a:srgbClr val="C00000"/>
                </a:solidFill>
              </a:rPr>
              <a:t>Etiology </a:t>
            </a:r>
          </a:p>
        </p:txBody>
      </p:sp>
      <p:sp>
        <p:nvSpPr>
          <p:cNvPr id="3" name="Content Placeholder 2"/>
          <p:cNvSpPr>
            <a:spLocks noGrp="1"/>
          </p:cNvSpPr>
          <p:nvPr>
            <p:ph idx="1"/>
          </p:nvPr>
        </p:nvSpPr>
        <p:spPr>
          <a:xfrm>
            <a:off x="709684" y="2890150"/>
            <a:ext cx="11203674" cy="4351338"/>
          </a:xfrm>
        </p:spPr>
        <p:txBody>
          <a:bodyPr/>
          <a:lstStyle/>
          <a:p>
            <a:pPr marL="0" indent="0">
              <a:buNone/>
            </a:pPr>
            <a:r>
              <a:rPr lang="en-US" dirty="0"/>
              <a:t>Older adults are at risk for under-nutrition due to dietary, economic, psychosocial, and physiological factors </a:t>
            </a:r>
          </a:p>
        </p:txBody>
      </p:sp>
    </p:spTree>
    <p:extLst>
      <p:ext uri="{BB962C8B-B14F-4D97-AF65-F5344CB8AC3E}">
        <p14:creationId xmlns:p14="http://schemas.microsoft.com/office/powerpoint/2010/main" val="1515591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8603" y="774558"/>
            <a:ext cx="6495197" cy="1325563"/>
          </a:xfrm>
        </p:spPr>
        <p:txBody>
          <a:bodyPr/>
          <a:lstStyle/>
          <a:p>
            <a:r>
              <a:rPr lang="en-US" b="1" dirty="0"/>
              <a:t>1. Dietary intake</a:t>
            </a:r>
            <a:br>
              <a:rPr lang="en-US" b="1" dirty="0"/>
            </a:br>
            <a:endParaRPr lang="en-US" b="1" dirty="0"/>
          </a:p>
        </p:txBody>
      </p:sp>
      <p:sp>
        <p:nvSpPr>
          <p:cNvPr id="3" name="Content Placeholder 2"/>
          <p:cNvSpPr>
            <a:spLocks noGrp="1"/>
          </p:cNvSpPr>
          <p:nvPr>
            <p:ph idx="1"/>
          </p:nvPr>
        </p:nvSpPr>
        <p:spPr>
          <a:xfrm>
            <a:off x="1607592" y="2518676"/>
            <a:ext cx="10515600" cy="4351338"/>
          </a:xfrm>
        </p:spPr>
        <p:txBody>
          <a:bodyPr>
            <a:normAutofit/>
          </a:bodyPr>
          <a:lstStyle/>
          <a:p>
            <a:endParaRPr lang="en-US" dirty="0"/>
          </a:p>
          <a:p>
            <a:pPr marL="0" indent="0">
              <a:buNone/>
            </a:pPr>
            <a:r>
              <a:rPr lang="en-US" dirty="0"/>
              <a:t>a. Little or no appetite</a:t>
            </a:r>
          </a:p>
          <a:p>
            <a:pPr marL="0" indent="0">
              <a:buNone/>
            </a:pPr>
            <a:r>
              <a:rPr lang="en-US" dirty="0"/>
              <a:t>b. Problems with eating or swallowing</a:t>
            </a:r>
          </a:p>
          <a:p>
            <a:pPr marL="0" indent="0">
              <a:buNone/>
            </a:pPr>
            <a:r>
              <a:rPr lang="en-US" dirty="0"/>
              <a:t>c. Eating inadequate servings of nutrients</a:t>
            </a:r>
          </a:p>
          <a:p>
            <a:pPr marL="0" indent="0">
              <a:buNone/>
            </a:pPr>
            <a:r>
              <a:rPr lang="en-US" dirty="0"/>
              <a:t>d. Eating fewer than two meals a day</a:t>
            </a:r>
          </a:p>
        </p:txBody>
      </p:sp>
    </p:spTree>
    <p:extLst>
      <p:ext uri="{BB962C8B-B14F-4D97-AF65-F5344CB8AC3E}">
        <p14:creationId xmlns:p14="http://schemas.microsoft.com/office/powerpoint/2010/main" val="13237865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3760" y="365125"/>
            <a:ext cx="6850039" cy="1325563"/>
          </a:xfrm>
        </p:spPr>
        <p:txBody>
          <a:bodyPr/>
          <a:lstStyle/>
          <a:p>
            <a:r>
              <a:rPr lang="en-US" b="1" dirty="0"/>
              <a:t>2. Economic Factors</a:t>
            </a:r>
          </a:p>
        </p:txBody>
      </p:sp>
      <p:sp>
        <p:nvSpPr>
          <p:cNvPr id="3" name="Content Placeholder 2"/>
          <p:cNvSpPr>
            <a:spLocks noGrp="1"/>
          </p:cNvSpPr>
          <p:nvPr>
            <p:ph idx="1"/>
          </p:nvPr>
        </p:nvSpPr>
        <p:spPr>
          <a:xfrm>
            <a:off x="1097508" y="2753673"/>
            <a:ext cx="10515600" cy="4351338"/>
          </a:xfrm>
        </p:spPr>
        <p:txBody>
          <a:bodyPr/>
          <a:lstStyle/>
          <a:p>
            <a:pPr marL="514350" indent="-514350">
              <a:buFont typeface="+mj-lt"/>
              <a:buAutoNum type="alphaLcPeriod"/>
            </a:pPr>
            <a:r>
              <a:rPr lang="en-US" dirty="0"/>
              <a:t>Limited income may cause restriction in the number of meals eaten per day or dietary quality of meals eaten.</a:t>
            </a:r>
          </a:p>
        </p:txBody>
      </p:sp>
    </p:spTree>
    <p:extLst>
      <p:ext uri="{BB962C8B-B14F-4D97-AF65-F5344CB8AC3E}">
        <p14:creationId xmlns:p14="http://schemas.microsoft.com/office/powerpoint/2010/main" val="18580377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4954" y="365125"/>
            <a:ext cx="6508845" cy="1325563"/>
          </a:xfrm>
        </p:spPr>
        <p:txBody>
          <a:bodyPr/>
          <a:lstStyle/>
          <a:p>
            <a:r>
              <a:rPr lang="en-US" dirty="0"/>
              <a:t> 3. </a:t>
            </a:r>
            <a:r>
              <a:rPr lang="en-US" b="1" dirty="0"/>
              <a:t>Isolation</a:t>
            </a:r>
          </a:p>
        </p:txBody>
      </p:sp>
      <p:sp>
        <p:nvSpPr>
          <p:cNvPr id="3" name="Content Placeholder 2"/>
          <p:cNvSpPr>
            <a:spLocks noGrp="1"/>
          </p:cNvSpPr>
          <p:nvPr>
            <p:ph idx="1"/>
          </p:nvPr>
        </p:nvSpPr>
        <p:spPr>
          <a:xfrm>
            <a:off x="286603" y="2303297"/>
            <a:ext cx="11599459" cy="4351338"/>
          </a:xfrm>
        </p:spPr>
        <p:txBody>
          <a:bodyPr>
            <a:normAutofit/>
          </a:bodyPr>
          <a:lstStyle/>
          <a:p>
            <a:endParaRPr lang="en-US" dirty="0"/>
          </a:p>
          <a:p>
            <a:pPr marL="0" indent="0">
              <a:buNone/>
            </a:pPr>
            <a:r>
              <a:rPr lang="en-US" dirty="0"/>
              <a:t>a. Older adults who live alone may lose desire to cook because of loneliness. </a:t>
            </a:r>
          </a:p>
          <a:p>
            <a:pPr marL="0" indent="0">
              <a:buNone/>
            </a:pPr>
            <a:r>
              <a:rPr lang="en-US" dirty="0"/>
              <a:t>b. Appetite of widows decreases. </a:t>
            </a:r>
          </a:p>
          <a:p>
            <a:pPr marL="0" indent="0">
              <a:buNone/>
            </a:pPr>
            <a:r>
              <a:rPr lang="en-US" dirty="0"/>
              <a:t>c. Difficulty cooking due to disabilities. </a:t>
            </a:r>
          </a:p>
          <a:p>
            <a:pPr marL="0" indent="0">
              <a:buNone/>
            </a:pPr>
            <a:r>
              <a:rPr lang="en-US" dirty="0"/>
              <a:t>d. Lack of access to transportation to buy food </a:t>
            </a:r>
          </a:p>
        </p:txBody>
      </p:sp>
    </p:spTree>
    <p:extLst>
      <p:ext uri="{BB962C8B-B14F-4D97-AF65-F5344CB8AC3E}">
        <p14:creationId xmlns:p14="http://schemas.microsoft.com/office/powerpoint/2010/main" val="32288512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8603" y="788205"/>
            <a:ext cx="6495197" cy="1325563"/>
          </a:xfrm>
        </p:spPr>
        <p:txBody>
          <a:bodyPr/>
          <a:lstStyle/>
          <a:p>
            <a:r>
              <a:rPr lang="en-US" b="1" dirty="0"/>
              <a:t>4. Chronic Illness</a:t>
            </a:r>
            <a:br>
              <a:rPr lang="en-US" b="1" dirty="0"/>
            </a:br>
            <a:endParaRPr lang="en-US" b="1" dirty="0"/>
          </a:p>
        </p:txBody>
      </p:sp>
      <p:sp>
        <p:nvSpPr>
          <p:cNvPr id="3" name="Content Placeholder 2"/>
          <p:cNvSpPr>
            <a:spLocks noGrp="1"/>
          </p:cNvSpPr>
          <p:nvPr>
            <p:ph idx="1"/>
          </p:nvPr>
        </p:nvSpPr>
        <p:spPr>
          <a:xfrm>
            <a:off x="341194" y="2113768"/>
            <a:ext cx="11505063" cy="4351338"/>
          </a:xfrm>
        </p:spPr>
        <p:txBody>
          <a:bodyPr>
            <a:normAutofit/>
          </a:bodyPr>
          <a:lstStyle/>
          <a:p>
            <a:endParaRPr lang="en-US" dirty="0"/>
          </a:p>
          <a:p>
            <a:pPr marL="0" indent="0">
              <a:buNone/>
            </a:pPr>
            <a:r>
              <a:rPr lang="en-US" dirty="0"/>
              <a:t>a. Chronic conditions can affect intake</a:t>
            </a:r>
          </a:p>
          <a:p>
            <a:pPr marL="0" indent="0">
              <a:buNone/>
            </a:pPr>
            <a:r>
              <a:rPr lang="en-US" dirty="0"/>
              <a:t>b. Disability can hinder ability to prepare or ingest food</a:t>
            </a:r>
          </a:p>
          <a:p>
            <a:pPr marL="0" indent="0">
              <a:buNone/>
            </a:pPr>
            <a:r>
              <a:rPr lang="en-US" dirty="0"/>
              <a:t>c. Depression can cause decreased appetite. </a:t>
            </a:r>
          </a:p>
          <a:p>
            <a:pPr marL="0" indent="0">
              <a:buNone/>
            </a:pPr>
            <a:r>
              <a:rPr lang="en-US" dirty="0"/>
              <a:t>d. Poor oral health (e.g., cavities, gum disease, and missing teeth) and xerostomia, or dry mouth, impairs ability to lubricate, masticate, and swallow food</a:t>
            </a:r>
          </a:p>
          <a:p>
            <a:pPr marL="0" indent="0">
              <a:buNone/>
            </a:pPr>
            <a:r>
              <a:rPr lang="en-US" dirty="0"/>
              <a:t>e. Antidepressants, antihypertensive, and bronchodilators can contribute to xerostomia (dry mouth)</a:t>
            </a:r>
          </a:p>
        </p:txBody>
      </p:sp>
    </p:spTree>
    <p:extLst>
      <p:ext uri="{BB962C8B-B14F-4D97-AF65-F5344CB8AC3E}">
        <p14:creationId xmlns:p14="http://schemas.microsoft.com/office/powerpoint/2010/main" val="18953523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2125" y="774557"/>
            <a:ext cx="6631675" cy="1325563"/>
          </a:xfrm>
        </p:spPr>
        <p:txBody>
          <a:bodyPr>
            <a:normAutofit fontScale="90000"/>
          </a:bodyPr>
          <a:lstStyle/>
          <a:p>
            <a:r>
              <a:rPr lang="en-US" b="1" dirty="0"/>
              <a:t>5. Physiological changes</a:t>
            </a:r>
            <a:br>
              <a:rPr lang="en-US" b="1" dirty="0"/>
            </a:br>
            <a:endParaRPr lang="en-US" b="1" dirty="0"/>
          </a:p>
        </p:txBody>
      </p:sp>
      <p:sp>
        <p:nvSpPr>
          <p:cNvPr id="3" name="Content Placeholder 2"/>
          <p:cNvSpPr>
            <a:spLocks noGrp="1"/>
          </p:cNvSpPr>
          <p:nvPr>
            <p:ph idx="1"/>
          </p:nvPr>
        </p:nvSpPr>
        <p:spPr>
          <a:xfrm>
            <a:off x="1124803" y="2100120"/>
            <a:ext cx="10816988" cy="4351338"/>
          </a:xfrm>
        </p:spPr>
        <p:txBody>
          <a:bodyPr/>
          <a:lstStyle/>
          <a:p>
            <a:endParaRPr lang="en-US" dirty="0"/>
          </a:p>
          <a:p>
            <a:pPr marL="514350" indent="-514350">
              <a:buAutoNum type="alphaLcPeriod"/>
            </a:pPr>
            <a:r>
              <a:rPr lang="en-US" dirty="0"/>
              <a:t>Decrease in lean body mass and redistribution of fat around internal organs lead to decreased caloric requirements. </a:t>
            </a:r>
          </a:p>
          <a:p>
            <a:pPr marL="514350" indent="-514350">
              <a:buAutoNum type="alphaLcPeriod"/>
            </a:pPr>
            <a:endParaRPr lang="en-US" dirty="0"/>
          </a:p>
          <a:p>
            <a:pPr marL="0" indent="0">
              <a:buNone/>
            </a:pPr>
            <a:r>
              <a:rPr lang="en-US" dirty="0"/>
              <a:t>b. Change in taste (from medications, nutrient deficiencies, or taste bud atrophy) can also alter nutritional status</a:t>
            </a:r>
          </a:p>
        </p:txBody>
      </p:sp>
    </p:spTree>
    <p:extLst>
      <p:ext uri="{BB962C8B-B14F-4D97-AF65-F5344CB8AC3E}">
        <p14:creationId xmlns:p14="http://schemas.microsoft.com/office/powerpoint/2010/main" val="2307434377"/>
      </p:ext>
    </p:extLst>
  </p:cSld>
  <p:clrMapOvr>
    <a:masterClrMapping/>
  </p:clrMapOvr>
</p:sld>
</file>

<file path=ppt/theme/theme1.xml><?xml version="1.0" encoding="utf-8"?>
<a:theme xmlns:a="http://schemas.openxmlformats.org/drawingml/2006/main" name="Theme1">
  <a:themeElements>
    <a:clrScheme name="IIHS">
      <a:dk1>
        <a:sysClr val="windowText" lastClr="000000"/>
      </a:dk1>
      <a:lt1>
        <a:srgbClr val="FFFFFF"/>
      </a:lt1>
      <a:dk2>
        <a:srgbClr val="3F3F3F"/>
      </a:dk2>
      <a:lt2>
        <a:srgbClr val="A5A5A5"/>
      </a:lt2>
      <a:accent1>
        <a:srgbClr val="000000"/>
      </a:accent1>
      <a:accent2>
        <a:srgbClr val="3F3F3F"/>
      </a:accent2>
      <a:accent3>
        <a:srgbClr val="7F7F7F"/>
      </a:accent3>
      <a:accent4>
        <a:srgbClr val="A5A5A5"/>
      </a:accent4>
      <a:accent5>
        <a:srgbClr val="BFBFBF"/>
      </a:accent5>
      <a:accent6>
        <a:srgbClr val="FFFFFF"/>
      </a:accent6>
      <a:hlink>
        <a:srgbClr val="0563C1"/>
      </a:hlink>
      <a:folHlink>
        <a:srgbClr val="0563C1"/>
      </a:folHlink>
    </a:clrScheme>
    <a:fontScheme name="IIHS">
      <a:majorFont>
        <a:latin typeface="Arial Black"/>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4C47ADF4-1ED5-41D8-9D39-65237B040ABF}" vid="{6153368A-C867-4791-AF15-AAD5BF75C56B}"/>
    </a:ext>
  </a:extLst>
</a:theme>
</file>

<file path=docProps/app.xml><?xml version="1.0" encoding="utf-8"?>
<Properties xmlns="http://schemas.openxmlformats.org/officeDocument/2006/extended-properties" xmlns:vt="http://schemas.openxmlformats.org/officeDocument/2006/docPropsVTypes">
  <Template>Theme1</Template>
  <TotalTime>33</TotalTime>
  <Words>1412</Words>
  <Application>Microsoft Office PowerPoint</Application>
  <PresentationFormat>Widescreen</PresentationFormat>
  <Paragraphs>116</Paragraphs>
  <Slides>26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Arial</vt:lpstr>
      <vt:lpstr>Arial Black</vt:lpstr>
      <vt:lpstr>Theme1</vt:lpstr>
      <vt:lpstr>Nursing Care for a Client with Altered Nutritional Status</vt:lpstr>
      <vt:lpstr>Overview</vt:lpstr>
      <vt:lpstr>Definitions:</vt:lpstr>
      <vt:lpstr>Etiology </vt:lpstr>
      <vt:lpstr>1. Dietary intake </vt:lpstr>
      <vt:lpstr>2. Economic Factors</vt:lpstr>
      <vt:lpstr> 3. Isolation</vt:lpstr>
      <vt:lpstr>4. Chronic Illness </vt:lpstr>
      <vt:lpstr>5. Physiological changes </vt:lpstr>
      <vt:lpstr>Parameters of Assessment</vt:lpstr>
      <vt:lpstr>A. General Parameters</vt:lpstr>
      <vt:lpstr>B. Dietary Intake</vt:lpstr>
      <vt:lpstr>C. Nutrition Risk Assessment Tool</vt:lpstr>
      <vt:lpstr>D. Anthropometry</vt:lpstr>
      <vt:lpstr>D. Anthropometry Cont.</vt:lpstr>
      <vt:lpstr>D. Anthropometry Cont.</vt:lpstr>
      <vt:lpstr>E. Visceral Proteins</vt:lpstr>
      <vt:lpstr>Nursing Care Strategies</vt:lpstr>
      <vt:lpstr>A. Collaboration </vt:lpstr>
      <vt:lpstr>B. Alleviate Dry Mouth </vt:lpstr>
      <vt:lpstr>C. Maintain adequate nutritional intake</vt:lpstr>
      <vt:lpstr>D. Improve oral intake </vt:lpstr>
      <vt:lpstr>E. Provide conducive environment for meals</vt:lpstr>
      <vt:lpstr>F. Specialized nutritional support</vt:lpstr>
      <vt:lpstr>G. Provide oral supplements</vt:lpstr>
      <vt:lpstr>Thank You</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Nursing care for a client with altered nutritional status.</dc:title>
  <dc:creator>NAWARATHNA</dc:creator>
  <cp:lastModifiedBy>Shamiddi Peiris</cp:lastModifiedBy>
  <cp:revision>5</cp:revision>
  <dcterms:created xsi:type="dcterms:W3CDTF">2020-04-01T10:13:39Z</dcterms:created>
  <dcterms:modified xsi:type="dcterms:W3CDTF">2022-03-12T04:14:54Z</dcterms:modified>
</cp:coreProperties>
</file>