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3480654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C5CA7EFA-544D-4CCF-AF6A-2AC7E5BB8E43}" type="datetimeFigureOut">
              <a:rPr lang="en-US" smtClean="0"/>
              <a:t>3/12/2022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3F7EFF09-AD10-42F2-824C-DF41B52956D5}" type="slidenum">
              <a:rPr lang="en-US" smtClean="0"/>
              <a:t>‹#›</a:t>
            </a:fld>
            <a:endParaRPr lang="en-US"/>
          </a:p>
        </p:txBody>
      </p:sp>
    </p:spTree>
    <p:extLst>
      <p:ext uri="{BB962C8B-B14F-4D97-AF65-F5344CB8AC3E}">
        <p14:creationId xmlns:p14="http://schemas.microsoft.com/office/powerpoint/2010/main" val="2949284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C5CA7EFA-544D-4CCF-AF6A-2AC7E5BB8E43}" type="datetimeFigureOut">
              <a:rPr lang="en-US" smtClean="0"/>
              <a:t>3/12/2022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3F7EFF09-AD10-42F2-824C-DF41B52956D5}" type="slidenum">
              <a:rPr lang="en-US" smtClean="0"/>
              <a:t>‹#›</a:t>
            </a:fld>
            <a:endParaRPr lang="en-US"/>
          </a:p>
        </p:txBody>
      </p:sp>
    </p:spTree>
    <p:extLst>
      <p:ext uri="{BB962C8B-B14F-4D97-AF65-F5344CB8AC3E}">
        <p14:creationId xmlns:p14="http://schemas.microsoft.com/office/powerpoint/2010/main" val="2677153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97827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a:extLst>
              <a:ext uri="{FF2B5EF4-FFF2-40B4-BE49-F238E27FC236}">
                <a16:creationId xmlns:a16="http://schemas.microsoft.com/office/drawing/2014/main" id="{C8B78066-C41C-4625-899C-F67B9A4446B8}"/>
              </a:ext>
            </a:extLst>
          </p:cNvPr>
          <p:cNvSpPr>
            <a:spLocks noGrp="1"/>
          </p:cNvSpPr>
          <p:nvPr>
            <p:ph type="title"/>
          </p:nvPr>
        </p:nvSpPr>
        <p:spPr>
          <a:xfrm>
            <a:off x="838200" y="2208791"/>
            <a:ext cx="10515600" cy="1325563"/>
          </a:xfrm>
        </p:spPr>
        <p:txBody>
          <a:bodyPr>
            <a:noAutofit/>
          </a:bodyPr>
          <a:lstStyle>
            <a:lvl1pPr algn="ctr">
              <a:defRPr sz="4800"/>
            </a:lvl1pPr>
          </a:lstStyle>
          <a:p>
            <a:r>
              <a:rPr lang="en-US"/>
              <a:t>Click to edit Master title style</a:t>
            </a:r>
            <a:endParaRPr lang="en-US" dirty="0"/>
          </a:p>
        </p:txBody>
      </p:sp>
    </p:spTree>
    <p:extLst>
      <p:ext uri="{BB962C8B-B14F-4D97-AF65-F5344CB8AC3E}">
        <p14:creationId xmlns:p14="http://schemas.microsoft.com/office/powerpoint/2010/main" val="2907315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16366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C5CA7EFA-544D-4CCF-AF6A-2AC7E5BB8E43}" type="datetimeFigureOut">
              <a:rPr lang="en-US" smtClean="0"/>
              <a:t>3/12/2022</a:t>
            </a:fld>
            <a:endParaRPr lang="en-US"/>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3F7EFF09-AD10-42F2-824C-DF41B52956D5}" type="slidenum">
              <a:rPr lang="en-US" smtClean="0"/>
              <a:t>‹#›</a:t>
            </a:fld>
            <a:endParaRPr lang="en-US"/>
          </a:p>
        </p:txBody>
      </p:sp>
    </p:spTree>
    <p:extLst>
      <p:ext uri="{BB962C8B-B14F-4D97-AF65-F5344CB8AC3E}">
        <p14:creationId xmlns:p14="http://schemas.microsoft.com/office/powerpoint/2010/main" val="218505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C5CA7EFA-544D-4CCF-AF6A-2AC7E5BB8E43}" type="datetimeFigureOut">
              <a:rPr lang="en-US" smtClean="0"/>
              <a:t>3/12/2022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3F7EFF09-AD10-42F2-824C-DF41B52956D5}" type="slidenum">
              <a:rPr lang="en-US" smtClean="0"/>
              <a:t>‹#›</a:t>
            </a:fld>
            <a:endParaRPr lang="en-US"/>
          </a:p>
        </p:txBody>
      </p:sp>
    </p:spTree>
    <p:extLst>
      <p:ext uri="{BB962C8B-B14F-4D97-AF65-F5344CB8AC3E}">
        <p14:creationId xmlns:p14="http://schemas.microsoft.com/office/powerpoint/2010/main" val="3774549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38200" y="6356352"/>
            <a:ext cx="2743200" cy="365125"/>
          </a:xfrm>
          <a:prstGeom prst="rect">
            <a:avLst/>
          </a:prstGeom>
        </p:spPr>
        <p:txBody>
          <a:bodyPr/>
          <a:lstStyle/>
          <a:p>
            <a:fld id="{C5CA7EFA-544D-4CCF-AF6A-2AC7E5BB8E43}" type="datetimeFigureOut">
              <a:rPr lang="en-US" smtClean="0"/>
              <a:t>3/12/2022</a:t>
            </a:fld>
            <a:endParaRPr lang="en-US"/>
          </a:p>
        </p:txBody>
      </p:sp>
      <p:sp>
        <p:nvSpPr>
          <p:cNvPr id="8" name="Footer Placeholder 7"/>
          <p:cNvSpPr>
            <a:spLocks noGrp="1"/>
          </p:cNvSpPr>
          <p:nvPr>
            <p:ph type="ftr" sz="quarter" idx="11"/>
          </p:nvPr>
        </p:nvSpPr>
        <p:spPr>
          <a:xfrm>
            <a:off x="4038600" y="6356352"/>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2"/>
            <a:ext cx="2743200" cy="365125"/>
          </a:xfrm>
          <a:prstGeom prst="rect">
            <a:avLst/>
          </a:prstGeom>
        </p:spPr>
        <p:txBody>
          <a:bodyPr/>
          <a:lstStyle/>
          <a:p>
            <a:fld id="{3F7EFF09-AD10-42F2-824C-DF41B52956D5}" type="slidenum">
              <a:rPr lang="en-US" smtClean="0"/>
              <a:t>‹#›</a:t>
            </a:fld>
            <a:endParaRPr lang="en-US"/>
          </a:p>
        </p:txBody>
      </p:sp>
    </p:spTree>
    <p:extLst>
      <p:ext uri="{BB962C8B-B14F-4D97-AF65-F5344CB8AC3E}">
        <p14:creationId xmlns:p14="http://schemas.microsoft.com/office/powerpoint/2010/main" val="2214028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838200" y="6356352"/>
            <a:ext cx="2743200" cy="365125"/>
          </a:xfrm>
          <a:prstGeom prst="rect">
            <a:avLst/>
          </a:prstGeom>
        </p:spPr>
        <p:txBody>
          <a:bodyPr/>
          <a:lstStyle/>
          <a:p>
            <a:fld id="{C5CA7EFA-544D-4CCF-AF6A-2AC7E5BB8E43}" type="datetimeFigureOut">
              <a:rPr lang="en-US" smtClean="0"/>
              <a:t>3/12/2022</a:t>
            </a:fld>
            <a:endParaRPr lang="en-US"/>
          </a:p>
        </p:txBody>
      </p:sp>
      <p:sp>
        <p:nvSpPr>
          <p:cNvPr id="4" name="Footer Placeholder 3"/>
          <p:cNvSpPr>
            <a:spLocks noGrp="1"/>
          </p:cNvSpPr>
          <p:nvPr>
            <p:ph type="ftr" sz="quarter" idx="11"/>
          </p:nvPr>
        </p:nvSpPr>
        <p:spPr>
          <a:xfrm>
            <a:off x="4038600" y="6356352"/>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2"/>
            <a:ext cx="2743200" cy="365125"/>
          </a:xfrm>
          <a:prstGeom prst="rect">
            <a:avLst/>
          </a:prstGeom>
        </p:spPr>
        <p:txBody>
          <a:bodyPr/>
          <a:lstStyle/>
          <a:p>
            <a:fld id="{3F7EFF09-AD10-42F2-824C-DF41B52956D5}" type="slidenum">
              <a:rPr lang="en-US" smtClean="0"/>
              <a:t>‹#›</a:t>
            </a:fld>
            <a:endParaRPr lang="en-US"/>
          </a:p>
        </p:txBody>
      </p:sp>
    </p:spTree>
    <p:extLst>
      <p:ext uri="{BB962C8B-B14F-4D97-AF65-F5344CB8AC3E}">
        <p14:creationId xmlns:p14="http://schemas.microsoft.com/office/powerpoint/2010/main" val="3972265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p>
            <a:fld id="{C5CA7EFA-544D-4CCF-AF6A-2AC7E5BB8E43}" type="datetimeFigureOut">
              <a:rPr lang="en-US" smtClean="0"/>
              <a:t>3/12/2022</a:t>
            </a:fld>
            <a:endParaRPr lang="en-US"/>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p>
            <a:fld id="{3F7EFF09-AD10-42F2-824C-DF41B52956D5}" type="slidenum">
              <a:rPr lang="en-US" smtClean="0"/>
              <a:t>‹#›</a:t>
            </a:fld>
            <a:endParaRPr lang="en-US"/>
          </a:p>
        </p:txBody>
      </p:sp>
    </p:spTree>
    <p:extLst>
      <p:ext uri="{BB962C8B-B14F-4D97-AF65-F5344CB8AC3E}">
        <p14:creationId xmlns:p14="http://schemas.microsoft.com/office/powerpoint/2010/main" val="1747472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C5CA7EFA-544D-4CCF-AF6A-2AC7E5BB8E43}" type="datetimeFigureOut">
              <a:rPr lang="en-US" smtClean="0"/>
              <a:t>3/12/2022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3F7EFF09-AD10-42F2-824C-DF41B52956D5}" type="slidenum">
              <a:rPr lang="en-US" smtClean="0"/>
              <a:t>‹#›</a:t>
            </a:fld>
            <a:endParaRPr lang="en-US"/>
          </a:p>
        </p:txBody>
      </p:sp>
    </p:spTree>
    <p:extLst>
      <p:ext uri="{BB962C8B-B14F-4D97-AF65-F5344CB8AC3E}">
        <p14:creationId xmlns:p14="http://schemas.microsoft.com/office/powerpoint/2010/main" val="2528432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C5CA7EFA-544D-4CCF-AF6A-2AC7E5BB8E43}" type="datetimeFigureOut">
              <a:rPr lang="en-US" smtClean="0"/>
              <a:t>3/12/2022</a:t>
            </a:fld>
            <a:endParaRPr lang="en-US"/>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3F7EFF09-AD10-42F2-824C-DF41B52956D5}" type="slidenum">
              <a:rPr lang="en-US" smtClean="0"/>
              <a:t>‹#›</a:t>
            </a:fld>
            <a:endParaRPr lang="en-US"/>
          </a:p>
        </p:txBody>
      </p:sp>
    </p:spTree>
    <p:extLst>
      <p:ext uri="{BB962C8B-B14F-4D97-AF65-F5344CB8AC3E}">
        <p14:creationId xmlns:p14="http://schemas.microsoft.com/office/powerpoint/2010/main" val="2916178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34078688"/>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Nursing Care for a Client with Osteoporosis</a:t>
            </a:r>
          </a:p>
        </p:txBody>
      </p:sp>
    </p:spTree>
    <p:extLst>
      <p:ext uri="{BB962C8B-B14F-4D97-AF65-F5344CB8AC3E}">
        <p14:creationId xmlns:p14="http://schemas.microsoft.com/office/powerpoint/2010/main" val="3818818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Assessment and Diagnostic Findings</a:t>
            </a:r>
          </a:p>
        </p:txBody>
      </p:sp>
      <p:sp>
        <p:nvSpPr>
          <p:cNvPr id="3" name="Content Placeholder 2"/>
          <p:cNvSpPr>
            <a:spLocks noGrp="1"/>
          </p:cNvSpPr>
          <p:nvPr>
            <p:ph idx="1"/>
          </p:nvPr>
        </p:nvSpPr>
        <p:spPr>
          <a:xfrm>
            <a:off x="647722" y="1869744"/>
            <a:ext cx="10306789" cy="4351337"/>
          </a:xfrm>
        </p:spPr>
        <p:txBody>
          <a:bodyPr>
            <a:normAutofit/>
          </a:bodyPr>
          <a:lstStyle/>
          <a:p>
            <a:r>
              <a:rPr lang="en-US" sz="2400" b="1" dirty="0">
                <a:solidFill>
                  <a:srgbClr val="002060"/>
                </a:solidFill>
              </a:rPr>
              <a:t>Dual-energy X-ray Absorptiometry (DXA) </a:t>
            </a:r>
            <a:r>
              <a:rPr lang="en-US" sz="2400" dirty="0"/>
              <a:t>- Osteoporosis is diagnosed by DXA, which provides information about BMD at the spine and hip.</a:t>
            </a:r>
          </a:p>
          <a:p>
            <a:endParaRPr lang="en-US" sz="2400" dirty="0"/>
          </a:p>
          <a:p>
            <a:r>
              <a:rPr lang="en-US" sz="2400" b="1" dirty="0">
                <a:solidFill>
                  <a:srgbClr val="002060"/>
                </a:solidFill>
              </a:rPr>
              <a:t>BMD testing </a:t>
            </a:r>
            <a:r>
              <a:rPr lang="en-US" sz="2400" dirty="0"/>
              <a:t>- BMD testing is useful in identifying </a:t>
            </a:r>
            <a:r>
              <a:rPr lang="en-US" sz="2400" dirty="0" err="1"/>
              <a:t>osteopenic</a:t>
            </a:r>
            <a:r>
              <a:rPr lang="en-US" sz="2400" dirty="0"/>
              <a:t> and osteoporotic bone and in assessing response to therapy.</a:t>
            </a:r>
          </a:p>
          <a:p>
            <a:endParaRPr lang="en-US" sz="2400" dirty="0"/>
          </a:p>
          <a:p>
            <a:r>
              <a:rPr lang="en-US" sz="2400" b="1" dirty="0">
                <a:solidFill>
                  <a:srgbClr val="002060"/>
                </a:solidFill>
              </a:rPr>
              <a:t>Laboratory studies </a:t>
            </a:r>
            <a:r>
              <a:rPr lang="en-US" sz="2400" dirty="0"/>
              <a:t>-  Laboratory studies such as serum calcium, serum phosphate, serum alkaline phosphatase, urine calcium excretion, hematocrit, erythrocyte sedimentation rate, and x-ray studies are used to exclude other possible disorders that contribute to bone loss.</a:t>
            </a:r>
          </a:p>
        </p:txBody>
      </p:sp>
    </p:spTree>
    <p:extLst>
      <p:ext uri="{BB962C8B-B14F-4D97-AF65-F5344CB8AC3E}">
        <p14:creationId xmlns:p14="http://schemas.microsoft.com/office/powerpoint/2010/main" val="3737529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0"/>
            <a:ext cx="9692640" cy="1428929"/>
          </a:xfrm>
        </p:spPr>
        <p:txBody>
          <a:bodyPr/>
          <a:lstStyle/>
          <a:p>
            <a:pPr algn="ctr"/>
            <a:r>
              <a:rPr lang="en-US" dirty="0"/>
              <a:t>Medical Management</a:t>
            </a:r>
          </a:p>
        </p:txBody>
      </p:sp>
      <p:sp>
        <p:nvSpPr>
          <p:cNvPr id="3" name="Content Placeholder 2"/>
          <p:cNvSpPr>
            <a:spLocks noGrp="1"/>
          </p:cNvSpPr>
          <p:nvPr>
            <p:ph idx="1"/>
          </p:nvPr>
        </p:nvSpPr>
        <p:spPr>
          <a:xfrm>
            <a:off x="491319" y="1828800"/>
            <a:ext cx="10358651" cy="4351337"/>
          </a:xfrm>
        </p:spPr>
        <p:txBody>
          <a:bodyPr>
            <a:normAutofit lnSpcReduction="10000"/>
          </a:bodyPr>
          <a:lstStyle/>
          <a:p>
            <a:r>
              <a:rPr lang="en-US" sz="2400" b="1" dirty="0">
                <a:solidFill>
                  <a:srgbClr val="002060"/>
                </a:solidFill>
              </a:rPr>
              <a:t>Diet</a:t>
            </a:r>
            <a:r>
              <a:rPr lang="en-US" sz="2400" dirty="0"/>
              <a:t> -  A diet rich in calcium and vitamin D throughout life, with an increased calcium intake during adolescence, young adulthood, and the middle years, protects against skeletal demineralization.</a:t>
            </a:r>
          </a:p>
          <a:p>
            <a:endParaRPr lang="en-US" sz="2400" dirty="0"/>
          </a:p>
          <a:p>
            <a:r>
              <a:rPr lang="en-US" sz="2400" b="1" dirty="0">
                <a:solidFill>
                  <a:srgbClr val="002060"/>
                </a:solidFill>
              </a:rPr>
              <a:t>Exercise</a:t>
            </a:r>
            <a:r>
              <a:rPr lang="en-US" sz="2400" dirty="0"/>
              <a:t> - Regular weight-bearing exercise promotes bone formation, such as a 20-30-minute aerobic  exercise, 3x a week, is recommended.</a:t>
            </a:r>
          </a:p>
          <a:p>
            <a:endParaRPr lang="en-US" sz="2400" dirty="0"/>
          </a:p>
          <a:p>
            <a:r>
              <a:rPr lang="en-US" sz="2400" b="1" dirty="0">
                <a:solidFill>
                  <a:srgbClr val="002060"/>
                </a:solidFill>
              </a:rPr>
              <a:t>Fracture management </a:t>
            </a:r>
            <a:r>
              <a:rPr lang="en-US" sz="2400" dirty="0"/>
              <a:t>-  Osteoporotic compression fractures of the vertebrae are managed conservatively, pharmacologic and dietary treatments are aimed at increasing vertebral bone density, and for patients who do not respond to first-line approaches are treated with percutaneous </a:t>
            </a:r>
            <a:r>
              <a:rPr lang="en-US" sz="2400" dirty="0" err="1"/>
              <a:t>vertebroplasty</a:t>
            </a:r>
            <a:r>
              <a:rPr lang="en-US" sz="2400" dirty="0"/>
              <a:t> or </a:t>
            </a:r>
            <a:r>
              <a:rPr lang="en-US" sz="2400" dirty="0" err="1"/>
              <a:t>kyphoplasty</a:t>
            </a:r>
            <a:endParaRPr lang="en-US" sz="2400" dirty="0"/>
          </a:p>
        </p:txBody>
      </p:sp>
    </p:spTree>
    <p:extLst>
      <p:ext uri="{BB962C8B-B14F-4D97-AF65-F5344CB8AC3E}">
        <p14:creationId xmlns:p14="http://schemas.microsoft.com/office/powerpoint/2010/main" val="2256159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Pharmacologic Therapy</a:t>
            </a:r>
          </a:p>
        </p:txBody>
      </p:sp>
      <p:sp>
        <p:nvSpPr>
          <p:cNvPr id="3" name="Content Placeholder 2"/>
          <p:cNvSpPr>
            <a:spLocks noGrp="1"/>
          </p:cNvSpPr>
          <p:nvPr>
            <p:ph idx="1"/>
          </p:nvPr>
        </p:nvSpPr>
        <p:spPr>
          <a:xfrm>
            <a:off x="388414" y="2088107"/>
            <a:ext cx="10566097" cy="4351337"/>
          </a:xfrm>
        </p:spPr>
        <p:txBody>
          <a:bodyPr>
            <a:normAutofit/>
          </a:bodyPr>
          <a:lstStyle/>
          <a:p>
            <a:r>
              <a:rPr lang="en-US" sz="2400" b="1" dirty="0">
                <a:solidFill>
                  <a:srgbClr val="002060"/>
                </a:solidFill>
              </a:rPr>
              <a:t>Calcium supplements with vitamin D </a:t>
            </a:r>
            <a:r>
              <a:rPr lang="en-US" sz="2400" dirty="0"/>
              <a:t>-  To ensure adequate calcium intake, a calcium supplement with vitamin D may be prescribed and taken with meals or with a beverage high in vitamin C to promote absorption, but these supplements should not be taken at the same day as </a:t>
            </a:r>
            <a:r>
              <a:rPr lang="en-US" sz="2400" dirty="0" err="1"/>
              <a:t>biphosphonates</a:t>
            </a:r>
            <a:r>
              <a:rPr lang="en-US" sz="2400" dirty="0"/>
              <a:t>.</a:t>
            </a:r>
          </a:p>
          <a:p>
            <a:endParaRPr lang="en-US" sz="2400" dirty="0"/>
          </a:p>
          <a:p>
            <a:r>
              <a:rPr lang="en-US" sz="2400" b="1" dirty="0" err="1">
                <a:solidFill>
                  <a:srgbClr val="002060"/>
                </a:solidFill>
              </a:rPr>
              <a:t>Biphosphonates</a:t>
            </a:r>
            <a:r>
              <a:rPr lang="en-US" sz="2400" dirty="0"/>
              <a:t> - </a:t>
            </a:r>
            <a:r>
              <a:rPr lang="en-US" sz="2400" dirty="0" err="1"/>
              <a:t>Biphosphonates</a:t>
            </a:r>
            <a:r>
              <a:rPr lang="en-US" sz="2400" dirty="0"/>
              <a:t> that include daily or weekly oral preparations of alendronate or </a:t>
            </a:r>
            <a:r>
              <a:rPr lang="en-US" sz="2400" dirty="0" err="1"/>
              <a:t>risedronate</a:t>
            </a:r>
            <a:r>
              <a:rPr lang="en-US" sz="2400" dirty="0"/>
              <a:t>, monthly oral preparations of </a:t>
            </a:r>
            <a:r>
              <a:rPr lang="en-US" sz="2400" dirty="0" err="1"/>
              <a:t>ibandronate</a:t>
            </a:r>
            <a:r>
              <a:rPr lang="en-US" sz="2400" dirty="0"/>
              <a:t>, or yearly intravenous infusions of </a:t>
            </a:r>
            <a:r>
              <a:rPr lang="en-US" sz="2400" dirty="0" err="1"/>
              <a:t>zoledronic</a:t>
            </a:r>
            <a:r>
              <a:rPr lang="en-US" sz="2400" dirty="0"/>
              <a:t> acid increase bone mass and decrease bone loss by inhibiting osteoclast function.</a:t>
            </a:r>
          </a:p>
        </p:txBody>
      </p:sp>
    </p:spTree>
    <p:extLst>
      <p:ext uri="{BB962C8B-B14F-4D97-AF65-F5344CB8AC3E}">
        <p14:creationId xmlns:p14="http://schemas.microsoft.com/office/powerpoint/2010/main" val="1191556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Calcitonin. Calcitonin directly inhibits osteoclasts thereby reducing bone loss </a:t>
            </a:r>
            <a:r>
              <a:rPr lang="en-US" dirty="0" err="1"/>
              <a:t>ans</a:t>
            </a:r>
            <a:r>
              <a:rPr lang="en-US" dirty="0"/>
              <a:t> increasing bone mineral density, and is administered by nasal spray or by subcutaneous or intramuscular injection.</a:t>
            </a:r>
          </a:p>
          <a:p>
            <a:r>
              <a:rPr lang="en-US" dirty="0"/>
              <a:t>Selective estrogen receptor modulators (SERMs). SERMs such as </a:t>
            </a:r>
            <a:r>
              <a:rPr lang="en-US" dirty="0" err="1"/>
              <a:t>raloxifene</a:t>
            </a:r>
            <a:r>
              <a:rPr lang="en-US" dirty="0"/>
              <a:t>, reduce the risk of </a:t>
            </a:r>
            <a:r>
              <a:rPr lang="en-US" dirty="0" err="1"/>
              <a:t>osteporosis</a:t>
            </a:r>
            <a:r>
              <a:rPr lang="en-US" dirty="0"/>
              <a:t> by preserving bone mineral density without estrogenic effects on the uterus.</a:t>
            </a:r>
          </a:p>
          <a:p>
            <a:r>
              <a:rPr lang="en-US" dirty="0" err="1"/>
              <a:t>Teriparatide</a:t>
            </a:r>
            <a:r>
              <a:rPr lang="en-US" dirty="0"/>
              <a:t>. </a:t>
            </a:r>
            <a:r>
              <a:rPr lang="en-US" dirty="0" err="1"/>
              <a:t>Teriparatide</a:t>
            </a:r>
            <a:r>
              <a:rPr lang="en-US" dirty="0"/>
              <a:t> is a subcutaneously administered anabolic agent that is administered once daily, and as a recombinant PTH, it stimulates osteoblasts to build bone matrix and facilitates overall calcium absorption.</a:t>
            </a:r>
          </a:p>
        </p:txBody>
      </p:sp>
    </p:spTree>
    <p:extLst>
      <p:ext uri="{BB962C8B-B14F-4D97-AF65-F5344CB8AC3E}">
        <p14:creationId xmlns:p14="http://schemas.microsoft.com/office/powerpoint/2010/main" val="297934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112267"/>
            <a:ext cx="9692640" cy="1428929"/>
          </a:xfrm>
        </p:spPr>
        <p:txBody>
          <a:bodyPr/>
          <a:lstStyle/>
          <a:p>
            <a:pPr algn="ctr"/>
            <a:r>
              <a:rPr lang="en-US" dirty="0"/>
              <a:t>Surgical Management</a:t>
            </a:r>
          </a:p>
        </p:txBody>
      </p:sp>
      <p:sp>
        <p:nvSpPr>
          <p:cNvPr id="3" name="Content Placeholder 2"/>
          <p:cNvSpPr>
            <a:spLocks noGrp="1"/>
          </p:cNvSpPr>
          <p:nvPr>
            <p:ph idx="1"/>
          </p:nvPr>
        </p:nvSpPr>
        <p:spPr>
          <a:xfrm>
            <a:off x="470302" y="1951630"/>
            <a:ext cx="10188600" cy="4351337"/>
          </a:xfrm>
        </p:spPr>
        <p:txBody>
          <a:bodyPr>
            <a:normAutofit/>
          </a:bodyPr>
          <a:lstStyle/>
          <a:p>
            <a:r>
              <a:rPr lang="en-US" sz="2400" b="1" dirty="0">
                <a:solidFill>
                  <a:srgbClr val="002060"/>
                </a:solidFill>
              </a:rPr>
              <a:t>Joint replacement </a:t>
            </a:r>
            <a:r>
              <a:rPr lang="en-US" sz="2400" dirty="0"/>
              <a:t>- Joint replacement is a surgery to replace all or part of a joint with a man-made joint called prosthesis.</a:t>
            </a:r>
          </a:p>
          <a:p>
            <a:endParaRPr lang="en-US" sz="2400" dirty="0"/>
          </a:p>
          <a:p>
            <a:r>
              <a:rPr lang="en-US" sz="2400" b="1" dirty="0">
                <a:solidFill>
                  <a:srgbClr val="002060"/>
                </a:solidFill>
              </a:rPr>
              <a:t>Closed or open reduction with internal fixation </a:t>
            </a:r>
            <a:r>
              <a:rPr lang="en-US" sz="2400" dirty="0"/>
              <a:t>-  Open reduction, internal fixation involves the implementation of implants to guide the healing process of a bone, as well as the open reduction, or setting, of the bone, while closed reduction is a procedure to set or reduce a broken bone without surgery.</a:t>
            </a:r>
          </a:p>
        </p:txBody>
      </p:sp>
    </p:spTree>
    <p:extLst>
      <p:ext uri="{BB962C8B-B14F-4D97-AF65-F5344CB8AC3E}">
        <p14:creationId xmlns:p14="http://schemas.microsoft.com/office/powerpoint/2010/main" val="123193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173079"/>
            <a:ext cx="9692640" cy="1428929"/>
          </a:xfrm>
        </p:spPr>
        <p:txBody>
          <a:bodyPr/>
          <a:lstStyle/>
          <a:p>
            <a:pPr algn="ctr"/>
            <a:r>
              <a:rPr lang="en-US" dirty="0"/>
              <a:t>Nursing Management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08242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143" y="235099"/>
            <a:ext cx="9692640" cy="1020496"/>
          </a:xfrm>
        </p:spPr>
        <p:txBody>
          <a:bodyPr/>
          <a:lstStyle/>
          <a:p>
            <a:pPr algn="ctr"/>
            <a:r>
              <a:rPr lang="en-US" dirty="0"/>
              <a:t>Nursing Assessment</a:t>
            </a:r>
          </a:p>
        </p:txBody>
      </p:sp>
      <p:sp>
        <p:nvSpPr>
          <p:cNvPr id="3" name="Content Placeholder 2"/>
          <p:cNvSpPr>
            <a:spLocks noGrp="1"/>
          </p:cNvSpPr>
          <p:nvPr>
            <p:ph idx="1"/>
          </p:nvPr>
        </p:nvSpPr>
        <p:spPr>
          <a:xfrm>
            <a:off x="470301" y="1610436"/>
            <a:ext cx="10434260" cy="4351337"/>
          </a:xfrm>
        </p:spPr>
        <p:txBody>
          <a:bodyPr>
            <a:noAutofit/>
          </a:bodyPr>
          <a:lstStyle/>
          <a:p>
            <a:r>
              <a:rPr lang="en-US" sz="2400" b="1" dirty="0">
                <a:solidFill>
                  <a:srgbClr val="002060"/>
                </a:solidFill>
              </a:rPr>
              <a:t>Health history </a:t>
            </a:r>
            <a:r>
              <a:rPr lang="en-US" sz="2400" dirty="0"/>
              <a:t>-  The health history includes questions concerning the occurrence of osteopenia and osteoporosis and focuses on family history, previous fractures, dietary consumption of calcium, exercise patterns, onset of menopause, and use of corticosteroids as well as alcohol, caffeine, and smoking.</a:t>
            </a:r>
          </a:p>
          <a:p>
            <a:endParaRPr lang="en-US" sz="2400" dirty="0"/>
          </a:p>
          <a:p>
            <a:r>
              <a:rPr lang="en-US" sz="2400" b="1" dirty="0">
                <a:solidFill>
                  <a:srgbClr val="002060"/>
                </a:solidFill>
              </a:rPr>
              <a:t>Symptoms</a:t>
            </a:r>
            <a:r>
              <a:rPr lang="en-US" sz="2400" dirty="0"/>
              <a:t> -  Any symptoms the patient is experiencing, such as back pain, constipation, or altered body image, are explored.</a:t>
            </a:r>
          </a:p>
          <a:p>
            <a:endParaRPr lang="en-US" sz="2400" dirty="0"/>
          </a:p>
          <a:p>
            <a:r>
              <a:rPr lang="en-US" sz="2400" b="1" dirty="0">
                <a:solidFill>
                  <a:srgbClr val="002060"/>
                </a:solidFill>
              </a:rPr>
              <a:t>Physical examination </a:t>
            </a:r>
            <a:r>
              <a:rPr lang="en-US" sz="2400" dirty="0"/>
              <a:t>-  Physical exam may disclose a fracture, kyphosis of the thoracic spine, or shortened stature.</a:t>
            </a:r>
          </a:p>
        </p:txBody>
      </p:sp>
    </p:spTree>
    <p:extLst>
      <p:ext uri="{BB962C8B-B14F-4D97-AF65-F5344CB8AC3E}">
        <p14:creationId xmlns:p14="http://schemas.microsoft.com/office/powerpoint/2010/main" val="3190921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1747" y="68239"/>
            <a:ext cx="9692640" cy="1428929"/>
          </a:xfrm>
        </p:spPr>
        <p:txBody>
          <a:bodyPr/>
          <a:lstStyle/>
          <a:p>
            <a:pPr algn="ctr"/>
            <a:r>
              <a:rPr lang="en-US" dirty="0"/>
              <a:t>Nursing Diagnosis</a:t>
            </a:r>
          </a:p>
        </p:txBody>
      </p:sp>
      <p:sp>
        <p:nvSpPr>
          <p:cNvPr id="3" name="Content Placeholder 2"/>
          <p:cNvSpPr>
            <a:spLocks noGrp="1"/>
          </p:cNvSpPr>
          <p:nvPr>
            <p:ph idx="1"/>
          </p:nvPr>
        </p:nvSpPr>
        <p:spPr>
          <a:xfrm>
            <a:off x="606779" y="2060811"/>
            <a:ext cx="10197607" cy="4351337"/>
          </a:xfrm>
        </p:spPr>
        <p:txBody>
          <a:bodyPr>
            <a:normAutofit/>
          </a:bodyPr>
          <a:lstStyle/>
          <a:p>
            <a:r>
              <a:rPr lang="en-US" sz="2400" dirty="0"/>
              <a:t>Deficient knowledge about the osteoporotic process and treatment regimen.</a:t>
            </a:r>
          </a:p>
          <a:p>
            <a:r>
              <a:rPr lang="en-US" sz="2400" dirty="0"/>
              <a:t>Acute pain related to fracture and muscle spasm.</a:t>
            </a:r>
          </a:p>
          <a:p>
            <a:r>
              <a:rPr lang="en-US" sz="2400" dirty="0"/>
              <a:t>Risk for constipation related to immobility or development of ileus.</a:t>
            </a:r>
          </a:p>
          <a:p>
            <a:r>
              <a:rPr lang="en-US" sz="2400" dirty="0"/>
              <a:t>Risk for injury: additional fractures related to osteoporosis.</a:t>
            </a:r>
          </a:p>
        </p:txBody>
      </p:sp>
    </p:spTree>
    <p:extLst>
      <p:ext uri="{BB962C8B-B14F-4D97-AF65-F5344CB8AC3E}">
        <p14:creationId xmlns:p14="http://schemas.microsoft.com/office/powerpoint/2010/main" val="1773817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Nursing Care Planning and Goals</a:t>
            </a:r>
          </a:p>
        </p:txBody>
      </p:sp>
      <p:sp>
        <p:nvSpPr>
          <p:cNvPr id="3" name="Content Placeholder 2"/>
          <p:cNvSpPr>
            <a:spLocks noGrp="1"/>
          </p:cNvSpPr>
          <p:nvPr>
            <p:ph idx="1"/>
          </p:nvPr>
        </p:nvSpPr>
        <p:spPr>
          <a:xfrm>
            <a:off x="579483" y="2251880"/>
            <a:ext cx="9970235" cy="4351337"/>
          </a:xfrm>
        </p:spPr>
        <p:txBody>
          <a:bodyPr>
            <a:normAutofit/>
          </a:bodyPr>
          <a:lstStyle/>
          <a:p>
            <a:pPr marL="0" indent="0">
              <a:buNone/>
            </a:pPr>
            <a:r>
              <a:rPr lang="en-US" sz="2400" dirty="0"/>
              <a:t>The major goals for the patient may include:</a:t>
            </a:r>
          </a:p>
          <a:p>
            <a:r>
              <a:rPr lang="en-US" sz="2400" dirty="0"/>
              <a:t>Knowledge about osteoporosis and the treatment regimen.</a:t>
            </a:r>
          </a:p>
          <a:p>
            <a:r>
              <a:rPr lang="en-US" sz="2400" dirty="0"/>
              <a:t>Relief of pain.</a:t>
            </a:r>
          </a:p>
          <a:p>
            <a:r>
              <a:rPr lang="en-US" sz="2400" dirty="0"/>
              <a:t>Improved bowel elimination.</a:t>
            </a:r>
          </a:p>
          <a:p>
            <a:r>
              <a:rPr lang="en-US" sz="2400" dirty="0"/>
              <a:t>Absence of additional fractures.</a:t>
            </a:r>
          </a:p>
        </p:txBody>
      </p:sp>
    </p:spTree>
    <p:extLst>
      <p:ext uri="{BB962C8B-B14F-4D97-AF65-F5344CB8AC3E}">
        <p14:creationId xmlns:p14="http://schemas.microsoft.com/office/powerpoint/2010/main" val="1923536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98620"/>
            <a:ext cx="9692640" cy="1428929"/>
          </a:xfrm>
        </p:spPr>
        <p:txBody>
          <a:bodyPr/>
          <a:lstStyle/>
          <a:p>
            <a:pPr algn="ctr"/>
            <a:r>
              <a:rPr lang="en-US" dirty="0"/>
              <a:t>Nursing Interventions</a:t>
            </a:r>
          </a:p>
        </p:txBody>
      </p:sp>
      <p:sp>
        <p:nvSpPr>
          <p:cNvPr id="3" name="Content Placeholder 2"/>
          <p:cNvSpPr>
            <a:spLocks noGrp="1"/>
          </p:cNvSpPr>
          <p:nvPr>
            <p:ph idx="1"/>
          </p:nvPr>
        </p:nvSpPr>
        <p:spPr>
          <a:xfrm>
            <a:off x="361119" y="1828800"/>
            <a:ext cx="10352373" cy="4351337"/>
          </a:xfrm>
        </p:spPr>
        <p:txBody>
          <a:bodyPr>
            <a:noAutofit/>
          </a:bodyPr>
          <a:lstStyle/>
          <a:p>
            <a:r>
              <a:rPr lang="en-US" sz="2400" b="1" dirty="0">
                <a:solidFill>
                  <a:srgbClr val="002060"/>
                </a:solidFill>
              </a:rPr>
              <a:t>Promoting understanding of osteoporosis and the treatment regimen</a:t>
            </a:r>
            <a:r>
              <a:rPr lang="en-US" sz="2400" dirty="0"/>
              <a:t> -  Patient teaching focuses on factors influencing the development of osteoporosis, interventions to arrest or slow the process, and measures to relieve symptoms.</a:t>
            </a:r>
          </a:p>
          <a:p>
            <a:endParaRPr lang="en-US" sz="2400" dirty="0"/>
          </a:p>
          <a:p>
            <a:r>
              <a:rPr lang="en-US" sz="2400" b="1" dirty="0">
                <a:solidFill>
                  <a:srgbClr val="002060"/>
                </a:solidFill>
              </a:rPr>
              <a:t>Relieving pain - </a:t>
            </a:r>
            <a:r>
              <a:rPr lang="en-US" sz="2400" dirty="0"/>
              <a:t> Advise the patient to rest in bed in a supine or side-lying position several times a day; the mattress should be firm and </a:t>
            </a:r>
            <a:r>
              <a:rPr lang="en-US" sz="2400" dirty="0" err="1"/>
              <a:t>nonsagging</a:t>
            </a:r>
            <a:r>
              <a:rPr lang="en-US" sz="2400" dirty="0"/>
              <a:t>; knee flexion increases comfort; intermittent local heat and back rubs promote muscle relaxation, and the nurse should encourage good posture and teach body mechanics.</a:t>
            </a:r>
          </a:p>
        </p:txBody>
      </p:sp>
    </p:spTree>
    <p:extLst>
      <p:ext uri="{BB962C8B-B14F-4D97-AF65-F5344CB8AC3E}">
        <p14:creationId xmlns:p14="http://schemas.microsoft.com/office/powerpoint/2010/main" val="129899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62393"/>
            <a:ext cx="9692640" cy="1102383"/>
          </a:xfrm>
        </p:spPr>
        <p:txBody>
          <a:bodyPr/>
          <a:lstStyle/>
          <a:p>
            <a:pPr algn="ctr"/>
            <a:r>
              <a:rPr lang="en-US" dirty="0"/>
              <a:t>Description</a:t>
            </a:r>
          </a:p>
        </p:txBody>
      </p:sp>
      <p:sp>
        <p:nvSpPr>
          <p:cNvPr id="3" name="Content Placeholder 2"/>
          <p:cNvSpPr>
            <a:spLocks noGrp="1"/>
          </p:cNvSpPr>
          <p:nvPr>
            <p:ph idx="1"/>
          </p:nvPr>
        </p:nvSpPr>
        <p:spPr>
          <a:xfrm>
            <a:off x="511245" y="1733266"/>
            <a:ext cx="10188600" cy="4351337"/>
          </a:xfrm>
        </p:spPr>
        <p:txBody>
          <a:bodyPr>
            <a:normAutofit/>
          </a:bodyPr>
          <a:lstStyle/>
          <a:p>
            <a:r>
              <a:rPr lang="en-US" sz="2400" dirty="0"/>
              <a:t>Osteoporosis is classified as a metabolic bone disorder.</a:t>
            </a:r>
          </a:p>
          <a:p>
            <a:endParaRPr lang="en-US" sz="2400" dirty="0"/>
          </a:p>
          <a:p>
            <a:r>
              <a:rPr lang="en-US" sz="2400" dirty="0"/>
              <a:t>Osteoporosis occurs when the creation of new bone doesn’t keep up with the removal of old bone.</a:t>
            </a:r>
          </a:p>
          <a:p>
            <a:endParaRPr lang="en-US" sz="2400" dirty="0"/>
          </a:p>
          <a:p>
            <a:r>
              <a:rPr lang="en-US" sz="2400" dirty="0"/>
              <a:t>Osteoporosis causes bones to become weak and brittle — so brittle that a fall or even mild stresses such as bending over or coughing can cause a fracture.</a:t>
            </a:r>
          </a:p>
        </p:txBody>
      </p:sp>
    </p:spTree>
    <p:extLst>
      <p:ext uri="{BB962C8B-B14F-4D97-AF65-F5344CB8AC3E}">
        <p14:creationId xmlns:p14="http://schemas.microsoft.com/office/powerpoint/2010/main" val="92335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98620"/>
            <a:ext cx="9692640" cy="1428929"/>
          </a:xfrm>
        </p:spPr>
        <p:txBody>
          <a:bodyPr/>
          <a:lstStyle/>
          <a:p>
            <a:pPr algn="ctr"/>
            <a:r>
              <a:rPr lang="en-US" dirty="0"/>
              <a:t>Nursing Interventions</a:t>
            </a:r>
          </a:p>
        </p:txBody>
      </p:sp>
      <p:sp>
        <p:nvSpPr>
          <p:cNvPr id="3" name="Content Placeholder 2"/>
          <p:cNvSpPr>
            <a:spLocks noGrp="1"/>
          </p:cNvSpPr>
          <p:nvPr>
            <p:ph idx="1"/>
          </p:nvPr>
        </p:nvSpPr>
        <p:spPr>
          <a:xfrm>
            <a:off x="361119" y="1828800"/>
            <a:ext cx="10352373" cy="4351337"/>
          </a:xfrm>
        </p:spPr>
        <p:txBody>
          <a:bodyPr>
            <a:noAutofit/>
          </a:bodyPr>
          <a:lstStyle/>
          <a:p>
            <a:r>
              <a:rPr lang="en-US" sz="2400" b="1" dirty="0">
                <a:solidFill>
                  <a:srgbClr val="002060"/>
                </a:solidFill>
              </a:rPr>
              <a:t>Improving bowel movement - </a:t>
            </a:r>
            <a:r>
              <a:rPr lang="en-US" sz="2400" dirty="0"/>
              <a:t>Early institution of high fiber diet, increased fluids, and the use of prescribed stool softeners help prevent or minimize constipation.</a:t>
            </a:r>
          </a:p>
          <a:p>
            <a:endParaRPr lang="en-US" sz="2400" dirty="0"/>
          </a:p>
          <a:p>
            <a:r>
              <a:rPr lang="en-US" sz="2400" b="1" dirty="0">
                <a:solidFill>
                  <a:srgbClr val="002060"/>
                </a:solidFill>
              </a:rPr>
              <a:t>Preventing injury</a:t>
            </a:r>
            <a:r>
              <a:rPr lang="en-US" sz="2400" dirty="0"/>
              <a:t> -  The nurse encourages walking, good body mechanics, and good posture plus daily weight-bearing activity outdoors to enhance production of vitamin D.</a:t>
            </a:r>
          </a:p>
        </p:txBody>
      </p:sp>
    </p:spTree>
    <p:extLst>
      <p:ext uri="{BB962C8B-B14F-4D97-AF65-F5344CB8AC3E}">
        <p14:creationId xmlns:p14="http://schemas.microsoft.com/office/powerpoint/2010/main" val="30437228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Discharge and Home Care Guidelines</a:t>
            </a:r>
          </a:p>
        </p:txBody>
      </p:sp>
      <p:sp>
        <p:nvSpPr>
          <p:cNvPr id="3" name="Content Placeholder 2"/>
          <p:cNvSpPr>
            <a:spLocks noGrp="1"/>
          </p:cNvSpPr>
          <p:nvPr>
            <p:ph idx="1"/>
          </p:nvPr>
        </p:nvSpPr>
        <p:spPr>
          <a:xfrm>
            <a:off x="524892" y="2183642"/>
            <a:ext cx="10429620" cy="4351337"/>
          </a:xfrm>
        </p:spPr>
        <p:txBody>
          <a:bodyPr>
            <a:normAutofit/>
          </a:bodyPr>
          <a:lstStyle/>
          <a:p>
            <a:r>
              <a:rPr lang="en-US" sz="2400" b="1" dirty="0">
                <a:solidFill>
                  <a:srgbClr val="002060"/>
                </a:solidFill>
              </a:rPr>
              <a:t>Diet</a:t>
            </a:r>
            <a:r>
              <a:rPr lang="en-US" sz="2400" dirty="0"/>
              <a:t> - Identify calcium and vitamin D rich foods and discuss calcium supplements.</a:t>
            </a:r>
          </a:p>
          <a:p>
            <a:r>
              <a:rPr lang="en-US" sz="2400" b="1" dirty="0">
                <a:solidFill>
                  <a:srgbClr val="002060"/>
                </a:solidFill>
              </a:rPr>
              <a:t>Exercise</a:t>
            </a:r>
            <a:r>
              <a:rPr lang="en-US" sz="2400" dirty="0"/>
              <a:t> -  Engage in weight-bearing exercise daily.</a:t>
            </a:r>
          </a:p>
          <a:p>
            <a:r>
              <a:rPr lang="en-US" sz="2400" b="1" dirty="0">
                <a:solidFill>
                  <a:srgbClr val="002060"/>
                </a:solidFill>
              </a:rPr>
              <a:t>Lifestyle</a:t>
            </a:r>
            <a:r>
              <a:rPr lang="en-US" sz="2400" dirty="0"/>
              <a:t> - Modify lifestyle choices: avoid smoking, alcohol, caffeine, and carbonated beverages.</a:t>
            </a:r>
          </a:p>
          <a:p>
            <a:r>
              <a:rPr lang="en-US" sz="2400" b="1" dirty="0">
                <a:solidFill>
                  <a:srgbClr val="002060"/>
                </a:solidFill>
              </a:rPr>
              <a:t>Posture</a:t>
            </a:r>
            <a:r>
              <a:rPr lang="en-US" sz="2400" dirty="0"/>
              <a:t> -  Demonstrate good body mechanics.</a:t>
            </a:r>
          </a:p>
          <a:p>
            <a:r>
              <a:rPr lang="en-US" sz="2400" b="1" dirty="0">
                <a:solidFill>
                  <a:srgbClr val="002060"/>
                </a:solidFill>
              </a:rPr>
              <a:t>Early detection </a:t>
            </a:r>
            <a:r>
              <a:rPr lang="en-US" sz="2400" dirty="0"/>
              <a:t>-  Participate in screening for osteoporosis.</a:t>
            </a:r>
          </a:p>
        </p:txBody>
      </p:sp>
    </p:spTree>
    <p:extLst>
      <p:ext uri="{BB962C8B-B14F-4D97-AF65-F5344CB8AC3E}">
        <p14:creationId xmlns:p14="http://schemas.microsoft.com/office/powerpoint/2010/main" val="26735911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2575539"/>
            <a:ext cx="9692640" cy="1428929"/>
          </a:xfrm>
        </p:spPr>
        <p:txBody>
          <a:bodyPr/>
          <a:lstStyle/>
          <a:p>
            <a:pPr algn="ctr"/>
            <a:r>
              <a:rPr lang="en-US" dirty="0"/>
              <a:t>Thank You</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50998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1" y="0"/>
            <a:ext cx="9692640" cy="1428929"/>
          </a:xfrm>
        </p:spPr>
        <p:txBody>
          <a:bodyPr/>
          <a:lstStyle/>
          <a:p>
            <a:pPr algn="ctr"/>
            <a:r>
              <a:rPr lang="en-US" dirty="0"/>
              <a:t>Classification</a:t>
            </a:r>
          </a:p>
        </p:txBody>
      </p:sp>
      <p:sp>
        <p:nvSpPr>
          <p:cNvPr id="3" name="Content Placeholder 2"/>
          <p:cNvSpPr>
            <a:spLocks noGrp="1"/>
          </p:cNvSpPr>
          <p:nvPr>
            <p:ph idx="1"/>
          </p:nvPr>
        </p:nvSpPr>
        <p:spPr>
          <a:xfrm>
            <a:off x="655093" y="1828800"/>
            <a:ext cx="10153933" cy="4351337"/>
          </a:xfrm>
        </p:spPr>
        <p:txBody>
          <a:bodyPr>
            <a:normAutofit/>
          </a:bodyPr>
          <a:lstStyle/>
          <a:p>
            <a:r>
              <a:rPr lang="en-US" sz="2400" b="1" dirty="0">
                <a:solidFill>
                  <a:srgbClr val="002060"/>
                </a:solidFill>
              </a:rPr>
              <a:t>Primary osteoporosis. </a:t>
            </a:r>
          </a:p>
          <a:p>
            <a:pPr marL="0" indent="0">
              <a:buNone/>
            </a:pPr>
            <a:r>
              <a:rPr lang="en-US" sz="2400" dirty="0"/>
              <a:t>Primary osteoporosis occurs in women after menopause and in men later in life, but it is not merely a consequence of aging but of failure to develop optimal peak bone mass during childhood, adolescence, and young adulthood.</a:t>
            </a:r>
          </a:p>
          <a:p>
            <a:pPr marL="0" indent="0">
              <a:buNone/>
            </a:pPr>
            <a:endParaRPr lang="en-US" sz="2400" dirty="0"/>
          </a:p>
          <a:p>
            <a:r>
              <a:rPr lang="en-US" sz="2400" b="1" dirty="0">
                <a:solidFill>
                  <a:srgbClr val="002060"/>
                </a:solidFill>
              </a:rPr>
              <a:t>Secondary osteoporosis. </a:t>
            </a:r>
          </a:p>
          <a:p>
            <a:pPr marL="0" indent="0">
              <a:buNone/>
            </a:pPr>
            <a:r>
              <a:rPr lang="en-US" sz="2400" dirty="0"/>
              <a:t>Secondary osteoporosis is the result of medications or other conditions and diseases that affect bone metabolism.</a:t>
            </a:r>
          </a:p>
        </p:txBody>
      </p:sp>
    </p:spTree>
    <p:extLst>
      <p:ext uri="{BB962C8B-B14F-4D97-AF65-F5344CB8AC3E}">
        <p14:creationId xmlns:p14="http://schemas.microsoft.com/office/powerpoint/2010/main" val="793332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Pathophysiology</a:t>
            </a:r>
          </a:p>
        </p:txBody>
      </p:sp>
      <p:sp>
        <p:nvSpPr>
          <p:cNvPr id="3" name="Content Placeholder 2"/>
          <p:cNvSpPr>
            <a:spLocks noGrp="1"/>
          </p:cNvSpPr>
          <p:nvPr>
            <p:ph idx="1"/>
          </p:nvPr>
        </p:nvSpPr>
        <p:spPr>
          <a:xfrm>
            <a:off x="682387" y="2019868"/>
            <a:ext cx="10272125" cy="4351337"/>
          </a:xfrm>
        </p:spPr>
        <p:txBody>
          <a:bodyPr>
            <a:noAutofit/>
          </a:bodyPr>
          <a:lstStyle/>
          <a:p>
            <a:r>
              <a:rPr lang="en-US" sz="2400" dirty="0"/>
              <a:t>Osteoporosis is characterized by </a:t>
            </a:r>
            <a:r>
              <a:rPr lang="en-US" sz="2400" dirty="0">
                <a:solidFill>
                  <a:srgbClr val="002060"/>
                </a:solidFill>
              </a:rPr>
              <a:t>reduced bone mass, deterioration of bone matrix, and diminished bone architectural strength</a:t>
            </a:r>
            <a:r>
              <a:rPr lang="en-US" sz="2400" dirty="0"/>
              <a:t>.</a:t>
            </a:r>
          </a:p>
          <a:p>
            <a:endParaRPr lang="en-US" sz="2400" dirty="0"/>
          </a:p>
          <a:p>
            <a:r>
              <a:rPr lang="en-US" sz="2400" b="1" dirty="0">
                <a:solidFill>
                  <a:srgbClr val="002060"/>
                </a:solidFill>
              </a:rPr>
              <a:t>Reduced total bone mass </a:t>
            </a:r>
            <a:r>
              <a:rPr lang="en-US" sz="2400" dirty="0"/>
              <a:t>- Normal homeostatic bone turnover is altered; the rate of bone resorption that is maintained by osteoclasts is greater than the rate of bone formation that is maintained by osteoblasts, resulting in a reduced total bone mass.</a:t>
            </a:r>
          </a:p>
          <a:p>
            <a:endParaRPr lang="en-US" sz="2400" dirty="0"/>
          </a:p>
          <a:p>
            <a:r>
              <a:rPr lang="en-US" sz="2400" b="1" dirty="0">
                <a:solidFill>
                  <a:srgbClr val="002060"/>
                </a:solidFill>
              </a:rPr>
              <a:t>Progression</a:t>
            </a:r>
            <a:r>
              <a:rPr lang="en-US" sz="2400" dirty="0"/>
              <a:t> - The bones become porous, brittle, fragile; they fracture easily under stresses that would not break normal bone.</a:t>
            </a:r>
          </a:p>
        </p:txBody>
      </p:sp>
    </p:spTree>
    <p:extLst>
      <p:ext uri="{BB962C8B-B14F-4D97-AF65-F5344CB8AC3E}">
        <p14:creationId xmlns:p14="http://schemas.microsoft.com/office/powerpoint/2010/main" val="1007147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Pathophysiology Cont..</a:t>
            </a:r>
          </a:p>
        </p:txBody>
      </p:sp>
      <p:sp>
        <p:nvSpPr>
          <p:cNvPr id="3" name="Content Placeholder 2"/>
          <p:cNvSpPr>
            <a:spLocks noGrp="1"/>
          </p:cNvSpPr>
          <p:nvPr>
            <p:ph idx="1"/>
          </p:nvPr>
        </p:nvSpPr>
        <p:spPr>
          <a:xfrm>
            <a:off x="743257" y="2060812"/>
            <a:ext cx="9929292" cy="4351337"/>
          </a:xfrm>
        </p:spPr>
        <p:txBody>
          <a:bodyPr>
            <a:normAutofit/>
          </a:bodyPr>
          <a:lstStyle/>
          <a:p>
            <a:r>
              <a:rPr lang="en-US" sz="2400" b="1" dirty="0">
                <a:solidFill>
                  <a:srgbClr val="002060"/>
                </a:solidFill>
              </a:rPr>
              <a:t>Postural changes</a:t>
            </a:r>
            <a:r>
              <a:rPr lang="en-US" sz="2400" dirty="0"/>
              <a:t> - The postural changes result in relaxation of the abdominal muscles and a protruding abdomen.</a:t>
            </a:r>
          </a:p>
          <a:p>
            <a:endParaRPr lang="en-US" sz="2400" dirty="0"/>
          </a:p>
          <a:p>
            <a:r>
              <a:rPr lang="en-US" sz="2400" b="1" dirty="0">
                <a:solidFill>
                  <a:srgbClr val="002060"/>
                </a:solidFill>
              </a:rPr>
              <a:t>Age-related losses </a:t>
            </a:r>
            <a:r>
              <a:rPr lang="en-US" sz="2400" dirty="0"/>
              <a:t>- Calcitonin and estrogen decrease with aging, while parathyroid hormone increases, increasing bone turnover and resorption.</a:t>
            </a:r>
          </a:p>
          <a:p>
            <a:endParaRPr lang="en-US" sz="2400" dirty="0"/>
          </a:p>
          <a:p>
            <a:r>
              <a:rPr lang="en-US" sz="2400" b="1" dirty="0">
                <a:solidFill>
                  <a:srgbClr val="002060"/>
                </a:solidFill>
              </a:rPr>
              <a:t>Consequence</a:t>
            </a:r>
            <a:r>
              <a:rPr lang="en-US" sz="2400" dirty="0"/>
              <a:t> - The consequence of these changes is net loss of bone mass over time.</a:t>
            </a:r>
          </a:p>
          <a:p>
            <a:endParaRPr lang="en-US" sz="2400" dirty="0"/>
          </a:p>
        </p:txBody>
      </p:sp>
    </p:spTree>
    <p:extLst>
      <p:ext uri="{BB962C8B-B14F-4D97-AF65-F5344CB8AC3E}">
        <p14:creationId xmlns:p14="http://schemas.microsoft.com/office/powerpoint/2010/main" val="2210972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3006" y="153211"/>
            <a:ext cx="9692640" cy="1428929"/>
          </a:xfrm>
        </p:spPr>
        <p:txBody>
          <a:bodyPr/>
          <a:lstStyle/>
          <a:p>
            <a:pPr algn="ctr"/>
            <a:r>
              <a:rPr lang="en-US" dirty="0"/>
              <a:t>Causes</a:t>
            </a:r>
          </a:p>
        </p:txBody>
      </p:sp>
      <p:sp>
        <p:nvSpPr>
          <p:cNvPr id="3" name="Content Placeholder 2"/>
          <p:cNvSpPr>
            <a:spLocks noGrp="1"/>
          </p:cNvSpPr>
          <p:nvPr>
            <p:ph idx="1"/>
          </p:nvPr>
        </p:nvSpPr>
        <p:spPr>
          <a:xfrm>
            <a:off x="443006" y="1869744"/>
            <a:ext cx="10161304" cy="4351337"/>
          </a:xfrm>
        </p:spPr>
        <p:txBody>
          <a:bodyPr>
            <a:normAutofit/>
          </a:bodyPr>
          <a:lstStyle/>
          <a:p>
            <a:r>
              <a:rPr lang="en-US" sz="2400" b="1" dirty="0">
                <a:solidFill>
                  <a:srgbClr val="002060"/>
                </a:solidFill>
              </a:rPr>
              <a:t>Genetics -  </a:t>
            </a:r>
            <a:r>
              <a:rPr lang="en-US" sz="2400" dirty="0"/>
              <a:t>Small-framed, </a:t>
            </a:r>
            <a:r>
              <a:rPr lang="en-US" sz="2400" dirty="0" err="1"/>
              <a:t>nonobese</a:t>
            </a:r>
            <a:r>
              <a:rPr lang="en-US" sz="2400" dirty="0"/>
              <a:t> Caucasian women are at greatest risk; Asian women of slight build are at risk for low peak bone mineral density; African American women are less susceptible to osteoporosis.</a:t>
            </a:r>
          </a:p>
          <a:p>
            <a:r>
              <a:rPr lang="en-US" sz="2400" b="1" dirty="0">
                <a:solidFill>
                  <a:srgbClr val="002060"/>
                </a:solidFill>
              </a:rPr>
              <a:t>Age -  </a:t>
            </a:r>
            <a:r>
              <a:rPr lang="en-US" sz="2400" dirty="0"/>
              <a:t>Osteoporosis occurs in men at a lower rate and at an older age, as it is believed that testosterone and estrogen are important in achieving and maintaining bone mass, so risk for osteoporosis increases with increasing age.</a:t>
            </a:r>
          </a:p>
          <a:p>
            <a:r>
              <a:rPr lang="en-US" sz="2400" b="1" dirty="0">
                <a:solidFill>
                  <a:srgbClr val="002060"/>
                </a:solidFill>
              </a:rPr>
              <a:t>Nutrition - </a:t>
            </a:r>
            <a:r>
              <a:rPr lang="en-US" sz="2400" dirty="0"/>
              <a:t>A low calcium intake, low vitamin D intake, high phosphate intake, and inadequate calories reduce nutrients needed for bone remodeling.</a:t>
            </a:r>
          </a:p>
        </p:txBody>
      </p:sp>
    </p:spTree>
    <p:extLst>
      <p:ext uri="{BB962C8B-B14F-4D97-AF65-F5344CB8AC3E}">
        <p14:creationId xmlns:p14="http://schemas.microsoft.com/office/powerpoint/2010/main" val="4028446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2690" y="0"/>
            <a:ext cx="9692640" cy="1428929"/>
          </a:xfrm>
        </p:spPr>
        <p:txBody>
          <a:bodyPr/>
          <a:lstStyle/>
          <a:p>
            <a:pPr algn="ctr"/>
            <a:r>
              <a:rPr lang="en-US" dirty="0"/>
              <a:t>Causes Cont..</a:t>
            </a:r>
          </a:p>
        </p:txBody>
      </p:sp>
      <p:sp>
        <p:nvSpPr>
          <p:cNvPr id="3" name="Content Placeholder 2"/>
          <p:cNvSpPr>
            <a:spLocks noGrp="1"/>
          </p:cNvSpPr>
          <p:nvPr>
            <p:ph idx="1"/>
          </p:nvPr>
        </p:nvSpPr>
        <p:spPr>
          <a:xfrm>
            <a:off x="532263" y="1828800"/>
            <a:ext cx="10181229" cy="4351337"/>
          </a:xfrm>
        </p:spPr>
        <p:txBody>
          <a:bodyPr>
            <a:noAutofit/>
          </a:bodyPr>
          <a:lstStyle/>
          <a:p>
            <a:r>
              <a:rPr lang="en-US" sz="2400" b="1" dirty="0">
                <a:solidFill>
                  <a:srgbClr val="002060"/>
                </a:solidFill>
              </a:rPr>
              <a:t>Physical exercise </a:t>
            </a:r>
            <a:r>
              <a:rPr lang="en-US" sz="2400" dirty="0"/>
              <a:t>- A sedentary lifestyle, lack of weight-bearing exercise, and low weight and body mass index increases the risk for osteoporosis because bones need stress for bone maintenance.</a:t>
            </a:r>
          </a:p>
          <a:p>
            <a:endParaRPr lang="en-US" sz="2400" dirty="0"/>
          </a:p>
          <a:p>
            <a:r>
              <a:rPr lang="en-US" sz="2400" b="1" dirty="0">
                <a:solidFill>
                  <a:srgbClr val="002060"/>
                </a:solidFill>
              </a:rPr>
              <a:t>Lifestyle choices </a:t>
            </a:r>
            <a:r>
              <a:rPr lang="en-US" sz="2400" dirty="0"/>
              <a:t>-  Too much consumption of caffeine and alcohol, smoking, and lack of exposure to sunlight reduces osteogenesis in bone remodeling.</a:t>
            </a:r>
          </a:p>
          <a:p>
            <a:endParaRPr lang="en-US" sz="2400" dirty="0"/>
          </a:p>
          <a:p>
            <a:r>
              <a:rPr lang="en-US" sz="2400" b="1" dirty="0">
                <a:solidFill>
                  <a:srgbClr val="002060"/>
                </a:solidFill>
              </a:rPr>
              <a:t>Medications</a:t>
            </a:r>
            <a:r>
              <a:rPr lang="en-US" sz="2400" dirty="0"/>
              <a:t> -  Intake of corticosteroids, </a:t>
            </a:r>
            <a:r>
              <a:rPr lang="en-US" sz="2400" dirty="0" err="1"/>
              <a:t>antiseizure</a:t>
            </a:r>
            <a:r>
              <a:rPr lang="en-US" sz="2400" dirty="0"/>
              <a:t> medications, heparin, and thyroid hormone affects calcium absorption and metabolism.</a:t>
            </a:r>
          </a:p>
        </p:txBody>
      </p:sp>
    </p:spTree>
    <p:extLst>
      <p:ext uri="{BB962C8B-B14F-4D97-AF65-F5344CB8AC3E}">
        <p14:creationId xmlns:p14="http://schemas.microsoft.com/office/powerpoint/2010/main" val="2392046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7973" y="0"/>
            <a:ext cx="9692640" cy="1428929"/>
          </a:xfrm>
        </p:spPr>
        <p:txBody>
          <a:bodyPr/>
          <a:lstStyle/>
          <a:p>
            <a:pPr algn="ctr"/>
            <a:r>
              <a:rPr lang="en-US" dirty="0"/>
              <a:t>Clinical Manifestations</a:t>
            </a:r>
          </a:p>
        </p:txBody>
      </p:sp>
      <p:sp>
        <p:nvSpPr>
          <p:cNvPr id="3" name="Content Placeholder 2"/>
          <p:cNvSpPr>
            <a:spLocks noGrp="1"/>
          </p:cNvSpPr>
          <p:nvPr>
            <p:ph idx="1"/>
          </p:nvPr>
        </p:nvSpPr>
        <p:spPr>
          <a:xfrm>
            <a:off x="647722" y="1733265"/>
            <a:ext cx="10106713" cy="4351337"/>
          </a:xfrm>
        </p:spPr>
        <p:txBody>
          <a:bodyPr>
            <a:noAutofit/>
          </a:bodyPr>
          <a:lstStyle/>
          <a:p>
            <a:r>
              <a:rPr lang="en-US" sz="2400" b="1" dirty="0">
                <a:solidFill>
                  <a:srgbClr val="002060"/>
                </a:solidFill>
              </a:rPr>
              <a:t>Fractures </a:t>
            </a:r>
            <a:r>
              <a:rPr lang="en-US" sz="2400" dirty="0"/>
              <a:t>- The first clinical manifestation of osteoporosis may be fractures, which occur most commonly as compression fractures.</a:t>
            </a:r>
          </a:p>
          <a:p>
            <a:r>
              <a:rPr lang="en-US" sz="2400" b="1" dirty="0">
                <a:solidFill>
                  <a:srgbClr val="002060"/>
                </a:solidFill>
              </a:rPr>
              <a:t>Kyphosis</a:t>
            </a:r>
            <a:r>
              <a:rPr lang="en-US" sz="2400" dirty="0"/>
              <a:t> - The gradual collapse of a vertebra is asymptomatic, and is called progressive kyphosis or “dowager’s hump” associated with loss of height.</a:t>
            </a:r>
          </a:p>
          <a:p>
            <a:r>
              <a:rPr lang="en-US" sz="2400" b="1" dirty="0">
                <a:solidFill>
                  <a:srgbClr val="002060"/>
                </a:solidFill>
              </a:rPr>
              <a:t>Decreased calcitonin </a:t>
            </a:r>
            <a:r>
              <a:rPr lang="en-US" sz="2400" dirty="0"/>
              <a:t>- Calcitonin, which inhibits bone resorption and promotes bone formation, is decreased.</a:t>
            </a:r>
          </a:p>
          <a:p>
            <a:r>
              <a:rPr lang="en-US" sz="2400" b="1" dirty="0">
                <a:solidFill>
                  <a:srgbClr val="002060"/>
                </a:solidFill>
              </a:rPr>
              <a:t>Decreased estrogen </a:t>
            </a:r>
            <a:r>
              <a:rPr lang="en-US" sz="2400" dirty="0"/>
              <a:t>-  Estrogen, which inhibits bone breakdown, decreases with aging.</a:t>
            </a:r>
          </a:p>
          <a:p>
            <a:r>
              <a:rPr lang="en-US" sz="2400" b="1" dirty="0">
                <a:solidFill>
                  <a:srgbClr val="002060"/>
                </a:solidFill>
              </a:rPr>
              <a:t>Increased parathyroid hormone </a:t>
            </a:r>
            <a:r>
              <a:rPr lang="en-US" sz="2400" dirty="0"/>
              <a:t>- Parathyroid hormone increases with aging, increasing bone turnover and resorption.</a:t>
            </a:r>
          </a:p>
        </p:txBody>
      </p:sp>
    </p:spTree>
    <p:extLst>
      <p:ext uri="{BB962C8B-B14F-4D97-AF65-F5344CB8AC3E}">
        <p14:creationId xmlns:p14="http://schemas.microsoft.com/office/powerpoint/2010/main" val="1821353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112267"/>
            <a:ext cx="9692640" cy="1428929"/>
          </a:xfrm>
        </p:spPr>
        <p:txBody>
          <a:bodyPr/>
          <a:lstStyle/>
          <a:p>
            <a:pPr algn="ctr"/>
            <a:r>
              <a:rPr lang="en-US" dirty="0"/>
              <a:t>Prevention</a:t>
            </a:r>
          </a:p>
        </p:txBody>
      </p:sp>
      <p:sp>
        <p:nvSpPr>
          <p:cNvPr id="3" name="Content Placeholder 2"/>
          <p:cNvSpPr>
            <a:spLocks noGrp="1"/>
          </p:cNvSpPr>
          <p:nvPr>
            <p:ph idx="1"/>
          </p:nvPr>
        </p:nvSpPr>
        <p:spPr>
          <a:xfrm>
            <a:off x="320177" y="1883392"/>
            <a:ext cx="10488850" cy="4351337"/>
          </a:xfrm>
        </p:spPr>
        <p:txBody>
          <a:bodyPr>
            <a:normAutofit/>
          </a:bodyPr>
          <a:lstStyle/>
          <a:p>
            <a:r>
              <a:rPr lang="en-US" sz="2400" b="1" dirty="0">
                <a:solidFill>
                  <a:srgbClr val="002060"/>
                </a:solidFill>
              </a:rPr>
              <a:t>Identification</a:t>
            </a:r>
            <a:r>
              <a:rPr lang="en-US" sz="2400" dirty="0"/>
              <a:t> - Early identification of at-risk teenagers and young adults could prevent osteoporosis.</a:t>
            </a:r>
          </a:p>
          <a:p>
            <a:r>
              <a:rPr lang="en-US" sz="2400" b="1" dirty="0">
                <a:solidFill>
                  <a:srgbClr val="002060"/>
                </a:solidFill>
              </a:rPr>
              <a:t>Diet</a:t>
            </a:r>
            <a:r>
              <a:rPr lang="en-US" sz="2400" dirty="0"/>
              <a:t> - A diet with increased calcium intake strengthens the bones and avoids fractures.</a:t>
            </a:r>
          </a:p>
          <a:p>
            <a:r>
              <a:rPr lang="en-US" sz="2400" b="1" dirty="0">
                <a:solidFill>
                  <a:srgbClr val="002060"/>
                </a:solidFill>
              </a:rPr>
              <a:t>Activities</a:t>
            </a:r>
            <a:r>
              <a:rPr lang="en-US" sz="2400" dirty="0"/>
              <a:t> - Participation in regular weight-bearing exercises results in excellent bone maintenance.</a:t>
            </a:r>
          </a:p>
          <a:p>
            <a:r>
              <a:rPr lang="en-US" sz="2400" b="1" dirty="0">
                <a:solidFill>
                  <a:srgbClr val="002060"/>
                </a:solidFill>
              </a:rPr>
              <a:t>Lifestyle</a:t>
            </a:r>
            <a:r>
              <a:rPr lang="en-US" sz="2400" dirty="0"/>
              <a:t> - Modifications in lifestyle such as reduced use of caffeine, cigarettes, carbonated </a:t>
            </a:r>
            <a:r>
              <a:rPr lang="en-US" sz="2400" dirty="0" err="1"/>
              <a:t>softdrinks</a:t>
            </a:r>
            <a:r>
              <a:rPr lang="en-US" sz="2400" dirty="0"/>
              <a:t>, and alcohol could improve osteogenesis for bone remodeling.</a:t>
            </a:r>
          </a:p>
        </p:txBody>
      </p:sp>
    </p:spTree>
    <p:extLst>
      <p:ext uri="{BB962C8B-B14F-4D97-AF65-F5344CB8AC3E}">
        <p14:creationId xmlns:p14="http://schemas.microsoft.com/office/powerpoint/2010/main" val="4080048114"/>
      </p:ext>
    </p:extLst>
  </p:cSld>
  <p:clrMapOvr>
    <a:masterClrMapping/>
  </p:clrMapOvr>
</p:sld>
</file>

<file path=ppt/theme/theme1.xml><?xml version="1.0" encoding="utf-8"?>
<a:theme xmlns:a="http://schemas.openxmlformats.org/drawingml/2006/main" name="Theme1">
  <a:themeElements>
    <a:clrScheme name="IIHS">
      <a:dk1>
        <a:sysClr val="windowText" lastClr="000000"/>
      </a:dk1>
      <a:lt1>
        <a:srgbClr val="FFFFFF"/>
      </a:lt1>
      <a:dk2>
        <a:srgbClr val="3F3F3F"/>
      </a:dk2>
      <a:lt2>
        <a:srgbClr val="A5A5A5"/>
      </a:lt2>
      <a:accent1>
        <a:srgbClr val="000000"/>
      </a:accent1>
      <a:accent2>
        <a:srgbClr val="3F3F3F"/>
      </a:accent2>
      <a:accent3>
        <a:srgbClr val="7F7F7F"/>
      </a:accent3>
      <a:accent4>
        <a:srgbClr val="A5A5A5"/>
      </a:accent4>
      <a:accent5>
        <a:srgbClr val="BFBFBF"/>
      </a:accent5>
      <a:accent6>
        <a:srgbClr val="FFFFFF"/>
      </a:accent6>
      <a:hlink>
        <a:srgbClr val="0563C1"/>
      </a:hlink>
      <a:folHlink>
        <a:srgbClr val="0563C1"/>
      </a:folHlink>
    </a:clrScheme>
    <a:fontScheme name="IIHS">
      <a:majorFont>
        <a:latin typeface="Arial Black"/>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4C47ADF4-1ED5-41D8-9D39-65237B040ABF}" vid="{6153368A-C867-4791-AF15-AAD5BF75C56B}"/>
    </a:ext>
  </a:extLst>
</a:theme>
</file>

<file path=docProps/app.xml><?xml version="1.0" encoding="utf-8"?>
<Properties xmlns="http://schemas.openxmlformats.org/officeDocument/2006/extended-properties" xmlns:vt="http://schemas.openxmlformats.org/officeDocument/2006/docPropsVTypes">
  <Template>Theme1</Template>
  <TotalTime>23</TotalTime>
  <Words>1468</Words>
  <Application>Microsoft Office PowerPoint</Application>
  <PresentationFormat>Widescreen</PresentationFormat>
  <Paragraphs>102</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Arial Black</vt:lpstr>
      <vt:lpstr>Theme1</vt:lpstr>
      <vt:lpstr>Nursing Care for a Client with Osteoporosis</vt:lpstr>
      <vt:lpstr>Description</vt:lpstr>
      <vt:lpstr>Classification</vt:lpstr>
      <vt:lpstr>Pathophysiology</vt:lpstr>
      <vt:lpstr>Pathophysiology Cont..</vt:lpstr>
      <vt:lpstr>Causes</vt:lpstr>
      <vt:lpstr>Causes Cont..</vt:lpstr>
      <vt:lpstr>Clinical Manifestations</vt:lpstr>
      <vt:lpstr>Prevention</vt:lpstr>
      <vt:lpstr>Assessment and Diagnostic Findings</vt:lpstr>
      <vt:lpstr>Medical Management</vt:lpstr>
      <vt:lpstr>Pharmacologic Therapy</vt:lpstr>
      <vt:lpstr>PowerPoint Presentation</vt:lpstr>
      <vt:lpstr>Surgical Management</vt:lpstr>
      <vt:lpstr>Nursing Management</vt:lpstr>
      <vt:lpstr>Nursing Assessment</vt:lpstr>
      <vt:lpstr>Nursing Diagnosis</vt:lpstr>
      <vt:lpstr>Nursing Care Planning and Goals</vt:lpstr>
      <vt:lpstr>Nursing Interventions</vt:lpstr>
      <vt:lpstr>Nursing Interventions</vt:lpstr>
      <vt:lpstr>Discharge and Home Care Guidelines</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Care For a Client with Osteoporosis</dc:title>
  <dc:creator>NAWARATHNA</dc:creator>
  <cp:lastModifiedBy>Shamiddi Peiris</cp:lastModifiedBy>
  <cp:revision>4</cp:revision>
  <dcterms:created xsi:type="dcterms:W3CDTF">2020-04-02T10:08:52Z</dcterms:created>
  <dcterms:modified xsi:type="dcterms:W3CDTF">2022-03-12T04:42:12Z</dcterms:modified>
</cp:coreProperties>
</file>