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0"/>
  </p:notesMasterIdLst>
  <p:sldIdLst>
    <p:sldId id="256" r:id="rId2"/>
    <p:sldId id="259" r:id="rId3"/>
    <p:sldId id="260" r:id="rId4"/>
    <p:sldId id="261" r:id="rId5"/>
    <p:sldId id="264" r:id="rId6"/>
    <p:sldId id="267" r:id="rId7"/>
    <p:sldId id="268" r:id="rId8"/>
    <p:sldId id="293" r:id="rId9"/>
    <p:sldId id="294" r:id="rId10"/>
    <p:sldId id="269" r:id="rId11"/>
    <p:sldId id="295" r:id="rId12"/>
    <p:sldId id="296" r:id="rId13"/>
    <p:sldId id="297" r:id="rId14"/>
    <p:sldId id="270" r:id="rId15"/>
    <p:sldId id="298" r:id="rId16"/>
    <p:sldId id="299" r:id="rId17"/>
    <p:sldId id="300" r:id="rId18"/>
    <p:sldId id="301" r:id="rId19"/>
    <p:sldId id="271" r:id="rId20"/>
    <p:sldId id="273" r:id="rId21"/>
    <p:sldId id="274" r:id="rId22"/>
    <p:sldId id="276" r:id="rId23"/>
    <p:sldId id="278" r:id="rId24"/>
    <p:sldId id="281" r:id="rId25"/>
    <p:sldId id="302" r:id="rId26"/>
    <p:sldId id="282" r:id="rId27"/>
    <p:sldId id="306" r:id="rId28"/>
    <p:sldId id="303" r:id="rId29"/>
    <p:sldId id="304" r:id="rId30"/>
    <p:sldId id="305" r:id="rId31"/>
    <p:sldId id="307" r:id="rId32"/>
    <p:sldId id="288" r:id="rId33"/>
    <p:sldId id="287" r:id="rId34"/>
    <p:sldId id="286" r:id="rId35"/>
    <p:sldId id="289" r:id="rId36"/>
    <p:sldId id="290" r:id="rId37"/>
    <p:sldId id="291" r:id="rId38"/>
    <p:sldId id="28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83B40-8BFF-4734-ACBF-580866F10354}"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E2662A-7D76-45AC-8B44-D7686074FA29}" type="slidenum">
              <a:rPr lang="en-US" smtClean="0"/>
              <a:t>‹#›</a:t>
            </a:fld>
            <a:endParaRPr lang="en-US"/>
          </a:p>
        </p:txBody>
      </p:sp>
    </p:spTree>
    <p:extLst>
      <p:ext uri="{BB962C8B-B14F-4D97-AF65-F5344CB8AC3E}">
        <p14:creationId xmlns:p14="http://schemas.microsoft.com/office/powerpoint/2010/main" val="1598352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942F01-0C3D-4367-8750-97758EF2BBF7}"/>
              </a:ext>
            </a:extLst>
          </p:cNvPr>
          <p:cNvSpPr>
            <a:spLocks noGrp="1" noChangeArrowheads="1"/>
          </p:cNvSpPr>
          <p:nvPr>
            <p:ph type="sldNum" sz="quarter" idx="5"/>
          </p:nvPr>
        </p:nvSpPr>
        <p:spPr>
          <a:ln/>
        </p:spPr>
        <p:txBody>
          <a:bodyPr/>
          <a:lstStyle/>
          <a:p>
            <a:fld id="{A8EA8A0C-B0CD-4CBE-8CCD-7998E68B76E2}" type="slidenum">
              <a:rPr lang="en-US" altLang="en-US"/>
              <a:pPr/>
              <a:t>2</a:t>
            </a:fld>
            <a:endParaRPr lang="en-US" altLang="en-US"/>
          </a:p>
        </p:txBody>
      </p:sp>
      <p:sp>
        <p:nvSpPr>
          <p:cNvPr id="30722" name="Rectangle 2">
            <a:extLst>
              <a:ext uri="{FF2B5EF4-FFF2-40B4-BE49-F238E27FC236}">
                <a16:creationId xmlns:a16="http://schemas.microsoft.com/office/drawing/2014/main" id="{D6E4BA64-361F-46B9-AF60-21AD592FBFF4}"/>
              </a:ext>
            </a:extLst>
          </p:cNvPr>
          <p:cNvSpPr>
            <a:spLocks noRot="1" noChangeArrowheads="1" noTextEdit="1"/>
          </p:cNvSpPr>
          <p:nvPr>
            <p:ph type="sldImg"/>
          </p:nvPr>
        </p:nvSpPr>
        <p:spPr>
          <a:ln/>
        </p:spPr>
      </p:sp>
      <p:sp>
        <p:nvSpPr>
          <p:cNvPr id="30723" name="Rectangle 3">
            <a:extLst>
              <a:ext uri="{FF2B5EF4-FFF2-40B4-BE49-F238E27FC236}">
                <a16:creationId xmlns:a16="http://schemas.microsoft.com/office/drawing/2014/main" id="{AC6BA490-4DCA-467B-B63A-B8431A04430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F6D38D-312F-4DEB-9724-E31042B9B56D}"/>
              </a:ext>
            </a:extLst>
          </p:cNvPr>
          <p:cNvSpPr>
            <a:spLocks noGrp="1" noChangeArrowheads="1"/>
          </p:cNvSpPr>
          <p:nvPr>
            <p:ph type="sldNum" sz="quarter" idx="5"/>
          </p:nvPr>
        </p:nvSpPr>
        <p:spPr>
          <a:ln/>
        </p:spPr>
        <p:txBody>
          <a:bodyPr/>
          <a:lstStyle/>
          <a:p>
            <a:fld id="{945A108F-5B38-433C-8228-DA0886A17875}" type="slidenum">
              <a:rPr lang="en-US" altLang="en-US"/>
              <a:pPr/>
              <a:t>11</a:t>
            </a:fld>
            <a:endParaRPr lang="en-US" altLang="en-US"/>
          </a:p>
        </p:txBody>
      </p:sp>
      <p:sp>
        <p:nvSpPr>
          <p:cNvPr id="121858" name="Rectangle 2">
            <a:extLst>
              <a:ext uri="{FF2B5EF4-FFF2-40B4-BE49-F238E27FC236}">
                <a16:creationId xmlns:a16="http://schemas.microsoft.com/office/drawing/2014/main" id="{EA5881BD-CE43-4490-8065-D906494C7B20}"/>
              </a:ext>
            </a:extLst>
          </p:cNvPr>
          <p:cNvSpPr>
            <a:spLocks noRot="1" noChangeArrowheads="1" noTextEdit="1"/>
          </p:cNvSpPr>
          <p:nvPr>
            <p:ph type="sldImg"/>
          </p:nvPr>
        </p:nvSpPr>
        <p:spPr>
          <a:ln/>
        </p:spPr>
      </p:sp>
      <p:sp>
        <p:nvSpPr>
          <p:cNvPr id="121859" name="Rectangle 3">
            <a:extLst>
              <a:ext uri="{FF2B5EF4-FFF2-40B4-BE49-F238E27FC236}">
                <a16:creationId xmlns:a16="http://schemas.microsoft.com/office/drawing/2014/main" id="{7B7384F3-43AB-4127-9C3D-D4F4FE08811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7B84D8-9F82-4549-9DFC-8557DA93A417}"/>
              </a:ext>
            </a:extLst>
          </p:cNvPr>
          <p:cNvSpPr>
            <a:spLocks noGrp="1" noChangeArrowheads="1"/>
          </p:cNvSpPr>
          <p:nvPr>
            <p:ph type="sldNum" sz="quarter" idx="5"/>
          </p:nvPr>
        </p:nvSpPr>
        <p:spPr>
          <a:ln/>
        </p:spPr>
        <p:txBody>
          <a:bodyPr/>
          <a:lstStyle/>
          <a:p>
            <a:fld id="{EBA7B2C8-0061-458C-B2F7-8AFA76293256}" type="slidenum">
              <a:rPr lang="en-US" altLang="en-US"/>
              <a:pPr/>
              <a:t>12</a:t>
            </a:fld>
            <a:endParaRPr lang="en-US" altLang="en-US"/>
          </a:p>
        </p:txBody>
      </p:sp>
      <p:sp>
        <p:nvSpPr>
          <p:cNvPr id="100354" name="Rectangle 2">
            <a:extLst>
              <a:ext uri="{FF2B5EF4-FFF2-40B4-BE49-F238E27FC236}">
                <a16:creationId xmlns:a16="http://schemas.microsoft.com/office/drawing/2014/main" id="{F5613FE0-82DC-46E9-B88D-98F63B240E4B}"/>
              </a:ext>
            </a:extLst>
          </p:cNvPr>
          <p:cNvSpPr>
            <a:spLocks noRot="1" noChangeArrowheads="1" noTextEdit="1"/>
          </p:cNvSpPr>
          <p:nvPr>
            <p:ph type="sldImg"/>
          </p:nvPr>
        </p:nvSpPr>
        <p:spPr>
          <a:ln/>
        </p:spPr>
      </p:sp>
      <p:sp>
        <p:nvSpPr>
          <p:cNvPr id="100355" name="Rectangle 3">
            <a:extLst>
              <a:ext uri="{FF2B5EF4-FFF2-40B4-BE49-F238E27FC236}">
                <a16:creationId xmlns:a16="http://schemas.microsoft.com/office/drawing/2014/main" id="{C5AC9C12-9BD2-44E1-A900-68632F8A6BC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2B3B3E-5D2B-47A4-9F81-5C8AC18F84F0}"/>
              </a:ext>
            </a:extLst>
          </p:cNvPr>
          <p:cNvSpPr>
            <a:spLocks noGrp="1" noChangeArrowheads="1"/>
          </p:cNvSpPr>
          <p:nvPr>
            <p:ph type="sldNum" sz="quarter" idx="5"/>
          </p:nvPr>
        </p:nvSpPr>
        <p:spPr>
          <a:ln/>
        </p:spPr>
        <p:txBody>
          <a:bodyPr/>
          <a:lstStyle/>
          <a:p>
            <a:fld id="{E09AC9A6-0DEC-46C6-B3E7-2B3BF96ACC4B}" type="slidenum">
              <a:rPr lang="en-US" altLang="en-US"/>
              <a:pPr/>
              <a:t>13</a:t>
            </a:fld>
            <a:endParaRPr lang="en-US" altLang="en-US"/>
          </a:p>
        </p:txBody>
      </p:sp>
      <p:sp>
        <p:nvSpPr>
          <p:cNvPr id="123906" name="Rectangle 2">
            <a:extLst>
              <a:ext uri="{FF2B5EF4-FFF2-40B4-BE49-F238E27FC236}">
                <a16:creationId xmlns:a16="http://schemas.microsoft.com/office/drawing/2014/main" id="{029883F6-7207-4D13-9BF4-6A8202CD8FF9}"/>
              </a:ext>
            </a:extLst>
          </p:cNvPr>
          <p:cNvSpPr>
            <a:spLocks noRot="1" noChangeArrowheads="1" noTextEdit="1"/>
          </p:cNvSpPr>
          <p:nvPr>
            <p:ph type="sldImg"/>
          </p:nvPr>
        </p:nvSpPr>
        <p:spPr>
          <a:ln/>
        </p:spPr>
      </p:sp>
      <p:sp>
        <p:nvSpPr>
          <p:cNvPr id="123907" name="Rectangle 3">
            <a:extLst>
              <a:ext uri="{FF2B5EF4-FFF2-40B4-BE49-F238E27FC236}">
                <a16:creationId xmlns:a16="http://schemas.microsoft.com/office/drawing/2014/main" id="{19B775AB-5C9D-4F0D-BCD2-31D075254D6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9E763B-F37C-4C71-8F66-5D02FDE5B08D}"/>
              </a:ext>
            </a:extLst>
          </p:cNvPr>
          <p:cNvSpPr>
            <a:spLocks noGrp="1" noChangeArrowheads="1"/>
          </p:cNvSpPr>
          <p:nvPr>
            <p:ph type="sldNum" sz="quarter" idx="5"/>
          </p:nvPr>
        </p:nvSpPr>
        <p:spPr>
          <a:ln/>
        </p:spPr>
        <p:txBody>
          <a:bodyPr/>
          <a:lstStyle/>
          <a:p>
            <a:fld id="{2C255B25-31F2-4FC1-8AA2-CCC8B2E46FA2}" type="slidenum">
              <a:rPr lang="en-US" altLang="en-US"/>
              <a:pPr/>
              <a:t>14</a:t>
            </a:fld>
            <a:endParaRPr lang="en-US" altLang="en-US"/>
          </a:p>
        </p:txBody>
      </p:sp>
      <p:sp>
        <p:nvSpPr>
          <p:cNvPr id="63490" name="Rectangle 2">
            <a:extLst>
              <a:ext uri="{FF2B5EF4-FFF2-40B4-BE49-F238E27FC236}">
                <a16:creationId xmlns:a16="http://schemas.microsoft.com/office/drawing/2014/main" id="{615A2213-DFAA-4053-A078-812C4BDF656C}"/>
              </a:ext>
            </a:extLst>
          </p:cNvPr>
          <p:cNvSpPr>
            <a:spLocks noRot="1" noChangeArrowheads="1" noTextEdit="1"/>
          </p:cNvSpPr>
          <p:nvPr>
            <p:ph type="sldImg"/>
          </p:nvPr>
        </p:nvSpPr>
        <p:spPr>
          <a:ln/>
        </p:spPr>
      </p:sp>
      <p:sp>
        <p:nvSpPr>
          <p:cNvPr id="63491" name="Rectangle 3">
            <a:extLst>
              <a:ext uri="{FF2B5EF4-FFF2-40B4-BE49-F238E27FC236}">
                <a16:creationId xmlns:a16="http://schemas.microsoft.com/office/drawing/2014/main" id="{B196FC25-90BF-42EE-9724-85F22193FD8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32C236-9DF5-4D71-9C02-D0AC9AEB36D3}"/>
              </a:ext>
            </a:extLst>
          </p:cNvPr>
          <p:cNvSpPr>
            <a:spLocks noGrp="1" noChangeArrowheads="1"/>
          </p:cNvSpPr>
          <p:nvPr>
            <p:ph type="sldNum" sz="quarter" idx="5"/>
          </p:nvPr>
        </p:nvSpPr>
        <p:spPr>
          <a:ln/>
        </p:spPr>
        <p:txBody>
          <a:bodyPr/>
          <a:lstStyle/>
          <a:p>
            <a:fld id="{D08CE8E1-3E7C-4A0D-BA63-4B214082DF30}" type="slidenum">
              <a:rPr lang="en-US" altLang="en-US"/>
              <a:pPr/>
              <a:t>15</a:t>
            </a:fld>
            <a:endParaRPr lang="en-US" altLang="en-US"/>
          </a:p>
        </p:txBody>
      </p:sp>
      <p:sp>
        <p:nvSpPr>
          <p:cNvPr id="125954" name="Rectangle 2">
            <a:extLst>
              <a:ext uri="{FF2B5EF4-FFF2-40B4-BE49-F238E27FC236}">
                <a16:creationId xmlns:a16="http://schemas.microsoft.com/office/drawing/2014/main" id="{22946A51-2E93-43F6-8C79-F3AC0D33E4B3}"/>
              </a:ext>
            </a:extLst>
          </p:cNvPr>
          <p:cNvSpPr>
            <a:spLocks noRot="1" noChangeArrowheads="1" noTextEdit="1"/>
          </p:cNvSpPr>
          <p:nvPr>
            <p:ph type="sldImg"/>
          </p:nvPr>
        </p:nvSpPr>
        <p:spPr>
          <a:ln/>
        </p:spPr>
      </p:sp>
      <p:sp>
        <p:nvSpPr>
          <p:cNvPr id="125955" name="Rectangle 3">
            <a:extLst>
              <a:ext uri="{FF2B5EF4-FFF2-40B4-BE49-F238E27FC236}">
                <a16:creationId xmlns:a16="http://schemas.microsoft.com/office/drawing/2014/main" id="{E3F25531-2F46-42CB-8A57-E69C4104787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ABDAE6-9252-4969-AD98-E9569A22B34D}"/>
              </a:ext>
            </a:extLst>
          </p:cNvPr>
          <p:cNvSpPr>
            <a:spLocks noGrp="1" noChangeArrowheads="1"/>
          </p:cNvSpPr>
          <p:nvPr>
            <p:ph type="sldNum" sz="quarter" idx="5"/>
          </p:nvPr>
        </p:nvSpPr>
        <p:spPr>
          <a:ln/>
        </p:spPr>
        <p:txBody>
          <a:bodyPr/>
          <a:lstStyle/>
          <a:p>
            <a:fld id="{A139768A-9819-4025-9724-81E1CB1D29D7}" type="slidenum">
              <a:rPr lang="en-US" altLang="en-US"/>
              <a:pPr/>
              <a:t>16</a:t>
            </a:fld>
            <a:endParaRPr lang="en-US" altLang="en-US"/>
          </a:p>
        </p:txBody>
      </p:sp>
      <p:sp>
        <p:nvSpPr>
          <p:cNvPr id="128002" name="Rectangle 2">
            <a:extLst>
              <a:ext uri="{FF2B5EF4-FFF2-40B4-BE49-F238E27FC236}">
                <a16:creationId xmlns:a16="http://schemas.microsoft.com/office/drawing/2014/main" id="{BBAAA367-2EA1-4E78-8642-93AB1BE51E23}"/>
              </a:ext>
            </a:extLst>
          </p:cNvPr>
          <p:cNvSpPr>
            <a:spLocks noRot="1" noChangeArrowheads="1" noTextEdit="1"/>
          </p:cNvSpPr>
          <p:nvPr>
            <p:ph type="sldImg"/>
          </p:nvPr>
        </p:nvSpPr>
        <p:spPr>
          <a:ln/>
        </p:spPr>
      </p:sp>
      <p:sp>
        <p:nvSpPr>
          <p:cNvPr id="128003" name="Rectangle 3">
            <a:extLst>
              <a:ext uri="{FF2B5EF4-FFF2-40B4-BE49-F238E27FC236}">
                <a16:creationId xmlns:a16="http://schemas.microsoft.com/office/drawing/2014/main" id="{25C789A8-BCBE-41DE-957E-B2C7F70D814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028EFE-8848-48DA-86B9-BD107AFBB9F5}"/>
              </a:ext>
            </a:extLst>
          </p:cNvPr>
          <p:cNvSpPr>
            <a:spLocks noGrp="1" noChangeArrowheads="1"/>
          </p:cNvSpPr>
          <p:nvPr>
            <p:ph type="sldNum" sz="quarter" idx="5"/>
          </p:nvPr>
        </p:nvSpPr>
        <p:spPr>
          <a:ln/>
        </p:spPr>
        <p:txBody>
          <a:bodyPr/>
          <a:lstStyle/>
          <a:p>
            <a:fld id="{909DA750-EF57-49DE-82DD-BAA664895FC7}" type="slidenum">
              <a:rPr lang="en-US" altLang="en-US"/>
              <a:pPr/>
              <a:t>17</a:t>
            </a:fld>
            <a:endParaRPr lang="en-US" altLang="en-US"/>
          </a:p>
        </p:txBody>
      </p:sp>
      <p:sp>
        <p:nvSpPr>
          <p:cNvPr id="130050" name="Rectangle 2">
            <a:extLst>
              <a:ext uri="{FF2B5EF4-FFF2-40B4-BE49-F238E27FC236}">
                <a16:creationId xmlns:a16="http://schemas.microsoft.com/office/drawing/2014/main" id="{9DC5E5BF-A5A4-4B38-B408-F4B455671381}"/>
              </a:ext>
            </a:extLst>
          </p:cNvPr>
          <p:cNvSpPr>
            <a:spLocks noRot="1" noChangeArrowheads="1" noTextEdit="1"/>
          </p:cNvSpPr>
          <p:nvPr>
            <p:ph type="sldImg"/>
          </p:nvPr>
        </p:nvSpPr>
        <p:spPr>
          <a:ln/>
        </p:spPr>
      </p:sp>
      <p:sp>
        <p:nvSpPr>
          <p:cNvPr id="130051" name="Rectangle 3">
            <a:extLst>
              <a:ext uri="{FF2B5EF4-FFF2-40B4-BE49-F238E27FC236}">
                <a16:creationId xmlns:a16="http://schemas.microsoft.com/office/drawing/2014/main" id="{BBF65D15-965B-4103-8A38-14BCF985925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AE7B8C4-66A3-42A6-BC52-4677F29A36AD}"/>
              </a:ext>
            </a:extLst>
          </p:cNvPr>
          <p:cNvSpPr>
            <a:spLocks noGrp="1" noChangeArrowheads="1"/>
          </p:cNvSpPr>
          <p:nvPr>
            <p:ph type="sldNum" sz="quarter" idx="5"/>
          </p:nvPr>
        </p:nvSpPr>
        <p:spPr>
          <a:ln/>
        </p:spPr>
        <p:txBody>
          <a:bodyPr/>
          <a:lstStyle/>
          <a:p>
            <a:fld id="{2D82D69A-EADF-4039-8752-24A470813096}" type="slidenum">
              <a:rPr lang="en-US" altLang="en-US"/>
              <a:pPr/>
              <a:t>18</a:t>
            </a:fld>
            <a:endParaRPr lang="en-US" altLang="en-US"/>
          </a:p>
        </p:txBody>
      </p:sp>
      <p:sp>
        <p:nvSpPr>
          <p:cNvPr id="134146" name="Rectangle 2">
            <a:extLst>
              <a:ext uri="{FF2B5EF4-FFF2-40B4-BE49-F238E27FC236}">
                <a16:creationId xmlns:a16="http://schemas.microsoft.com/office/drawing/2014/main" id="{06E225BF-6005-4C7C-B46E-10A98230C0A9}"/>
              </a:ext>
            </a:extLst>
          </p:cNvPr>
          <p:cNvSpPr>
            <a:spLocks noRot="1" noChangeArrowheads="1" noTextEdit="1"/>
          </p:cNvSpPr>
          <p:nvPr>
            <p:ph type="sldImg"/>
          </p:nvPr>
        </p:nvSpPr>
        <p:spPr>
          <a:ln/>
        </p:spPr>
      </p:sp>
      <p:sp>
        <p:nvSpPr>
          <p:cNvPr id="134147" name="Rectangle 3">
            <a:extLst>
              <a:ext uri="{FF2B5EF4-FFF2-40B4-BE49-F238E27FC236}">
                <a16:creationId xmlns:a16="http://schemas.microsoft.com/office/drawing/2014/main" id="{ABC827DD-7CE9-4641-84C1-EED86213A1E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995A29-1633-41DE-9E9F-41BEFBF9C960}"/>
              </a:ext>
            </a:extLst>
          </p:cNvPr>
          <p:cNvSpPr>
            <a:spLocks noGrp="1" noChangeArrowheads="1"/>
          </p:cNvSpPr>
          <p:nvPr>
            <p:ph type="sldNum" sz="quarter" idx="5"/>
          </p:nvPr>
        </p:nvSpPr>
        <p:spPr>
          <a:ln/>
        </p:spPr>
        <p:txBody>
          <a:bodyPr/>
          <a:lstStyle/>
          <a:p>
            <a:fld id="{20346263-3E4D-4D83-BAD1-245350FF5E97}" type="slidenum">
              <a:rPr lang="en-US" altLang="en-US"/>
              <a:pPr/>
              <a:t>19</a:t>
            </a:fld>
            <a:endParaRPr lang="en-US" altLang="en-US"/>
          </a:p>
        </p:txBody>
      </p:sp>
      <p:sp>
        <p:nvSpPr>
          <p:cNvPr id="65538" name="Rectangle 2">
            <a:extLst>
              <a:ext uri="{FF2B5EF4-FFF2-40B4-BE49-F238E27FC236}">
                <a16:creationId xmlns:a16="http://schemas.microsoft.com/office/drawing/2014/main" id="{4A006478-1E58-49C6-BD6E-84ABF9A105E4}"/>
              </a:ext>
            </a:extLst>
          </p:cNvPr>
          <p:cNvSpPr>
            <a:spLocks noRot="1" noChangeArrowheads="1" noTextEdit="1"/>
          </p:cNvSpPr>
          <p:nvPr>
            <p:ph type="sldImg"/>
          </p:nvPr>
        </p:nvSpPr>
        <p:spPr>
          <a:ln/>
        </p:spPr>
      </p:sp>
      <p:sp>
        <p:nvSpPr>
          <p:cNvPr id="65539" name="Rectangle 3">
            <a:extLst>
              <a:ext uri="{FF2B5EF4-FFF2-40B4-BE49-F238E27FC236}">
                <a16:creationId xmlns:a16="http://schemas.microsoft.com/office/drawing/2014/main" id="{23D8849B-3D10-407D-B06B-C13B51F8A74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7B6466-9028-4E68-A83E-8155DF777065}"/>
              </a:ext>
            </a:extLst>
          </p:cNvPr>
          <p:cNvSpPr>
            <a:spLocks noGrp="1" noChangeArrowheads="1"/>
          </p:cNvSpPr>
          <p:nvPr>
            <p:ph type="sldNum" sz="quarter" idx="5"/>
          </p:nvPr>
        </p:nvSpPr>
        <p:spPr>
          <a:ln/>
        </p:spPr>
        <p:txBody>
          <a:bodyPr/>
          <a:lstStyle/>
          <a:p>
            <a:fld id="{08883A0A-0EB8-4E7B-B614-43ECADDF330C}" type="slidenum">
              <a:rPr lang="en-US" altLang="en-US"/>
              <a:pPr/>
              <a:t>20</a:t>
            </a:fld>
            <a:endParaRPr lang="en-US" altLang="en-US"/>
          </a:p>
        </p:txBody>
      </p:sp>
      <p:sp>
        <p:nvSpPr>
          <p:cNvPr id="69634" name="Rectangle 2">
            <a:extLst>
              <a:ext uri="{FF2B5EF4-FFF2-40B4-BE49-F238E27FC236}">
                <a16:creationId xmlns:a16="http://schemas.microsoft.com/office/drawing/2014/main" id="{09560F0F-1F38-4689-BC67-356706BE739C}"/>
              </a:ext>
            </a:extLst>
          </p:cNvPr>
          <p:cNvSpPr>
            <a:spLocks noRot="1" noChangeArrowheads="1" noTextEdit="1"/>
          </p:cNvSpPr>
          <p:nvPr>
            <p:ph type="sldImg"/>
          </p:nvPr>
        </p:nvSpPr>
        <p:spPr>
          <a:ln/>
        </p:spPr>
      </p:sp>
      <p:sp>
        <p:nvSpPr>
          <p:cNvPr id="69635" name="Rectangle 3">
            <a:extLst>
              <a:ext uri="{FF2B5EF4-FFF2-40B4-BE49-F238E27FC236}">
                <a16:creationId xmlns:a16="http://schemas.microsoft.com/office/drawing/2014/main" id="{5AEE9BAD-7E50-40FA-B08A-5D61A71D3C8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A3C17A-CD37-4AE0-9D21-68C0C70D2E99}"/>
              </a:ext>
            </a:extLst>
          </p:cNvPr>
          <p:cNvSpPr>
            <a:spLocks noGrp="1" noChangeArrowheads="1"/>
          </p:cNvSpPr>
          <p:nvPr>
            <p:ph type="sldNum" sz="quarter" idx="5"/>
          </p:nvPr>
        </p:nvSpPr>
        <p:spPr>
          <a:ln/>
        </p:spPr>
        <p:txBody>
          <a:bodyPr/>
          <a:lstStyle/>
          <a:p>
            <a:fld id="{5933B8DB-B6A1-417C-BB0B-0E785AFDA550}" type="slidenum">
              <a:rPr lang="en-US" altLang="en-US"/>
              <a:pPr/>
              <a:t>3</a:t>
            </a:fld>
            <a:endParaRPr lang="en-US" altLang="en-US"/>
          </a:p>
        </p:txBody>
      </p:sp>
      <p:sp>
        <p:nvSpPr>
          <p:cNvPr id="40962" name="Rectangle 2">
            <a:extLst>
              <a:ext uri="{FF2B5EF4-FFF2-40B4-BE49-F238E27FC236}">
                <a16:creationId xmlns:a16="http://schemas.microsoft.com/office/drawing/2014/main" id="{B7FB4DFC-CF7B-4E10-8B5C-B12424077AD7}"/>
              </a:ext>
            </a:extLst>
          </p:cNvPr>
          <p:cNvSpPr>
            <a:spLocks noRot="1" noChangeArrowheads="1" noTextEdit="1"/>
          </p:cNvSpPr>
          <p:nvPr>
            <p:ph type="sldImg"/>
          </p:nvPr>
        </p:nvSpPr>
        <p:spPr>
          <a:ln/>
        </p:spPr>
      </p:sp>
      <p:sp>
        <p:nvSpPr>
          <p:cNvPr id="40963" name="Rectangle 3">
            <a:extLst>
              <a:ext uri="{FF2B5EF4-FFF2-40B4-BE49-F238E27FC236}">
                <a16:creationId xmlns:a16="http://schemas.microsoft.com/office/drawing/2014/main" id="{EA5018D7-F2C0-4D82-BA7B-BEBBDCC8547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0EF803-4C12-437F-A601-D04335AB467B}"/>
              </a:ext>
            </a:extLst>
          </p:cNvPr>
          <p:cNvSpPr>
            <a:spLocks noGrp="1" noChangeArrowheads="1"/>
          </p:cNvSpPr>
          <p:nvPr>
            <p:ph type="sldNum" sz="quarter" idx="5"/>
          </p:nvPr>
        </p:nvSpPr>
        <p:spPr>
          <a:ln/>
        </p:spPr>
        <p:txBody>
          <a:bodyPr/>
          <a:lstStyle/>
          <a:p>
            <a:fld id="{E27065F1-3975-4FAF-A204-2D9B4788FC83}" type="slidenum">
              <a:rPr lang="en-US" altLang="en-US"/>
              <a:pPr/>
              <a:t>21</a:t>
            </a:fld>
            <a:endParaRPr lang="en-US" altLang="en-US"/>
          </a:p>
        </p:txBody>
      </p:sp>
      <p:sp>
        <p:nvSpPr>
          <p:cNvPr id="71682" name="Rectangle 2">
            <a:extLst>
              <a:ext uri="{FF2B5EF4-FFF2-40B4-BE49-F238E27FC236}">
                <a16:creationId xmlns:a16="http://schemas.microsoft.com/office/drawing/2014/main" id="{4428D3FF-66CA-4ACE-B5A2-1168605A55C8}"/>
              </a:ext>
            </a:extLst>
          </p:cNvPr>
          <p:cNvSpPr>
            <a:spLocks noRot="1" noChangeArrowheads="1" noTextEdit="1"/>
          </p:cNvSpPr>
          <p:nvPr>
            <p:ph type="sldImg"/>
          </p:nvPr>
        </p:nvSpPr>
        <p:spPr>
          <a:ln/>
        </p:spPr>
      </p:sp>
      <p:sp>
        <p:nvSpPr>
          <p:cNvPr id="71683" name="Rectangle 3">
            <a:extLst>
              <a:ext uri="{FF2B5EF4-FFF2-40B4-BE49-F238E27FC236}">
                <a16:creationId xmlns:a16="http://schemas.microsoft.com/office/drawing/2014/main" id="{5438DF9B-2A25-42F1-9D87-9A8912488E9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9B5552A-05B0-45C8-ABC8-676C0E292576}"/>
              </a:ext>
            </a:extLst>
          </p:cNvPr>
          <p:cNvSpPr>
            <a:spLocks noGrp="1" noChangeArrowheads="1"/>
          </p:cNvSpPr>
          <p:nvPr>
            <p:ph type="sldNum" sz="quarter" idx="5"/>
          </p:nvPr>
        </p:nvSpPr>
        <p:spPr>
          <a:ln/>
        </p:spPr>
        <p:txBody>
          <a:bodyPr/>
          <a:lstStyle/>
          <a:p>
            <a:fld id="{8C620AB8-C15D-4D85-AC9B-2F66C7C6DAED}" type="slidenum">
              <a:rPr lang="en-US" altLang="en-US"/>
              <a:pPr/>
              <a:t>22</a:t>
            </a:fld>
            <a:endParaRPr lang="en-US" altLang="en-US"/>
          </a:p>
        </p:txBody>
      </p:sp>
      <p:sp>
        <p:nvSpPr>
          <p:cNvPr id="75778" name="Rectangle 2">
            <a:extLst>
              <a:ext uri="{FF2B5EF4-FFF2-40B4-BE49-F238E27FC236}">
                <a16:creationId xmlns:a16="http://schemas.microsoft.com/office/drawing/2014/main" id="{80E54699-B023-48BC-BC25-EE06A4A7D376}"/>
              </a:ext>
            </a:extLst>
          </p:cNvPr>
          <p:cNvSpPr>
            <a:spLocks noRot="1" noChangeArrowheads="1" noTextEdit="1"/>
          </p:cNvSpPr>
          <p:nvPr>
            <p:ph type="sldImg"/>
          </p:nvPr>
        </p:nvSpPr>
        <p:spPr>
          <a:ln/>
        </p:spPr>
      </p:sp>
      <p:sp>
        <p:nvSpPr>
          <p:cNvPr id="75779" name="Rectangle 3">
            <a:extLst>
              <a:ext uri="{FF2B5EF4-FFF2-40B4-BE49-F238E27FC236}">
                <a16:creationId xmlns:a16="http://schemas.microsoft.com/office/drawing/2014/main" id="{F6799BEE-ECCE-4AB2-8011-0AC615A366A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4B7BF8-2C11-4DEC-817D-504F42C5DED8}"/>
              </a:ext>
            </a:extLst>
          </p:cNvPr>
          <p:cNvSpPr>
            <a:spLocks noGrp="1" noChangeArrowheads="1"/>
          </p:cNvSpPr>
          <p:nvPr>
            <p:ph type="sldNum" sz="quarter" idx="5"/>
          </p:nvPr>
        </p:nvSpPr>
        <p:spPr>
          <a:ln/>
        </p:spPr>
        <p:txBody>
          <a:bodyPr/>
          <a:lstStyle/>
          <a:p>
            <a:fld id="{1DEFA843-BF0B-43C1-96DF-58AB847B8B81}" type="slidenum">
              <a:rPr lang="en-US" altLang="en-US"/>
              <a:pPr/>
              <a:t>23</a:t>
            </a:fld>
            <a:endParaRPr lang="en-US" altLang="en-US"/>
          </a:p>
        </p:txBody>
      </p:sp>
      <p:sp>
        <p:nvSpPr>
          <p:cNvPr id="79874" name="Rectangle 2">
            <a:extLst>
              <a:ext uri="{FF2B5EF4-FFF2-40B4-BE49-F238E27FC236}">
                <a16:creationId xmlns:a16="http://schemas.microsoft.com/office/drawing/2014/main" id="{884438D7-0391-4BDC-9A6D-2AD7DFCE8E89}"/>
              </a:ext>
            </a:extLst>
          </p:cNvPr>
          <p:cNvSpPr>
            <a:spLocks noRot="1" noChangeArrowheads="1" noTextEdit="1"/>
          </p:cNvSpPr>
          <p:nvPr>
            <p:ph type="sldImg"/>
          </p:nvPr>
        </p:nvSpPr>
        <p:spPr>
          <a:ln/>
        </p:spPr>
      </p:sp>
      <p:sp>
        <p:nvSpPr>
          <p:cNvPr id="79875" name="Rectangle 3">
            <a:extLst>
              <a:ext uri="{FF2B5EF4-FFF2-40B4-BE49-F238E27FC236}">
                <a16:creationId xmlns:a16="http://schemas.microsoft.com/office/drawing/2014/main" id="{B574AE8A-0805-422B-84D0-FDAB7152354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B10278-A711-42A5-B756-79FD8DA7425B}"/>
              </a:ext>
            </a:extLst>
          </p:cNvPr>
          <p:cNvSpPr>
            <a:spLocks noGrp="1" noChangeArrowheads="1"/>
          </p:cNvSpPr>
          <p:nvPr>
            <p:ph type="sldNum" sz="quarter" idx="5"/>
          </p:nvPr>
        </p:nvSpPr>
        <p:spPr>
          <a:ln/>
        </p:spPr>
        <p:txBody>
          <a:bodyPr/>
          <a:lstStyle/>
          <a:p>
            <a:fld id="{2BA3FAE0-F790-41F3-904C-90D6FD0F100A}" type="slidenum">
              <a:rPr lang="en-US" altLang="en-US"/>
              <a:pPr/>
              <a:t>24</a:t>
            </a:fld>
            <a:endParaRPr lang="en-US" altLang="en-US"/>
          </a:p>
        </p:txBody>
      </p:sp>
      <p:sp>
        <p:nvSpPr>
          <p:cNvPr id="87042" name="Rectangle 2">
            <a:extLst>
              <a:ext uri="{FF2B5EF4-FFF2-40B4-BE49-F238E27FC236}">
                <a16:creationId xmlns:a16="http://schemas.microsoft.com/office/drawing/2014/main" id="{FB075D27-7592-43EA-9BB8-6DDF3C9B3CBC}"/>
              </a:ext>
            </a:extLst>
          </p:cNvPr>
          <p:cNvSpPr>
            <a:spLocks noRot="1" noChangeArrowheads="1" noTextEdit="1"/>
          </p:cNvSpPr>
          <p:nvPr>
            <p:ph type="sldImg"/>
          </p:nvPr>
        </p:nvSpPr>
        <p:spPr>
          <a:ln/>
        </p:spPr>
      </p:sp>
      <p:sp>
        <p:nvSpPr>
          <p:cNvPr id="87043" name="Rectangle 3">
            <a:extLst>
              <a:ext uri="{FF2B5EF4-FFF2-40B4-BE49-F238E27FC236}">
                <a16:creationId xmlns:a16="http://schemas.microsoft.com/office/drawing/2014/main" id="{31D33A28-5141-4290-841D-817671863D6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03FD59-A0B7-4728-8951-E7CB82BC193E}"/>
              </a:ext>
            </a:extLst>
          </p:cNvPr>
          <p:cNvSpPr>
            <a:spLocks noGrp="1" noChangeArrowheads="1"/>
          </p:cNvSpPr>
          <p:nvPr>
            <p:ph type="sldNum" sz="quarter" idx="5"/>
          </p:nvPr>
        </p:nvSpPr>
        <p:spPr>
          <a:ln/>
        </p:spPr>
        <p:txBody>
          <a:bodyPr/>
          <a:lstStyle/>
          <a:p>
            <a:fld id="{49A1FF14-BED1-4E6B-97E4-34CD4143896F}" type="slidenum">
              <a:rPr lang="en-US" altLang="en-US"/>
              <a:pPr/>
              <a:t>25</a:t>
            </a:fld>
            <a:endParaRPr lang="en-US" altLang="en-US"/>
          </a:p>
        </p:txBody>
      </p:sp>
      <p:sp>
        <p:nvSpPr>
          <p:cNvPr id="105474" name="Rectangle 2">
            <a:extLst>
              <a:ext uri="{FF2B5EF4-FFF2-40B4-BE49-F238E27FC236}">
                <a16:creationId xmlns:a16="http://schemas.microsoft.com/office/drawing/2014/main" id="{43B4213C-EB34-47CB-9CC3-390CFDD55F50}"/>
              </a:ext>
            </a:extLst>
          </p:cNvPr>
          <p:cNvSpPr>
            <a:spLocks noRot="1" noChangeArrowheads="1" noTextEdit="1"/>
          </p:cNvSpPr>
          <p:nvPr>
            <p:ph type="sldImg"/>
          </p:nvPr>
        </p:nvSpPr>
        <p:spPr>
          <a:ln/>
        </p:spPr>
      </p:sp>
      <p:sp>
        <p:nvSpPr>
          <p:cNvPr id="105475" name="Rectangle 3">
            <a:extLst>
              <a:ext uri="{FF2B5EF4-FFF2-40B4-BE49-F238E27FC236}">
                <a16:creationId xmlns:a16="http://schemas.microsoft.com/office/drawing/2014/main" id="{3BAE00A5-3EBD-4BD2-8270-A2175FF576C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D3E980-1B69-4040-8587-358527656C33}"/>
              </a:ext>
            </a:extLst>
          </p:cNvPr>
          <p:cNvSpPr>
            <a:spLocks noGrp="1" noChangeArrowheads="1"/>
          </p:cNvSpPr>
          <p:nvPr>
            <p:ph type="sldNum" sz="quarter" idx="5"/>
          </p:nvPr>
        </p:nvSpPr>
        <p:spPr>
          <a:ln/>
        </p:spPr>
        <p:txBody>
          <a:bodyPr/>
          <a:lstStyle/>
          <a:p>
            <a:fld id="{8D0C4039-D4D5-4A46-AB66-169706DDB1C2}" type="slidenum">
              <a:rPr lang="en-US" altLang="en-US"/>
              <a:pPr/>
              <a:t>26</a:t>
            </a:fld>
            <a:endParaRPr lang="en-US" altLang="en-US"/>
          </a:p>
        </p:txBody>
      </p:sp>
      <p:sp>
        <p:nvSpPr>
          <p:cNvPr id="89090" name="Rectangle 2">
            <a:extLst>
              <a:ext uri="{FF2B5EF4-FFF2-40B4-BE49-F238E27FC236}">
                <a16:creationId xmlns:a16="http://schemas.microsoft.com/office/drawing/2014/main" id="{CD95918F-AC3C-4D42-9A67-F90B6B15E7C0}"/>
              </a:ext>
            </a:extLst>
          </p:cNvPr>
          <p:cNvSpPr>
            <a:spLocks noRot="1" noChangeArrowheads="1" noTextEdit="1"/>
          </p:cNvSpPr>
          <p:nvPr>
            <p:ph type="sldImg"/>
          </p:nvPr>
        </p:nvSpPr>
        <p:spPr>
          <a:ln/>
        </p:spPr>
      </p:sp>
      <p:sp>
        <p:nvSpPr>
          <p:cNvPr id="89091" name="Rectangle 3">
            <a:extLst>
              <a:ext uri="{FF2B5EF4-FFF2-40B4-BE49-F238E27FC236}">
                <a16:creationId xmlns:a16="http://schemas.microsoft.com/office/drawing/2014/main" id="{0943CC37-2E47-4B26-9874-34821293235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2CA43C-7DC2-444E-A421-B31D6C5A0407}"/>
              </a:ext>
            </a:extLst>
          </p:cNvPr>
          <p:cNvSpPr>
            <a:spLocks noGrp="1" noChangeArrowheads="1"/>
          </p:cNvSpPr>
          <p:nvPr>
            <p:ph type="sldNum" sz="quarter" idx="5"/>
          </p:nvPr>
        </p:nvSpPr>
        <p:spPr>
          <a:ln/>
        </p:spPr>
        <p:txBody>
          <a:bodyPr/>
          <a:lstStyle/>
          <a:p>
            <a:fld id="{F41E9C98-5E36-4ED0-BC03-EDA127BFC245}" type="slidenum">
              <a:rPr lang="en-US" altLang="en-US"/>
              <a:pPr/>
              <a:t>28</a:t>
            </a:fld>
            <a:endParaRPr lang="en-US" altLang="en-US"/>
          </a:p>
        </p:txBody>
      </p:sp>
      <p:sp>
        <p:nvSpPr>
          <p:cNvPr id="107522" name="Rectangle 2">
            <a:extLst>
              <a:ext uri="{FF2B5EF4-FFF2-40B4-BE49-F238E27FC236}">
                <a16:creationId xmlns:a16="http://schemas.microsoft.com/office/drawing/2014/main" id="{137F6D64-95CA-4BEC-B479-707C5AEAF392}"/>
              </a:ext>
            </a:extLst>
          </p:cNvPr>
          <p:cNvSpPr>
            <a:spLocks noRot="1" noChangeArrowheads="1" noTextEdit="1"/>
          </p:cNvSpPr>
          <p:nvPr>
            <p:ph type="sldImg"/>
          </p:nvPr>
        </p:nvSpPr>
        <p:spPr>
          <a:ln/>
        </p:spPr>
      </p:sp>
      <p:sp>
        <p:nvSpPr>
          <p:cNvPr id="107523" name="Rectangle 3">
            <a:extLst>
              <a:ext uri="{FF2B5EF4-FFF2-40B4-BE49-F238E27FC236}">
                <a16:creationId xmlns:a16="http://schemas.microsoft.com/office/drawing/2014/main" id="{C748C64C-E242-47E5-B158-4DDEC7F373E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B6DFEEE-D269-442F-8AD8-0C4A541506B6}"/>
              </a:ext>
            </a:extLst>
          </p:cNvPr>
          <p:cNvSpPr>
            <a:spLocks noGrp="1" noChangeArrowheads="1"/>
          </p:cNvSpPr>
          <p:nvPr>
            <p:ph type="sldNum" sz="quarter" idx="5"/>
          </p:nvPr>
        </p:nvSpPr>
        <p:spPr>
          <a:ln/>
        </p:spPr>
        <p:txBody>
          <a:bodyPr/>
          <a:lstStyle/>
          <a:p>
            <a:fld id="{04958481-075F-4499-B080-5CDBD281480D}" type="slidenum">
              <a:rPr lang="en-US" altLang="en-US"/>
              <a:pPr/>
              <a:t>29</a:t>
            </a:fld>
            <a:endParaRPr lang="en-US" altLang="en-US"/>
          </a:p>
        </p:txBody>
      </p:sp>
      <p:sp>
        <p:nvSpPr>
          <p:cNvPr id="113666" name="Rectangle 2">
            <a:extLst>
              <a:ext uri="{FF2B5EF4-FFF2-40B4-BE49-F238E27FC236}">
                <a16:creationId xmlns:a16="http://schemas.microsoft.com/office/drawing/2014/main" id="{74D927D7-780D-4F99-9722-088E73FA9D5A}"/>
              </a:ext>
            </a:extLst>
          </p:cNvPr>
          <p:cNvSpPr>
            <a:spLocks noRot="1" noChangeArrowheads="1" noTextEdit="1"/>
          </p:cNvSpPr>
          <p:nvPr>
            <p:ph type="sldImg"/>
          </p:nvPr>
        </p:nvSpPr>
        <p:spPr>
          <a:ln/>
        </p:spPr>
      </p:sp>
      <p:sp>
        <p:nvSpPr>
          <p:cNvPr id="113667" name="Rectangle 3">
            <a:extLst>
              <a:ext uri="{FF2B5EF4-FFF2-40B4-BE49-F238E27FC236}">
                <a16:creationId xmlns:a16="http://schemas.microsoft.com/office/drawing/2014/main" id="{5CDFFBCB-2059-479B-A21F-6E0E26C73AE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ECABDB7-8D48-48CF-91B0-56F4A3CC722C}"/>
              </a:ext>
            </a:extLst>
          </p:cNvPr>
          <p:cNvSpPr>
            <a:spLocks noGrp="1" noChangeArrowheads="1"/>
          </p:cNvSpPr>
          <p:nvPr>
            <p:ph type="sldNum" sz="quarter" idx="5"/>
          </p:nvPr>
        </p:nvSpPr>
        <p:spPr>
          <a:ln/>
        </p:spPr>
        <p:txBody>
          <a:bodyPr/>
          <a:lstStyle/>
          <a:p>
            <a:fld id="{9CEFD3DA-DF86-4555-AC08-B81EFD19CC74}" type="slidenum">
              <a:rPr lang="en-US" altLang="en-US"/>
              <a:pPr/>
              <a:t>30</a:t>
            </a:fld>
            <a:endParaRPr lang="en-US" altLang="en-US"/>
          </a:p>
        </p:txBody>
      </p:sp>
      <p:sp>
        <p:nvSpPr>
          <p:cNvPr id="109570" name="Rectangle 2">
            <a:extLst>
              <a:ext uri="{FF2B5EF4-FFF2-40B4-BE49-F238E27FC236}">
                <a16:creationId xmlns:a16="http://schemas.microsoft.com/office/drawing/2014/main" id="{2A2F4F37-777D-43F1-8725-D33502C019DB}"/>
              </a:ext>
            </a:extLst>
          </p:cNvPr>
          <p:cNvSpPr>
            <a:spLocks noRot="1" noChangeArrowheads="1" noTextEdit="1"/>
          </p:cNvSpPr>
          <p:nvPr>
            <p:ph type="sldImg"/>
          </p:nvPr>
        </p:nvSpPr>
        <p:spPr>
          <a:ln/>
        </p:spPr>
      </p:sp>
      <p:sp>
        <p:nvSpPr>
          <p:cNvPr id="109571" name="Rectangle 3">
            <a:extLst>
              <a:ext uri="{FF2B5EF4-FFF2-40B4-BE49-F238E27FC236}">
                <a16:creationId xmlns:a16="http://schemas.microsoft.com/office/drawing/2014/main" id="{CCED3F0B-C1FC-4E3D-8EBB-96FBCA70806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137409E-AEC3-4D03-A116-EC88602C6C76}"/>
              </a:ext>
            </a:extLst>
          </p:cNvPr>
          <p:cNvSpPr>
            <a:spLocks noGrp="1" noChangeArrowheads="1"/>
          </p:cNvSpPr>
          <p:nvPr>
            <p:ph type="sldNum" sz="quarter" idx="5"/>
          </p:nvPr>
        </p:nvSpPr>
        <p:spPr>
          <a:ln/>
        </p:spPr>
        <p:txBody>
          <a:bodyPr/>
          <a:lstStyle/>
          <a:p>
            <a:fld id="{0C42F5B3-2476-4397-8006-89ABCDADA61A}" type="slidenum">
              <a:rPr lang="en-US" altLang="en-US"/>
              <a:pPr/>
              <a:t>4</a:t>
            </a:fld>
            <a:endParaRPr lang="en-US" altLang="en-US"/>
          </a:p>
        </p:txBody>
      </p:sp>
      <p:sp>
        <p:nvSpPr>
          <p:cNvPr id="43010" name="Rectangle 2">
            <a:extLst>
              <a:ext uri="{FF2B5EF4-FFF2-40B4-BE49-F238E27FC236}">
                <a16:creationId xmlns:a16="http://schemas.microsoft.com/office/drawing/2014/main" id="{BD7D2FAD-E081-4CEB-91E9-567DDA3C3A42}"/>
              </a:ext>
            </a:extLst>
          </p:cNvPr>
          <p:cNvSpPr>
            <a:spLocks noRot="1" noChangeArrowheads="1" noTextEdit="1"/>
          </p:cNvSpPr>
          <p:nvPr>
            <p:ph type="sldImg"/>
          </p:nvPr>
        </p:nvSpPr>
        <p:spPr>
          <a:ln/>
        </p:spPr>
      </p:sp>
      <p:sp>
        <p:nvSpPr>
          <p:cNvPr id="43011" name="Rectangle 3">
            <a:extLst>
              <a:ext uri="{FF2B5EF4-FFF2-40B4-BE49-F238E27FC236}">
                <a16:creationId xmlns:a16="http://schemas.microsoft.com/office/drawing/2014/main" id="{4CD6AA4A-A4AC-4594-A21C-E37B79F631C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FEE09ED-6140-48E5-A223-6263AD761B14}"/>
              </a:ext>
            </a:extLst>
          </p:cNvPr>
          <p:cNvSpPr>
            <a:spLocks noGrp="1" noChangeArrowheads="1"/>
          </p:cNvSpPr>
          <p:nvPr>
            <p:ph type="sldNum" sz="quarter" idx="5"/>
          </p:nvPr>
        </p:nvSpPr>
        <p:spPr>
          <a:ln/>
        </p:spPr>
        <p:txBody>
          <a:bodyPr/>
          <a:lstStyle/>
          <a:p>
            <a:fld id="{13971F34-F204-4D87-868C-6F2E28E727E8}" type="slidenum">
              <a:rPr lang="en-US" altLang="en-US"/>
              <a:pPr/>
              <a:t>5</a:t>
            </a:fld>
            <a:endParaRPr lang="en-US" altLang="en-US"/>
          </a:p>
        </p:txBody>
      </p:sp>
      <p:sp>
        <p:nvSpPr>
          <p:cNvPr id="51202" name="Rectangle 2">
            <a:extLst>
              <a:ext uri="{FF2B5EF4-FFF2-40B4-BE49-F238E27FC236}">
                <a16:creationId xmlns:a16="http://schemas.microsoft.com/office/drawing/2014/main" id="{13A7DAEA-FF6A-409A-914A-9FC9AE5E8BB5}"/>
              </a:ext>
            </a:extLst>
          </p:cNvPr>
          <p:cNvSpPr>
            <a:spLocks noRot="1" noChangeArrowheads="1" noTextEdit="1"/>
          </p:cNvSpPr>
          <p:nvPr>
            <p:ph type="sldImg"/>
          </p:nvPr>
        </p:nvSpPr>
        <p:spPr>
          <a:ln/>
        </p:spPr>
      </p:sp>
      <p:sp>
        <p:nvSpPr>
          <p:cNvPr id="51203" name="Rectangle 3">
            <a:extLst>
              <a:ext uri="{FF2B5EF4-FFF2-40B4-BE49-F238E27FC236}">
                <a16:creationId xmlns:a16="http://schemas.microsoft.com/office/drawing/2014/main" id="{8C55372A-DC87-4A3D-8BB7-9BF63ACF8EF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E49A53-F3C3-427C-8900-949E703F6068}"/>
              </a:ext>
            </a:extLst>
          </p:cNvPr>
          <p:cNvSpPr>
            <a:spLocks noGrp="1" noChangeArrowheads="1"/>
          </p:cNvSpPr>
          <p:nvPr>
            <p:ph type="sldNum" sz="quarter" idx="5"/>
          </p:nvPr>
        </p:nvSpPr>
        <p:spPr>
          <a:ln/>
        </p:spPr>
        <p:txBody>
          <a:bodyPr/>
          <a:lstStyle/>
          <a:p>
            <a:fld id="{FC7778FA-FCBD-4590-85BA-D170AC3EBFC3}" type="slidenum">
              <a:rPr lang="en-US" altLang="en-US"/>
              <a:pPr/>
              <a:t>6</a:t>
            </a:fld>
            <a:endParaRPr lang="en-US" altLang="en-US"/>
          </a:p>
        </p:txBody>
      </p:sp>
      <p:sp>
        <p:nvSpPr>
          <p:cNvPr id="57346" name="Rectangle 2">
            <a:extLst>
              <a:ext uri="{FF2B5EF4-FFF2-40B4-BE49-F238E27FC236}">
                <a16:creationId xmlns:a16="http://schemas.microsoft.com/office/drawing/2014/main" id="{1585B9DF-A088-4AF6-830B-206D28B71419}"/>
              </a:ext>
            </a:extLst>
          </p:cNvPr>
          <p:cNvSpPr>
            <a:spLocks noRot="1" noChangeArrowheads="1" noTextEdit="1"/>
          </p:cNvSpPr>
          <p:nvPr>
            <p:ph type="sldImg"/>
          </p:nvPr>
        </p:nvSpPr>
        <p:spPr>
          <a:ln/>
        </p:spPr>
      </p:sp>
      <p:sp>
        <p:nvSpPr>
          <p:cNvPr id="57347" name="Rectangle 3">
            <a:extLst>
              <a:ext uri="{FF2B5EF4-FFF2-40B4-BE49-F238E27FC236}">
                <a16:creationId xmlns:a16="http://schemas.microsoft.com/office/drawing/2014/main" id="{E4525D5C-09F4-450E-8187-D07641671F9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EF4A7E5-E7C9-426D-AF65-4DA762375CDE}"/>
              </a:ext>
            </a:extLst>
          </p:cNvPr>
          <p:cNvSpPr>
            <a:spLocks noGrp="1" noChangeArrowheads="1"/>
          </p:cNvSpPr>
          <p:nvPr>
            <p:ph type="sldNum" sz="quarter" idx="5"/>
          </p:nvPr>
        </p:nvSpPr>
        <p:spPr>
          <a:ln/>
        </p:spPr>
        <p:txBody>
          <a:bodyPr/>
          <a:lstStyle/>
          <a:p>
            <a:fld id="{968C082B-16C8-4A3A-8033-A9B5B5679158}" type="slidenum">
              <a:rPr lang="en-US" altLang="en-US"/>
              <a:pPr/>
              <a:t>7</a:t>
            </a:fld>
            <a:endParaRPr lang="en-US" altLang="en-US"/>
          </a:p>
        </p:txBody>
      </p:sp>
      <p:sp>
        <p:nvSpPr>
          <p:cNvPr id="59394" name="Rectangle 2">
            <a:extLst>
              <a:ext uri="{FF2B5EF4-FFF2-40B4-BE49-F238E27FC236}">
                <a16:creationId xmlns:a16="http://schemas.microsoft.com/office/drawing/2014/main" id="{9DFBF8E7-2CA5-4CEF-8A4F-B3A2F223A490}"/>
              </a:ext>
            </a:extLst>
          </p:cNvPr>
          <p:cNvSpPr>
            <a:spLocks noRot="1" noChangeArrowheads="1" noTextEdit="1"/>
          </p:cNvSpPr>
          <p:nvPr>
            <p:ph type="sldImg"/>
          </p:nvPr>
        </p:nvSpPr>
        <p:spPr>
          <a:ln/>
        </p:spPr>
      </p:sp>
      <p:sp>
        <p:nvSpPr>
          <p:cNvPr id="59395" name="Rectangle 3">
            <a:extLst>
              <a:ext uri="{FF2B5EF4-FFF2-40B4-BE49-F238E27FC236}">
                <a16:creationId xmlns:a16="http://schemas.microsoft.com/office/drawing/2014/main" id="{1C0C0C33-9F93-4252-BB6D-32F609DB179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59E20B-DCB6-4139-9212-4E60D3E9E8CC}"/>
              </a:ext>
            </a:extLst>
          </p:cNvPr>
          <p:cNvSpPr>
            <a:spLocks noGrp="1" noChangeArrowheads="1"/>
          </p:cNvSpPr>
          <p:nvPr>
            <p:ph type="sldNum" sz="quarter" idx="5"/>
          </p:nvPr>
        </p:nvSpPr>
        <p:spPr>
          <a:ln/>
        </p:spPr>
        <p:txBody>
          <a:bodyPr/>
          <a:lstStyle/>
          <a:p>
            <a:fld id="{8AD93A78-0C1F-4C7D-B0C3-7F1E31867759}" type="slidenum">
              <a:rPr lang="en-US" altLang="en-US"/>
              <a:pPr/>
              <a:t>8</a:t>
            </a:fld>
            <a:endParaRPr lang="en-US" altLang="en-US"/>
          </a:p>
        </p:txBody>
      </p:sp>
      <p:sp>
        <p:nvSpPr>
          <p:cNvPr id="96258" name="Rectangle 2">
            <a:extLst>
              <a:ext uri="{FF2B5EF4-FFF2-40B4-BE49-F238E27FC236}">
                <a16:creationId xmlns:a16="http://schemas.microsoft.com/office/drawing/2014/main" id="{9CC88554-BAA4-4E4F-BE17-CFC18EC7EC85}"/>
              </a:ext>
            </a:extLst>
          </p:cNvPr>
          <p:cNvSpPr>
            <a:spLocks noRot="1" noChangeArrowheads="1" noTextEdit="1"/>
          </p:cNvSpPr>
          <p:nvPr>
            <p:ph type="sldImg"/>
          </p:nvPr>
        </p:nvSpPr>
        <p:spPr>
          <a:ln/>
        </p:spPr>
      </p:sp>
      <p:sp>
        <p:nvSpPr>
          <p:cNvPr id="96259" name="Rectangle 3">
            <a:extLst>
              <a:ext uri="{FF2B5EF4-FFF2-40B4-BE49-F238E27FC236}">
                <a16:creationId xmlns:a16="http://schemas.microsoft.com/office/drawing/2014/main" id="{AEEA5442-5F2F-4CF6-A3FB-613449EB42D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2A31313-7E45-4091-AAF0-73B6CF70DF4A}"/>
              </a:ext>
            </a:extLst>
          </p:cNvPr>
          <p:cNvSpPr>
            <a:spLocks noGrp="1" noChangeArrowheads="1"/>
          </p:cNvSpPr>
          <p:nvPr>
            <p:ph type="sldNum" sz="quarter" idx="5"/>
          </p:nvPr>
        </p:nvSpPr>
        <p:spPr>
          <a:ln/>
        </p:spPr>
        <p:txBody>
          <a:bodyPr/>
          <a:lstStyle/>
          <a:p>
            <a:fld id="{AF9B84E3-261C-436E-84A1-264768F51535}" type="slidenum">
              <a:rPr lang="en-US" altLang="en-US"/>
              <a:pPr/>
              <a:t>9</a:t>
            </a:fld>
            <a:endParaRPr lang="en-US" altLang="en-US"/>
          </a:p>
        </p:txBody>
      </p:sp>
      <p:sp>
        <p:nvSpPr>
          <p:cNvPr id="117762" name="Rectangle 2">
            <a:extLst>
              <a:ext uri="{FF2B5EF4-FFF2-40B4-BE49-F238E27FC236}">
                <a16:creationId xmlns:a16="http://schemas.microsoft.com/office/drawing/2014/main" id="{34342DB0-7760-400E-9456-F99D7651A943}"/>
              </a:ext>
            </a:extLst>
          </p:cNvPr>
          <p:cNvSpPr>
            <a:spLocks noRot="1" noChangeArrowheads="1" noTextEdit="1"/>
          </p:cNvSpPr>
          <p:nvPr>
            <p:ph type="sldImg"/>
          </p:nvPr>
        </p:nvSpPr>
        <p:spPr>
          <a:ln/>
        </p:spPr>
      </p:sp>
      <p:sp>
        <p:nvSpPr>
          <p:cNvPr id="117763" name="Rectangle 3">
            <a:extLst>
              <a:ext uri="{FF2B5EF4-FFF2-40B4-BE49-F238E27FC236}">
                <a16:creationId xmlns:a16="http://schemas.microsoft.com/office/drawing/2014/main" id="{EEF0627F-82CD-4171-8B5D-8A533C44344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C82B980-DA78-4264-88D6-809E98E5C384}"/>
              </a:ext>
            </a:extLst>
          </p:cNvPr>
          <p:cNvSpPr>
            <a:spLocks noGrp="1" noChangeArrowheads="1"/>
          </p:cNvSpPr>
          <p:nvPr>
            <p:ph type="sldNum" sz="quarter" idx="5"/>
          </p:nvPr>
        </p:nvSpPr>
        <p:spPr>
          <a:ln/>
        </p:spPr>
        <p:txBody>
          <a:bodyPr/>
          <a:lstStyle/>
          <a:p>
            <a:fld id="{CB4AA984-5FB5-4D3A-8698-470A82284EAB}" type="slidenum">
              <a:rPr lang="en-US" altLang="en-US"/>
              <a:pPr/>
              <a:t>10</a:t>
            </a:fld>
            <a:endParaRPr lang="en-US" altLang="en-US"/>
          </a:p>
        </p:txBody>
      </p:sp>
      <p:sp>
        <p:nvSpPr>
          <p:cNvPr id="61442" name="Rectangle 2">
            <a:extLst>
              <a:ext uri="{FF2B5EF4-FFF2-40B4-BE49-F238E27FC236}">
                <a16:creationId xmlns:a16="http://schemas.microsoft.com/office/drawing/2014/main" id="{CA7CCF39-D48A-479D-B3BA-4DFEFFB15D49}"/>
              </a:ext>
            </a:extLst>
          </p:cNvPr>
          <p:cNvSpPr>
            <a:spLocks noRot="1" noChangeArrowheads="1" noTextEdit="1"/>
          </p:cNvSpPr>
          <p:nvPr>
            <p:ph type="sldImg"/>
          </p:nvPr>
        </p:nvSpPr>
        <p:spPr>
          <a:ln/>
        </p:spPr>
      </p:sp>
      <p:sp>
        <p:nvSpPr>
          <p:cNvPr id="61443" name="Rectangle 3">
            <a:extLst>
              <a:ext uri="{FF2B5EF4-FFF2-40B4-BE49-F238E27FC236}">
                <a16:creationId xmlns:a16="http://schemas.microsoft.com/office/drawing/2014/main" id="{B8325B77-1B06-4294-A5B8-4BD61828D889}"/>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2310367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1938835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2679096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386334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577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21283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284908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385667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370968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1089832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1789649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42B0BC5-4599-4212-B545-7E6442699DAD}" type="datetimeFigureOut">
              <a:rPr lang="en-US" smtClean="0"/>
              <a:t>3/16/2022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83005E5C-6CF0-4ACD-8DF9-7AB838C1794F}" type="slidenum">
              <a:rPr lang="en-US" smtClean="0"/>
              <a:t>‹#›</a:t>
            </a:fld>
            <a:endParaRPr lang="en-US"/>
          </a:p>
        </p:txBody>
      </p:sp>
    </p:spTree>
    <p:extLst>
      <p:ext uri="{BB962C8B-B14F-4D97-AF65-F5344CB8AC3E}">
        <p14:creationId xmlns:p14="http://schemas.microsoft.com/office/powerpoint/2010/main" val="269816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11770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218" y="2341312"/>
            <a:ext cx="10515600" cy="1325563"/>
          </a:xfrm>
        </p:spPr>
        <p:txBody>
          <a:bodyPr/>
          <a:lstStyle/>
          <a:p>
            <a:r>
              <a:rPr lang="en-US" dirty="0"/>
              <a:t>Bed Making - Unoccupied</a:t>
            </a:r>
          </a:p>
        </p:txBody>
      </p:sp>
    </p:spTree>
    <p:extLst>
      <p:ext uri="{BB962C8B-B14F-4D97-AF65-F5344CB8AC3E}">
        <p14:creationId xmlns:p14="http://schemas.microsoft.com/office/powerpoint/2010/main" val="259342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0A696A6A-277B-4016-8B35-1AA933989862}"/>
              </a:ext>
            </a:extLst>
          </p:cNvPr>
          <p:cNvSpPr>
            <a:spLocks noGrp="1" noChangeArrowheads="1"/>
          </p:cNvSpPr>
          <p:nvPr>
            <p:ph type="body" idx="1"/>
          </p:nvPr>
        </p:nvSpPr>
        <p:spPr>
          <a:xfrm>
            <a:off x="1515718" y="3621088"/>
            <a:ext cx="9417325" cy="2470150"/>
          </a:xfrm>
        </p:spPr>
        <p:txBody>
          <a:bodyPr>
            <a:normAutofit lnSpcReduction="10000"/>
          </a:bodyPr>
          <a:lstStyle/>
          <a:p>
            <a:pPr marL="609600" indent="-609600">
              <a:buNone/>
            </a:pPr>
            <a:r>
              <a:rPr lang="en-US" altLang="en-US" sz="2000" dirty="0"/>
              <a:t>B. Special Types of Beds</a:t>
            </a:r>
          </a:p>
          <a:p>
            <a:pPr marL="609600" indent="-609600">
              <a:buNone/>
            </a:pPr>
            <a:endParaRPr lang="en-US" altLang="en-US" sz="2000" dirty="0"/>
          </a:p>
          <a:p>
            <a:pPr marL="609600" indent="-609600">
              <a:buFontTx/>
              <a:buAutoNum type="arabicPeriod"/>
            </a:pPr>
            <a:r>
              <a:rPr lang="en-US" altLang="en-US" sz="2000" dirty="0"/>
              <a:t>Water bed</a:t>
            </a:r>
          </a:p>
          <a:p>
            <a:pPr marL="990600" lvl="1" indent="-533400"/>
            <a:r>
              <a:rPr lang="en-US" altLang="en-US" sz="2000" dirty="0"/>
              <a:t>Special mattress filled with water.</a:t>
            </a:r>
          </a:p>
          <a:p>
            <a:pPr marL="990600" lvl="1" indent="-533400"/>
            <a:r>
              <a:rPr lang="en-US" altLang="en-US" sz="2000" dirty="0"/>
              <a:t>It controls temperature of water reducing pressure on body parts. </a:t>
            </a:r>
          </a:p>
          <a:p>
            <a:pPr marL="990600" lvl="1" indent="-533400"/>
            <a:r>
              <a:rPr lang="en-US" altLang="en-US" sz="2000" dirty="0"/>
              <a:t>Indications:</a:t>
            </a:r>
          </a:p>
          <a:p>
            <a:pPr marL="1371600" lvl="2" indent="-457200"/>
            <a:r>
              <a:rPr lang="en-US" altLang="en-US" dirty="0"/>
              <a:t>Patients confined to bed for long periods</a:t>
            </a:r>
          </a:p>
        </p:txBody>
      </p:sp>
      <p:sp>
        <p:nvSpPr>
          <p:cNvPr id="60420" name="Rectangle 4">
            <a:extLst>
              <a:ext uri="{FF2B5EF4-FFF2-40B4-BE49-F238E27FC236}">
                <a16:creationId xmlns:a16="http://schemas.microsoft.com/office/drawing/2014/main" id="{D9E495F9-612E-4056-8ABC-6D787E337F18}"/>
              </a:ext>
            </a:extLst>
          </p:cNvPr>
          <p:cNvSpPr>
            <a:spLocks noChangeArrowheads="1"/>
          </p:cNvSpPr>
          <p:nvPr/>
        </p:nvSpPr>
        <p:spPr bwMode="auto">
          <a:xfrm>
            <a:off x="2741614" y="0"/>
            <a:ext cx="71151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800" dirty="0">
                <a:latin typeface="Gill Sans Ultra Bold" panose="020B0A02020104020203" pitchFamily="34" charset="0"/>
              </a:rPr>
              <a:t>TYPES OF BED</a:t>
            </a:r>
            <a:endParaRPr lang="en-US" altLang="en-US" dirty="0">
              <a:latin typeface="Arial" panose="020B0604020202020204" pitchFamily="34" charset="0"/>
            </a:endParaRPr>
          </a:p>
        </p:txBody>
      </p:sp>
      <p:pic>
        <p:nvPicPr>
          <p:cNvPr id="60425" name="Picture 9">
            <a:extLst>
              <a:ext uri="{FF2B5EF4-FFF2-40B4-BE49-F238E27FC236}">
                <a16:creationId xmlns:a16="http://schemas.microsoft.com/office/drawing/2014/main" id="{71E7C873-CAEB-48EA-A4EA-62F686B1E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239" y="871538"/>
            <a:ext cx="3665537"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a:extLst>
              <a:ext uri="{FF2B5EF4-FFF2-40B4-BE49-F238E27FC236}">
                <a16:creationId xmlns:a16="http://schemas.microsoft.com/office/drawing/2014/main" id="{BD8C7C73-ECE0-46B0-BCA6-78ED6CACBBAC}"/>
              </a:ext>
            </a:extLst>
          </p:cNvPr>
          <p:cNvSpPr>
            <a:spLocks noGrp="1" noChangeArrowheads="1"/>
          </p:cNvSpPr>
          <p:nvPr>
            <p:ph type="body" idx="1"/>
          </p:nvPr>
        </p:nvSpPr>
        <p:spPr>
          <a:xfrm>
            <a:off x="1392170" y="3771902"/>
            <a:ext cx="9514369" cy="2133600"/>
          </a:xfrm>
        </p:spPr>
        <p:txBody>
          <a:bodyPr/>
          <a:lstStyle/>
          <a:p>
            <a:pPr marL="609600" indent="-609600">
              <a:lnSpc>
                <a:spcPct val="100000"/>
              </a:lnSpc>
              <a:buNone/>
            </a:pPr>
            <a:r>
              <a:rPr lang="en-US" altLang="en-US" sz="2000" dirty="0"/>
              <a:t>2. Turning Frames (Stryker Wedge)</a:t>
            </a:r>
          </a:p>
          <a:p>
            <a:pPr marL="990600" lvl="1" indent="-533400">
              <a:lnSpc>
                <a:spcPct val="100000"/>
              </a:lnSpc>
            </a:pPr>
            <a:r>
              <a:rPr lang="en-US" altLang="en-US" sz="2000" dirty="0"/>
              <a:t>It allows repeated changes between the supine and prone positions without disturbing spinal alignment.</a:t>
            </a:r>
          </a:p>
          <a:p>
            <a:pPr marL="990600" lvl="1" indent="-533400">
              <a:lnSpc>
                <a:spcPct val="100000"/>
              </a:lnSpc>
            </a:pPr>
            <a:r>
              <a:rPr lang="en-US" altLang="en-US" sz="2000" dirty="0"/>
              <a:t>Indications:</a:t>
            </a:r>
          </a:p>
          <a:p>
            <a:pPr marL="1371600" lvl="2" indent="-457200">
              <a:lnSpc>
                <a:spcPct val="100000"/>
              </a:lnSpc>
            </a:pPr>
            <a:r>
              <a:rPr lang="en-US" altLang="en-US" dirty="0"/>
              <a:t>complication of immobility such as atelectasis, pneumonia, decubitus ulcer and renal calculi.</a:t>
            </a:r>
          </a:p>
          <a:p>
            <a:pPr marL="1371600" lvl="2" indent="-457200"/>
            <a:endParaRPr lang="en-US" altLang="en-US" sz="1800" dirty="0">
              <a:latin typeface="Bookman Old Style" panose="02050604050505020204" pitchFamily="18" charset="0"/>
            </a:endParaRPr>
          </a:p>
          <a:p>
            <a:pPr marL="609600" indent="-609600">
              <a:buNone/>
            </a:pPr>
            <a:endParaRPr lang="en-US" altLang="en-US" sz="1800" dirty="0">
              <a:latin typeface="Bookman Old Style" panose="02050604050505020204" pitchFamily="18" charset="0"/>
            </a:endParaRPr>
          </a:p>
        </p:txBody>
      </p:sp>
      <p:sp>
        <p:nvSpPr>
          <p:cNvPr id="120837" name="Rectangle 5">
            <a:extLst>
              <a:ext uri="{FF2B5EF4-FFF2-40B4-BE49-F238E27FC236}">
                <a16:creationId xmlns:a16="http://schemas.microsoft.com/office/drawing/2014/main" id="{A21FD66B-71E0-4FBB-8843-AFFE7D641A93}"/>
              </a:ext>
            </a:extLst>
          </p:cNvPr>
          <p:cNvSpPr>
            <a:spLocks noChangeArrowheads="1"/>
          </p:cNvSpPr>
          <p:nvPr/>
        </p:nvSpPr>
        <p:spPr bwMode="auto">
          <a:xfrm>
            <a:off x="2741614" y="0"/>
            <a:ext cx="71151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800" dirty="0">
                <a:latin typeface="Gill Sans Ultra Bold" panose="020B0A02020104020203" pitchFamily="34" charset="0"/>
              </a:rPr>
              <a:t>TYPES OF BED</a:t>
            </a:r>
            <a:endParaRPr lang="en-US" altLang="en-US" dirty="0">
              <a:latin typeface="Arial" panose="020B0604020202020204" pitchFamily="34" charset="0"/>
            </a:endParaRPr>
          </a:p>
        </p:txBody>
      </p:sp>
      <p:pic>
        <p:nvPicPr>
          <p:cNvPr id="120838" name="Picture 6">
            <a:extLst>
              <a:ext uri="{FF2B5EF4-FFF2-40B4-BE49-F238E27FC236}">
                <a16:creationId xmlns:a16="http://schemas.microsoft.com/office/drawing/2014/main" id="{07BA89F5-BC0B-4048-8BE9-3842EA012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051" y="1290639"/>
            <a:ext cx="2170113"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9" name="Picture 7">
            <a:extLst>
              <a:ext uri="{FF2B5EF4-FFF2-40B4-BE49-F238E27FC236}">
                <a16:creationId xmlns:a16="http://schemas.microsoft.com/office/drawing/2014/main" id="{D724FB2B-6EE9-471E-950A-10A0EABF77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326" y="1044575"/>
            <a:ext cx="4373563" cy="257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a:extLst>
              <a:ext uri="{FF2B5EF4-FFF2-40B4-BE49-F238E27FC236}">
                <a16:creationId xmlns:a16="http://schemas.microsoft.com/office/drawing/2014/main" id="{C7D91A85-5D9B-4FEB-BE7B-49B895E7CC6D}"/>
              </a:ext>
            </a:extLst>
          </p:cNvPr>
          <p:cNvSpPr>
            <a:spLocks noGrp="1" noChangeArrowheads="1"/>
          </p:cNvSpPr>
          <p:nvPr>
            <p:ph type="body" idx="1"/>
          </p:nvPr>
        </p:nvSpPr>
        <p:spPr>
          <a:xfrm>
            <a:off x="1472443" y="3892550"/>
            <a:ext cx="9526861" cy="2296215"/>
          </a:xfrm>
        </p:spPr>
        <p:txBody>
          <a:bodyPr>
            <a:normAutofit/>
          </a:bodyPr>
          <a:lstStyle/>
          <a:p>
            <a:pPr>
              <a:lnSpc>
                <a:spcPct val="100000"/>
              </a:lnSpc>
              <a:buFontTx/>
              <a:buNone/>
            </a:pPr>
            <a:r>
              <a:rPr lang="en-US" altLang="en-US" sz="2000" dirty="0"/>
              <a:t>3. Rotation Bed</a:t>
            </a:r>
          </a:p>
          <a:p>
            <a:pPr lvl="1">
              <a:lnSpc>
                <a:spcPct val="100000"/>
              </a:lnSpc>
            </a:pPr>
            <a:r>
              <a:rPr lang="en-US" altLang="en-US" sz="2000" dirty="0"/>
              <a:t> promote postural drainage, peristalsis and helps prevent the complications of mobility</a:t>
            </a:r>
          </a:p>
          <a:p>
            <a:pPr lvl="1">
              <a:lnSpc>
                <a:spcPct val="100000"/>
              </a:lnSpc>
            </a:pPr>
            <a:r>
              <a:rPr lang="en-US" altLang="en-US" sz="2000" dirty="0"/>
              <a:t>	Indication:</a:t>
            </a:r>
          </a:p>
          <a:p>
            <a:pPr lvl="2">
              <a:lnSpc>
                <a:spcPct val="100000"/>
              </a:lnSpc>
            </a:pPr>
            <a:r>
              <a:rPr lang="en-US" altLang="en-US" dirty="0"/>
              <a:t> patients with spinal cord injury, severe burns</a:t>
            </a:r>
          </a:p>
        </p:txBody>
      </p:sp>
      <p:sp>
        <p:nvSpPr>
          <p:cNvPr id="99332" name="Rectangle 4">
            <a:extLst>
              <a:ext uri="{FF2B5EF4-FFF2-40B4-BE49-F238E27FC236}">
                <a16:creationId xmlns:a16="http://schemas.microsoft.com/office/drawing/2014/main" id="{281E820F-FE30-49DA-9ECC-AD5C011B3117}"/>
              </a:ext>
            </a:extLst>
          </p:cNvPr>
          <p:cNvSpPr>
            <a:spLocks noChangeArrowheads="1"/>
          </p:cNvSpPr>
          <p:nvPr/>
        </p:nvSpPr>
        <p:spPr bwMode="auto">
          <a:xfrm>
            <a:off x="2741614" y="0"/>
            <a:ext cx="71151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800" dirty="0">
                <a:latin typeface="Gill Sans Ultra Bold" panose="020B0A02020104020203" pitchFamily="34" charset="0"/>
              </a:rPr>
              <a:t>TYPES OF BED</a:t>
            </a:r>
            <a:endParaRPr lang="en-US" altLang="en-US" dirty="0">
              <a:latin typeface="Arial" panose="020B0604020202020204" pitchFamily="34" charset="0"/>
            </a:endParaRPr>
          </a:p>
        </p:txBody>
      </p:sp>
      <p:pic>
        <p:nvPicPr>
          <p:cNvPr id="99333" name="Picture 5">
            <a:extLst>
              <a:ext uri="{FF2B5EF4-FFF2-40B4-BE49-F238E27FC236}">
                <a16:creationId xmlns:a16="http://schemas.microsoft.com/office/drawing/2014/main" id="{5184564F-F9BD-43E9-9021-38EA8726E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976314"/>
            <a:ext cx="3468688"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a:extLst>
              <a:ext uri="{FF2B5EF4-FFF2-40B4-BE49-F238E27FC236}">
                <a16:creationId xmlns:a16="http://schemas.microsoft.com/office/drawing/2014/main" id="{E9F28146-E068-40E1-91DD-B7AA79DB9E17}"/>
              </a:ext>
            </a:extLst>
          </p:cNvPr>
          <p:cNvSpPr>
            <a:spLocks noGrp="1" noChangeArrowheads="1"/>
          </p:cNvSpPr>
          <p:nvPr>
            <p:ph type="body" idx="1"/>
          </p:nvPr>
        </p:nvSpPr>
        <p:spPr>
          <a:xfrm>
            <a:off x="1596957" y="1607448"/>
            <a:ext cx="9177060" cy="4581317"/>
          </a:xfrm>
        </p:spPr>
        <p:txBody>
          <a:bodyPr/>
          <a:lstStyle/>
          <a:p>
            <a:pPr lvl="2">
              <a:buFontTx/>
              <a:buNone/>
            </a:pPr>
            <a:endParaRPr lang="en-US" altLang="en-US" sz="1800" dirty="0">
              <a:latin typeface="Bookman Old Style" panose="02050604050505020204" pitchFamily="18" charset="0"/>
            </a:endParaRPr>
          </a:p>
          <a:p>
            <a:pPr>
              <a:lnSpc>
                <a:spcPct val="100000"/>
              </a:lnSpc>
              <a:buFontTx/>
              <a:buNone/>
            </a:pPr>
            <a:r>
              <a:rPr lang="en-US" altLang="en-US" sz="2400" dirty="0"/>
              <a:t>4. </a:t>
            </a:r>
            <a:r>
              <a:rPr lang="en-US" altLang="en-US" sz="2400" dirty="0" err="1"/>
              <a:t>Circolectric</a:t>
            </a:r>
            <a:r>
              <a:rPr lang="en-US" altLang="en-US" sz="2400" dirty="0"/>
              <a:t> Bed</a:t>
            </a:r>
          </a:p>
          <a:p>
            <a:pPr lvl="1">
              <a:lnSpc>
                <a:spcPct val="100000"/>
              </a:lnSpc>
            </a:pPr>
            <a:r>
              <a:rPr lang="en-US" altLang="en-US" dirty="0"/>
              <a:t>Permits frequent turning of several injured or immobilized patient with minimal trauma or extraneous movement.</a:t>
            </a:r>
          </a:p>
          <a:p>
            <a:pPr lvl="1">
              <a:lnSpc>
                <a:spcPct val="100000"/>
              </a:lnSpc>
            </a:pPr>
            <a:r>
              <a:rPr lang="en-US" altLang="en-US" dirty="0"/>
              <a:t>Helps prevent and treat pressure ulcers, respiratory and circulatory complications</a:t>
            </a:r>
          </a:p>
          <a:p>
            <a:pPr lvl="1">
              <a:lnSpc>
                <a:spcPct val="100000"/>
              </a:lnSpc>
            </a:pPr>
            <a:r>
              <a:rPr lang="en-US" altLang="en-US" dirty="0"/>
              <a:t>Indications:</a:t>
            </a:r>
          </a:p>
          <a:p>
            <a:pPr lvl="2">
              <a:lnSpc>
                <a:spcPct val="100000"/>
              </a:lnSpc>
            </a:pPr>
            <a:r>
              <a:rPr lang="en-US" altLang="en-US" sz="2400" dirty="0"/>
              <a:t>Patients confined to bed for long periods of time</a:t>
            </a:r>
          </a:p>
          <a:p>
            <a:endParaRPr lang="en-US" altLang="en-US" sz="1800" dirty="0">
              <a:latin typeface="Bookman Old Style" panose="02050604050505020204" pitchFamily="18" charset="0"/>
            </a:endParaRPr>
          </a:p>
        </p:txBody>
      </p:sp>
      <p:sp>
        <p:nvSpPr>
          <p:cNvPr id="122884" name="Rectangle 4">
            <a:extLst>
              <a:ext uri="{FF2B5EF4-FFF2-40B4-BE49-F238E27FC236}">
                <a16:creationId xmlns:a16="http://schemas.microsoft.com/office/drawing/2014/main" id="{E21EAC72-EF94-4377-BA06-40B6B7A6B91E}"/>
              </a:ext>
            </a:extLst>
          </p:cNvPr>
          <p:cNvSpPr>
            <a:spLocks noChangeArrowheads="1"/>
          </p:cNvSpPr>
          <p:nvPr/>
        </p:nvSpPr>
        <p:spPr bwMode="auto">
          <a:xfrm>
            <a:off x="2741614" y="0"/>
            <a:ext cx="71151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800" dirty="0">
                <a:latin typeface="Gill Sans Ultra Bold" panose="020B0A02020104020203" pitchFamily="34" charset="0"/>
              </a:rPr>
              <a:t>TYPES OF BED</a:t>
            </a:r>
            <a:endParaRPr lang="en-US" altLang="en-US" dirty="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a:extLst>
              <a:ext uri="{FF2B5EF4-FFF2-40B4-BE49-F238E27FC236}">
                <a16:creationId xmlns:a16="http://schemas.microsoft.com/office/drawing/2014/main" id="{5B5F6BD0-0839-493C-AD8B-5CCBBDC40E0D}"/>
              </a:ext>
            </a:extLst>
          </p:cNvPr>
          <p:cNvSpPr>
            <a:spLocks noGrp="1" noChangeArrowheads="1"/>
          </p:cNvSpPr>
          <p:nvPr>
            <p:ph type="body" idx="1"/>
          </p:nvPr>
        </p:nvSpPr>
        <p:spPr>
          <a:xfrm>
            <a:off x="1434757" y="3286748"/>
            <a:ext cx="9511539" cy="3246574"/>
          </a:xfrm>
        </p:spPr>
        <p:txBody>
          <a:bodyPr>
            <a:normAutofit/>
          </a:bodyPr>
          <a:lstStyle/>
          <a:p>
            <a:pPr marL="609600" indent="-609600">
              <a:lnSpc>
                <a:spcPct val="110000"/>
              </a:lnSpc>
              <a:buNone/>
            </a:pPr>
            <a:r>
              <a:rPr lang="en-US" altLang="en-US" sz="2400" dirty="0"/>
              <a:t>5. Clinton Therapy Bed</a:t>
            </a:r>
          </a:p>
          <a:p>
            <a:pPr marL="990600" lvl="1" indent="-533400">
              <a:lnSpc>
                <a:spcPct val="110000"/>
              </a:lnSpc>
            </a:pPr>
            <a:r>
              <a:rPr lang="en-US" altLang="en-US" dirty="0"/>
              <a:t>Also called the air-fluidized bed</a:t>
            </a:r>
          </a:p>
          <a:p>
            <a:pPr marL="990600" lvl="1" indent="-533400">
              <a:lnSpc>
                <a:spcPct val="110000"/>
              </a:lnSpc>
            </a:pPr>
            <a:r>
              <a:rPr lang="en-US" altLang="en-US" dirty="0"/>
              <a:t>Designed for managing burns and patients with various disabilities.</a:t>
            </a:r>
          </a:p>
          <a:p>
            <a:pPr marL="990600" lvl="1" indent="-533400">
              <a:lnSpc>
                <a:spcPct val="110000"/>
              </a:lnSpc>
            </a:pPr>
            <a:r>
              <a:rPr lang="en-US" altLang="en-US" dirty="0"/>
              <a:t>Indications:</a:t>
            </a:r>
          </a:p>
          <a:p>
            <a:pPr marL="1371600" lvl="2" indent="-457200">
              <a:lnSpc>
                <a:spcPct val="110000"/>
              </a:lnSpc>
            </a:pPr>
            <a:r>
              <a:rPr lang="en-US" altLang="en-US" sz="2400" dirty="0"/>
              <a:t>Patients with managing burns and patients with various disabilities.</a:t>
            </a:r>
          </a:p>
          <a:p>
            <a:pPr marL="990600" lvl="1" indent="-533400">
              <a:lnSpc>
                <a:spcPct val="120000"/>
              </a:lnSpc>
              <a:buNone/>
            </a:pPr>
            <a:endParaRPr lang="en-US" altLang="en-US" sz="2600" dirty="0"/>
          </a:p>
          <a:p>
            <a:pPr marL="990600" lvl="1" indent="-533400">
              <a:lnSpc>
                <a:spcPct val="80000"/>
              </a:lnSpc>
              <a:buNone/>
            </a:pPr>
            <a:endParaRPr lang="en-US" altLang="en-US" sz="1800" dirty="0">
              <a:latin typeface="Bookman Old Style" panose="02050604050505020204" pitchFamily="18" charset="0"/>
            </a:endParaRPr>
          </a:p>
          <a:p>
            <a:pPr marL="990600" lvl="1" indent="-533400">
              <a:lnSpc>
                <a:spcPct val="80000"/>
              </a:lnSpc>
              <a:buNone/>
            </a:pPr>
            <a:endParaRPr lang="en-US" altLang="en-US" sz="1800" dirty="0">
              <a:latin typeface="Bookman Old Style" panose="02050604050505020204" pitchFamily="18" charset="0"/>
            </a:endParaRPr>
          </a:p>
          <a:p>
            <a:pPr marL="990600" lvl="1" indent="-533400">
              <a:lnSpc>
                <a:spcPct val="80000"/>
              </a:lnSpc>
              <a:buNone/>
            </a:pPr>
            <a:endParaRPr lang="en-US" altLang="en-US" sz="1800" dirty="0">
              <a:latin typeface="Bookman Old Style" panose="02050604050505020204" pitchFamily="18" charset="0"/>
            </a:endParaRPr>
          </a:p>
          <a:p>
            <a:pPr marL="990600" lvl="1" indent="-533400">
              <a:lnSpc>
                <a:spcPct val="80000"/>
              </a:lnSpc>
              <a:buNone/>
            </a:pPr>
            <a:endParaRPr lang="en-US" altLang="en-US" sz="1800" dirty="0">
              <a:latin typeface="Bookman Old Style" panose="02050604050505020204" pitchFamily="18" charset="0"/>
            </a:endParaRPr>
          </a:p>
          <a:p>
            <a:pPr marL="990600" lvl="1" indent="-533400">
              <a:lnSpc>
                <a:spcPct val="80000"/>
              </a:lnSpc>
              <a:buNone/>
            </a:pPr>
            <a:endParaRPr lang="en-US" altLang="en-US" sz="1800" dirty="0">
              <a:latin typeface="Bookman Old Style" panose="02050604050505020204" pitchFamily="18" charset="0"/>
            </a:endParaRPr>
          </a:p>
          <a:p>
            <a:pPr marL="990600" lvl="1" indent="-533400">
              <a:lnSpc>
                <a:spcPct val="80000"/>
              </a:lnSpc>
              <a:buNone/>
            </a:pPr>
            <a:endParaRPr lang="en-US" altLang="en-US" sz="1800" dirty="0">
              <a:latin typeface="Bookman Old Style" panose="02050604050505020204" pitchFamily="18" charset="0"/>
            </a:endParaRPr>
          </a:p>
          <a:p>
            <a:pPr marL="990600" lvl="1" indent="-533400">
              <a:lnSpc>
                <a:spcPct val="80000"/>
              </a:lnSpc>
              <a:buNone/>
            </a:pPr>
            <a:endParaRPr lang="en-US" altLang="en-US" sz="1800" dirty="0">
              <a:latin typeface="Bookman Old Style" panose="02050604050505020204" pitchFamily="18" charset="0"/>
            </a:endParaRPr>
          </a:p>
          <a:p>
            <a:pPr marL="609600" indent="-609600">
              <a:lnSpc>
                <a:spcPct val="80000"/>
              </a:lnSpc>
              <a:buNone/>
            </a:pPr>
            <a:endParaRPr lang="en-US" altLang="en-US" sz="1800" dirty="0">
              <a:latin typeface="Bookman Old Style" panose="02050604050505020204" pitchFamily="18" charset="0"/>
            </a:endParaRPr>
          </a:p>
        </p:txBody>
      </p:sp>
      <p:sp>
        <p:nvSpPr>
          <p:cNvPr id="62468" name="Rectangle 4">
            <a:extLst>
              <a:ext uri="{FF2B5EF4-FFF2-40B4-BE49-F238E27FC236}">
                <a16:creationId xmlns:a16="http://schemas.microsoft.com/office/drawing/2014/main" id="{3C132BA6-A193-433E-BD2F-F76CAE65761E}"/>
              </a:ext>
            </a:extLst>
          </p:cNvPr>
          <p:cNvSpPr>
            <a:spLocks noChangeArrowheads="1"/>
          </p:cNvSpPr>
          <p:nvPr/>
        </p:nvSpPr>
        <p:spPr bwMode="auto">
          <a:xfrm>
            <a:off x="2741614" y="-55698"/>
            <a:ext cx="71151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800" dirty="0">
                <a:latin typeface="Gill Sans Ultra Bold" panose="020B0A02020104020203" pitchFamily="34" charset="0"/>
              </a:rPr>
              <a:t>TYPES OF BED</a:t>
            </a:r>
            <a:endParaRPr lang="en-US" altLang="en-US" dirty="0">
              <a:latin typeface="Arial" panose="020B0604020202020204" pitchFamily="34" charset="0"/>
            </a:endParaRPr>
          </a:p>
        </p:txBody>
      </p:sp>
      <p:pic>
        <p:nvPicPr>
          <p:cNvPr id="62473" name="Picture 9">
            <a:extLst>
              <a:ext uri="{FF2B5EF4-FFF2-40B4-BE49-F238E27FC236}">
                <a16:creationId xmlns:a16="http://schemas.microsoft.com/office/drawing/2014/main" id="{5D7B489E-C445-4FDE-A916-9B9519E0EB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1" t="13557" r="2205" b="7661"/>
          <a:stretch/>
        </p:blipFill>
        <p:spPr bwMode="auto">
          <a:xfrm>
            <a:off x="4174435" y="835306"/>
            <a:ext cx="3631096" cy="231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a:extLst>
              <a:ext uri="{FF2B5EF4-FFF2-40B4-BE49-F238E27FC236}">
                <a16:creationId xmlns:a16="http://schemas.microsoft.com/office/drawing/2014/main" id="{1461E587-FE73-4648-AB5D-F60877AA47BF}"/>
              </a:ext>
            </a:extLst>
          </p:cNvPr>
          <p:cNvSpPr>
            <a:spLocks noGrp="1" noChangeArrowheads="1"/>
          </p:cNvSpPr>
          <p:nvPr>
            <p:ph type="body" idx="1"/>
          </p:nvPr>
        </p:nvSpPr>
        <p:spPr>
          <a:xfrm>
            <a:off x="1433858" y="3887858"/>
            <a:ext cx="9324284" cy="2747963"/>
          </a:xfrm>
        </p:spPr>
        <p:txBody>
          <a:bodyPr>
            <a:normAutofit/>
          </a:bodyPr>
          <a:lstStyle/>
          <a:p>
            <a:pPr>
              <a:lnSpc>
                <a:spcPct val="100000"/>
              </a:lnSpc>
              <a:buFontTx/>
              <a:buNone/>
            </a:pPr>
            <a:r>
              <a:rPr lang="en-US" altLang="en-US" sz="2400" dirty="0"/>
              <a:t>6. Air Therapy Bed</a:t>
            </a:r>
          </a:p>
          <a:p>
            <a:pPr lvl="1">
              <a:lnSpc>
                <a:spcPct val="100000"/>
              </a:lnSpc>
            </a:pPr>
            <a:r>
              <a:rPr lang="en-US" altLang="en-US" dirty="0"/>
              <a:t>For patients who have risk skin breakdown</a:t>
            </a:r>
          </a:p>
          <a:p>
            <a:pPr lvl="1">
              <a:lnSpc>
                <a:spcPct val="100000"/>
              </a:lnSpc>
            </a:pPr>
            <a:r>
              <a:rPr lang="en-US" altLang="en-US" dirty="0"/>
              <a:t>Provide different levels of support to different body parts.</a:t>
            </a:r>
          </a:p>
          <a:p>
            <a:pPr lvl="1">
              <a:lnSpc>
                <a:spcPct val="100000"/>
              </a:lnSpc>
            </a:pPr>
            <a:r>
              <a:rPr lang="en-US" altLang="en-US" dirty="0"/>
              <a:t>Indications</a:t>
            </a:r>
          </a:p>
          <a:p>
            <a:pPr lvl="2">
              <a:lnSpc>
                <a:spcPct val="100000"/>
              </a:lnSpc>
            </a:pPr>
            <a:r>
              <a:rPr lang="en-US" altLang="en-US" sz="2400" dirty="0"/>
              <a:t>Patients who are at risk to skin breakdown</a:t>
            </a:r>
          </a:p>
        </p:txBody>
      </p:sp>
      <p:sp>
        <p:nvSpPr>
          <p:cNvPr id="124932" name="Rectangle 4">
            <a:extLst>
              <a:ext uri="{FF2B5EF4-FFF2-40B4-BE49-F238E27FC236}">
                <a16:creationId xmlns:a16="http://schemas.microsoft.com/office/drawing/2014/main" id="{57EC4AF5-4329-4C7D-B1AA-DAC5480657DA}"/>
              </a:ext>
            </a:extLst>
          </p:cNvPr>
          <p:cNvSpPr>
            <a:spLocks noChangeArrowheads="1"/>
          </p:cNvSpPr>
          <p:nvPr/>
        </p:nvSpPr>
        <p:spPr bwMode="auto">
          <a:xfrm>
            <a:off x="2741614" y="0"/>
            <a:ext cx="71151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800" dirty="0">
                <a:latin typeface="Gill Sans Ultra Bold" panose="020B0A02020104020203" pitchFamily="34" charset="0"/>
              </a:rPr>
              <a:t>TYPES OF BED</a:t>
            </a:r>
            <a:endParaRPr lang="en-US" altLang="en-US" dirty="0">
              <a:latin typeface="Arial" panose="020B0604020202020204" pitchFamily="34" charset="0"/>
            </a:endParaRPr>
          </a:p>
        </p:txBody>
      </p:sp>
      <p:pic>
        <p:nvPicPr>
          <p:cNvPr id="124933" name="Picture 5">
            <a:extLst>
              <a:ext uri="{FF2B5EF4-FFF2-40B4-BE49-F238E27FC236}">
                <a16:creationId xmlns:a16="http://schemas.microsoft.com/office/drawing/2014/main" id="{D5A4BE0D-0F43-4297-94F9-A33751717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414" y="806864"/>
            <a:ext cx="3633787"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6">
            <a:extLst>
              <a:ext uri="{FF2B5EF4-FFF2-40B4-BE49-F238E27FC236}">
                <a16:creationId xmlns:a16="http://schemas.microsoft.com/office/drawing/2014/main" id="{F8024942-153F-43FE-9E25-5935DB2A1A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201" y="790989"/>
            <a:ext cx="3763962"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EBDAAFDF-0970-4359-879E-BCC13813AC13}"/>
              </a:ext>
            </a:extLst>
          </p:cNvPr>
          <p:cNvSpPr>
            <a:spLocks noGrp="1" noChangeArrowheads="1"/>
          </p:cNvSpPr>
          <p:nvPr>
            <p:ph type="title"/>
          </p:nvPr>
        </p:nvSpPr>
        <p:spPr>
          <a:xfrm>
            <a:off x="838200" y="2313197"/>
            <a:ext cx="10515600" cy="1325563"/>
          </a:xfrm>
        </p:spPr>
        <p:txBody>
          <a:bodyPr/>
          <a:lstStyle/>
          <a:p>
            <a:pPr algn="ctr"/>
            <a:r>
              <a:rPr lang="en-US" altLang="en-US" dirty="0">
                <a:latin typeface="Gill Sans Ultra Bold" panose="020B0A02020104020203" pitchFamily="34" charset="0"/>
              </a:rPr>
              <a:t>COMMON BED POSITIONS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9" name="Picture 5">
            <a:extLst>
              <a:ext uri="{FF2B5EF4-FFF2-40B4-BE49-F238E27FC236}">
                <a16:creationId xmlns:a16="http://schemas.microsoft.com/office/drawing/2014/main" id="{84D8C35C-80E5-4378-8EF9-B55FBA10DA86}"/>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15617" y="0"/>
            <a:ext cx="10919792"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a:extLst>
              <a:ext uri="{FF2B5EF4-FFF2-40B4-BE49-F238E27FC236}">
                <a16:creationId xmlns:a16="http://schemas.microsoft.com/office/drawing/2014/main" id="{C13DC74B-9814-4E87-983B-CABC6A9339F8}"/>
              </a:ext>
            </a:extLst>
          </p:cNvPr>
          <p:cNvSpPr>
            <a:spLocks noGrp="1" noChangeArrowheads="1"/>
          </p:cNvSpPr>
          <p:nvPr>
            <p:ph type="body" idx="1"/>
          </p:nvPr>
        </p:nvSpPr>
        <p:spPr>
          <a:xfrm>
            <a:off x="1657075" y="3124890"/>
            <a:ext cx="9090438" cy="2922588"/>
          </a:xfrm>
        </p:spPr>
        <p:txBody>
          <a:bodyPr/>
          <a:lstStyle/>
          <a:p>
            <a:pPr>
              <a:lnSpc>
                <a:spcPct val="100000"/>
              </a:lnSpc>
              <a:buFont typeface="Wingdings" panose="05000000000000000000" pitchFamily="2" charset="2"/>
              <a:buChar char="Ø"/>
            </a:pPr>
            <a:r>
              <a:rPr lang="en-US" altLang="en-US" sz="2400" b="1" dirty="0"/>
              <a:t>Contour</a:t>
            </a:r>
          </a:p>
          <a:p>
            <a:pPr lvl="1">
              <a:lnSpc>
                <a:spcPct val="100000"/>
              </a:lnSpc>
              <a:buClr>
                <a:schemeClr val="tx1"/>
              </a:buClr>
              <a:buFontTx/>
              <a:buChar char="•"/>
            </a:pPr>
            <a:r>
              <a:rPr lang="en-US" altLang="en-US" dirty="0"/>
              <a:t>Head section is elevated; the knee and foot section are elevated.</a:t>
            </a:r>
          </a:p>
          <a:p>
            <a:pPr lvl="2">
              <a:lnSpc>
                <a:spcPct val="100000"/>
              </a:lnSpc>
              <a:buClr>
                <a:schemeClr val="accent1"/>
              </a:buClr>
              <a:buFont typeface="Wingdings" panose="05000000000000000000" pitchFamily="2" charset="2"/>
              <a:buChar char="Ø"/>
            </a:pPr>
            <a:r>
              <a:rPr lang="en-US" altLang="en-US" sz="2400" b="1" dirty="0"/>
              <a:t>Indications: </a:t>
            </a:r>
            <a:r>
              <a:rPr lang="en-US" altLang="en-US" sz="2400" dirty="0"/>
              <a:t>used for certain injuries or disease of the lower extremities.</a:t>
            </a:r>
            <a:endParaRPr lang="en-US" altLang="en-US" sz="2400" b="1" dirty="0"/>
          </a:p>
          <a:p>
            <a:pPr>
              <a:buFontTx/>
              <a:buNone/>
            </a:pPr>
            <a:endParaRPr lang="en-US" altLang="en-US" sz="2400" dirty="0">
              <a:latin typeface="Bookman Old Style" panose="02050604050505020204" pitchFamily="18" charset="0"/>
            </a:endParaRPr>
          </a:p>
        </p:txBody>
      </p:sp>
      <p:pic>
        <p:nvPicPr>
          <p:cNvPr id="133124" name="Picture 4">
            <a:extLst>
              <a:ext uri="{FF2B5EF4-FFF2-40B4-BE49-F238E27FC236}">
                <a16:creationId xmlns:a16="http://schemas.microsoft.com/office/drawing/2014/main" id="{1FF84CE0-8C9F-4014-A6C8-25E41D469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814" y="436217"/>
            <a:ext cx="3519488"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3BB140E-3AB2-471A-BE8D-F4B86FC7441A}"/>
              </a:ext>
            </a:extLst>
          </p:cNvPr>
          <p:cNvSpPr>
            <a:spLocks noGrp="1" noChangeArrowheads="1"/>
          </p:cNvSpPr>
          <p:nvPr>
            <p:ph type="title"/>
          </p:nvPr>
        </p:nvSpPr>
        <p:spPr>
          <a:xfrm>
            <a:off x="2947989" y="0"/>
            <a:ext cx="7439025" cy="1106488"/>
          </a:xfrm>
        </p:spPr>
        <p:txBody>
          <a:bodyPr/>
          <a:lstStyle/>
          <a:p>
            <a:pPr algn="ctr"/>
            <a:r>
              <a:rPr lang="en-US" altLang="en-US" sz="3000" dirty="0">
                <a:latin typeface="Gill Sans Ultra Bold" panose="020B0A02020104020203" pitchFamily="34" charset="0"/>
              </a:rPr>
              <a:t>PRINCIPLES IN BEDMAKING</a:t>
            </a:r>
          </a:p>
        </p:txBody>
      </p:sp>
      <p:sp>
        <p:nvSpPr>
          <p:cNvPr id="64515" name="Rectangle 3">
            <a:extLst>
              <a:ext uri="{FF2B5EF4-FFF2-40B4-BE49-F238E27FC236}">
                <a16:creationId xmlns:a16="http://schemas.microsoft.com/office/drawing/2014/main" id="{E20FD4BF-DC20-4457-A7A7-DE34EF99460F}"/>
              </a:ext>
            </a:extLst>
          </p:cNvPr>
          <p:cNvSpPr>
            <a:spLocks noGrp="1" noChangeArrowheads="1"/>
          </p:cNvSpPr>
          <p:nvPr>
            <p:ph type="body" idx="1"/>
          </p:nvPr>
        </p:nvSpPr>
        <p:spPr>
          <a:xfrm>
            <a:off x="1073426" y="967822"/>
            <a:ext cx="10296939" cy="5525743"/>
          </a:xfrm>
        </p:spPr>
        <p:txBody>
          <a:bodyPr>
            <a:normAutofit lnSpcReduction="10000"/>
          </a:bodyPr>
          <a:lstStyle/>
          <a:p>
            <a:pPr>
              <a:lnSpc>
                <a:spcPct val="110000"/>
              </a:lnSpc>
            </a:pPr>
            <a:r>
              <a:rPr lang="en-US" altLang="en-US" sz="1800" dirty="0"/>
              <a:t>BODY MECHANICS </a:t>
            </a:r>
          </a:p>
          <a:p>
            <a:pPr lvl="1">
              <a:lnSpc>
                <a:spcPct val="110000"/>
              </a:lnSpc>
            </a:pPr>
            <a:r>
              <a:rPr lang="en-US" altLang="en-US" sz="1800" dirty="0"/>
              <a:t>it is important to the nurse to observe the correct body mechanics in order to prevent quick tiring, back problems and muscle pain. </a:t>
            </a:r>
          </a:p>
          <a:p>
            <a:pPr lvl="1">
              <a:lnSpc>
                <a:spcPct val="110000"/>
              </a:lnSpc>
              <a:buFontTx/>
              <a:buNone/>
            </a:pPr>
            <a:endParaRPr lang="en-US" altLang="en-US" sz="1800" dirty="0"/>
          </a:p>
          <a:p>
            <a:pPr>
              <a:lnSpc>
                <a:spcPct val="110000"/>
              </a:lnSpc>
            </a:pPr>
            <a:r>
              <a:rPr lang="en-US" altLang="en-US" sz="1800" dirty="0"/>
              <a:t>ANATOMY &amp; PHYSIOLOGY </a:t>
            </a:r>
          </a:p>
          <a:p>
            <a:pPr lvl="1">
              <a:lnSpc>
                <a:spcPct val="110000"/>
              </a:lnSpc>
            </a:pPr>
            <a:r>
              <a:rPr lang="en-US" altLang="en-US" sz="1800" dirty="0"/>
              <a:t>the conscious knowledge of the normal state and condition of certain parts of the body wherein one would be able to tell any abnormality. </a:t>
            </a:r>
          </a:p>
          <a:p>
            <a:pPr lvl="1">
              <a:lnSpc>
                <a:spcPct val="110000"/>
              </a:lnSpc>
            </a:pPr>
            <a:r>
              <a:rPr lang="en-US" altLang="en-US" sz="1800" dirty="0"/>
              <a:t>the body exerts uneven points of pressure against different areas of the mattress. The sacrum may become the site for pre-assure sore because of the weight of the patient’s body and a reduced blood supply to the tissues over bony prominence.</a:t>
            </a:r>
          </a:p>
          <a:p>
            <a:pPr lvl="1">
              <a:lnSpc>
                <a:spcPct val="110000"/>
              </a:lnSpc>
              <a:buFontTx/>
              <a:buNone/>
            </a:pPr>
            <a:endParaRPr lang="en-US" altLang="en-US" sz="1800" dirty="0"/>
          </a:p>
          <a:p>
            <a:pPr>
              <a:lnSpc>
                <a:spcPct val="110000"/>
              </a:lnSpc>
            </a:pPr>
            <a:r>
              <a:rPr lang="en-US" altLang="en-US" sz="1800" dirty="0"/>
              <a:t>CHEMISTRY </a:t>
            </a:r>
          </a:p>
          <a:p>
            <a:pPr lvl="1">
              <a:lnSpc>
                <a:spcPct val="110000"/>
              </a:lnSpc>
            </a:pPr>
            <a:r>
              <a:rPr lang="en-US" altLang="en-US" sz="1800" dirty="0"/>
              <a:t>woolen blanket fibers may cause irritation to the patient’s skin; there must always be a sheet to separate the blanket from the patient</a:t>
            </a:r>
          </a:p>
          <a:p>
            <a:pPr lvl="1">
              <a:lnSpc>
                <a:spcPct val="110000"/>
              </a:lnSpc>
            </a:pPr>
            <a:r>
              <a:rPr lang="en-US" altLang="en-US" sz="1800" dirty="0"/>
              <a:t>strong detergent, soap and bleaches used in commercial laundries may cause skin irritation if bed linens are not thoroughly rinsed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BD56473-8B45-4E13-884B-AF4E0ABE3EE0}"/>
              </a:ext>
            </a:extLst>
          </p:cNvPr>
          <p:cNvSpPr>
            <a:spLocks noGrp="1" noChangeArrowheads="1"/>
          </p:cNvSpPr>
          <p:nvPr>
            <p:ph type="title"/>
          </p:nvPr>
        </p:nvSpPr>
        <p:spPr>
          <a:xfrm>
            <a:off x="2679701" y="0"/>
            <a:ext cx="7115175" cy="1143000"/>
          </a:xfrm>
        </p:spPr>
        <p:txBody>
          <a:bodyPr/>
          <a:lstStyle/>
          <a:p>
            <a:r>
              <a:rPr lang="en-US" altLang="en-US" sz="2800" dirty="0">
                <a:latin typeface="Gill Sans Ultra Bold" panose="020B0A02020104020203" pitchFamily="34" charset="0"/>
              </a:rPr>
              <a:t>DEFINITION OF TERMS</a:t>
            </a:r>
          </a:p>
        </p:txBody>
      </p:sp>
      <p:sp>
        <p:nvSpPr>
          <p:cNvPr id="29699" name="Rectangle 3">
            <a:extLst>
              <a:ext uri="{FF2B5EF4-FFF2-40B4-BE49-F238E27FC236}">
                <a16:creationId xmlns:a16="http://schemas.microsoft.com/office/drawing/2014/main" id="{74B30F10-A5D1-440D-BC52-8523B1F33F31}"/>
              </a:ext>
            </a:extLst>
          </p:cNvPr>
          <p:cNvSpPr>
            <a:spLocks noGrp="1" noChangeArrowheads="1"/>
          </p:cNvSpPr>
          <p:nvPr>
            <p:ph type="body" idx="1"/>
          </p:nvPr>
        </p:nvSpPr>
        <p:spPr>
          <a:xfrm>
            <a:off x="1114011" y="915987"/>
            <a:ext cx="10097328" cy="5286030"/>
          </a:xfrm>
        </p:spPr>
        <p:txBody>
          <a:bodyPr>
            <a:normAutofit fontScale="55000" lnSpcReduction="20000"/>
          </a:bodyPr>
          <a:lstStyle/>
          <a:p>
            <a:pPr>
              <a:lnSpc>
                <a:spcPct val="110000"/>
              </a:lnSpc>
              <a:buFontTx/>
              <a:buNone/>
            </a:pPr>
            <a:r>
              <a:rPr lang="en-US" altLang="en-US" sz="2900" dirty="0">
                <a:cs typeface="Calibri" panose="020F0502020204030204" pitchFamily="34" charset="0"/>
              </a:rPr>
              <a:t>1.1 Bed making</a:t>
            </a:r>
          </a:p>
          <a:p>
            <a:pPr lvl="1">
              <a:lnSpc>
                <a:spcPct val="110000"/>
              </a:lnSpc>
            </a:pPr>
            <a:r>
              <a:rPr lang="en-US" altLang="en-US" sz="2900" dirty="0">
                <a:cs typeface="Calibri" panose="020F0502020204030204" pitchFamily="34" charset="0"/>
              </a:rPr>
              <a:t>the ability of the nurse to keep the bed clean and comfortable</a:t>
            </a:r>
          </a:p>
          <a:p>
            <a:pPr lvl="1">
              <a:lnSpc>
                <a:spcPct val="110000"/>
              </a:lnSpc>
            </a:pPr>
            <a:r>
              <a:rPr lang="en-US" altLang="en-US" sz="2900" dirty="0">
                <a:cs typeface="Calibri" panose="020F0502020204030204" pitchFamily="34" charset="0"/>
              </a:rPr>
              <a:t>the technique of preparing different types of bed in making patients/clients comfortable in his/her suitable position for a particular condition</a:t>
            </a:r>
          </a:p>
          <a:p>
            <a:pPr lvl="1">
              <a:lnSpc>
                <a:spcPct val="110000"/>
              </a:lnSpc>
            </a:pPr>
            <a:r>
              <a:rPr lang="en-US" altLang="en-US" sz="2900" dirty="0">
                <a:cs typeface="Calibri" panose="020F0502020204030204" pitchFamily="34" charset="0"/>
              </a:rPr>
              <a:t> it requires keen inspection to be sure that the linens are clean, dry and wrinkle-free</a:t>
            </a:r>
          </a:p>
          <a:p>
            <a:pPr>
              <a:lnSpc>
                <a:spcPct val="110000"/>
              </a:lnSpc>
              <a:buFontTx/>
              <a:buNone/>
            </a:pPr>
            <a:endParaRPr lang="en-US" altLang="en-US" sz="2900" dirty="0">
              <a:cs typeface="Calibri" panose="020F0502020204030204" pitchFamily="34" charset="0"/>
            </a:endParaRPr>
          </a:p>
          <a:p>
            <a:pPr>
              <a:lnSpc>
                <a:spcPct val="110000"/>
              </a:lnSpc>
              <a:buFontTx/>
              <a:buNone/>
            </a:pPr>
            <a:r>
              <a:rPr lang="en-US" altLang="en-US" sz="2900" dirty="0">
                <a:cs typeface="Calibri" panose="020F0502020204030204" pitchFamily="34" charset="0"/>
              </a:rPr>
              <a:t>1.2 Fanfold</a:t>
            </a:r>
          </a:p>
          <a:p>
            <a:pPr lvl="1">
              <a:lnSpc>
                <a:spcPct val="110000"/>
              </a:lnSpc>
            </a:pPr>
            <a:r>
              <a:rPr lang="en-US" altLang="en-US" sz="2900" dirty="0">
                <a:cs typeface="Calibri" panose="020F0502020204030204" pitchFamily="34" charset="0"/>
              </a:rPr>
              <a:t>is done by grasping the upper edge of the linen with both hands</a:t>
            </a:r>
          </a:p>
          <a:p>
            <a:pPr lvl="1">
              <a:lnSpc>
                <a:spcPct val="110000"/>
              </a:lnSpc>
            </a:pPr>
            <a:r>
              <a:rPr lang="en-US" altLang="en-US" sz="2900" dirty="0">
                <a:cs typeface="Calibri" panose="020F0502020204030204" pitchFamily="34" charset="0"/>
              </a:rPr>
              <a:t>specifically folding the edge of the sheet used in the bed 6-8 inches outward </a:t>
            </a:r>
          </a:p>
          <a:p>
            <a:pPr lvl="1">
              <a:lnSpc>
                <a:spcPct val="110000"/>
              </a:lnSpc>
              <a:buFontTx/>
              <a:buNone/>
            </a:pPr>
            <a:endParaRPr lang="en-US" altLang="en-US" sz="2900" dirty="0">
              <a:cs typeface="Calibri" panose="020F0502020204030204" pitchFamily="34" charset="0"/>
            </a:endParaRPr>
          </a:p>
          <a:p>
            <a:pPr>
              <a:lnSpc>
                <a:spcPct val="110000"/>
              </a:lnSpc>
              <a:buFontTx/>
              <a:buNone/>
            </a:pPr>
            <a:r>
              <a:rPr lang="en-US" altLang="en-US" sz="2900" dirty="0">
                <a:cs typeface="Calibri" panose="020F0502020204030204" pitchFamily="34" charset="0"/>
              </a:rPr>
              <a:t>1.3 Mitered corner</a:t>
            </a:r>
          </a:p>
          <a:p>
            <a:pPr lvl="1">
              <a:lnSpc>
                <a:spcPct val="110000"/>
              </a:lnSpc>
            </a:pPr>
            <a:r>
              <a:rPr lang="en-US" altLang="en-US" sz="2900" dirty="0">
                <a:cs typeface="Calibri" panose="020F0502020204030204" pitchFamily="34" charset="0"/>
              </a:rPr>
              <a:t>a means of anchoring sheets on mattresses</a:t>
            </a:r>
          </a:p>
          <a:p>
            <a:pPr lvl="1">
              <a:lnSpc>
                <a:spcPct val="110000"/>
              </a:lnSpc>
            </a:pPr>
            <a:r>
              <a:rPr lang="en-US" altLang="en-US" sz="2900" dirty="0">
                <a:cs typeface="Calibri" panose="020F0502020204030204" pitchFamily="34" charset="0"/>
              </a:rPr>
              <a:t>method of folding the bed clothes at the corners to secure them in place while the bed is occupied</a:t>
            </a:r>
          </a:p>
          <a:p>
            <a:pPr lvl="1">
              <a:lnSpc>
                <a:spcPct val="110000"/>
              </a:lnSpc>
            </a:pPr>
            <a:r>
              <a:rPr lang="en-US" altLang="en-US" sz="2900" dirty="0">
                <a:cs typeface="Calibri" panose="020F0502020204030204" pitchFamily="34" charset="0"/>
              </a:rPr>
              <a:t>it is accomplished on the bottom sheet by placing the end of the sheet evenly under the mattress</a:t>
            </a:r>
          </a:p>
          <a:p>
            <a:pPr>
              <a:lnSpc>
                <a:spcPct val="110000"/>
              </a:lnSpc>
              <a:buFontTx/>
              <a:buNone/>
            </a:pPr>
            <a:endParaRPr lang="en-US" altLang="en-US" sz="2900" dirty="0">
              <a:cs typeface="Calibri" panose="020F0502020204030204" pitchFamily="34" charset="0"/>
            </a:endParaRPr>
          </a:p>
          <a:p>
            <a:pPr>
              <a:lnSpc>
                <a:spcPct val="110000"/>
              </a:lnSpc>
              <a:buFontTx/>
              <a:buNone/>
            </a:pPr>
            <a:r>
              <a:rPr lang="en-US" altLang="en-US" sz="2900" dirty="0">
                <a:cs typeface="Calibri" panose="020F0502020204030204" pitchFamily="34" charset="0"/>
              </a:rPr>
              <a:t>1.4 Toe pleat</a:t>
            </a:r>
          </a:p>
          <a:p>
            <a:pPr lvl="1">
              <a:lnSpc>
                <a:spcPct val="110000"/>
              </a:lnSpc>
            </a:pPr>
            <a:r>
              <a:rPr lang="en-US" altLang="en-US" sz="2900" dirty="0">
                <a:cs typeface="Calibri" panose="020F0502020204030204" pitchFamily="34" charset="0"/>
              </a:rPr>
              <a:t>a fold made in the top bed clothes to provide additional space for patient’s toes</a:t>
            </a:r>
            <a:endParaRPr lang="en-US" altLang="en-US" sz="1700" dirty="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a:extLst>
              <a:ext uri="{FF2B5EF4-FFF2-40B4-BE49-F238E27FC236}">
                <a16:creationId xmlns:a16="http://schemas.microsoft.com/office/drawing/2014/main" id="{73130D5C-F0CD-4F2C-BD7E-DF0DC3536BA2}"/>
              </a:ext>
            </a:extLst>
          </p:cNvPr>
          <p:cNvSpPr>
            <a:spLocks noGrp="1" noChangeArrowheads="1"/>
          </p:cNvSpPr>
          <p:nvPr>
            <p:ph type="body" idx="1"/>
          </p:nvPr>
        </p:nvSpPr>
        <p:spPr>
          <a:xfrm>
            <a:off x="1285461" y="928687"/>
            <a:ext cx="9727095" cy="5578129"/>
          </a:xfrm>
        </p:spPr>
        <p:txBody>
          <a:bodyPr>
            <a:normAutofit/>
          </a:bodyPr>
          <a:lstStyle/>
          <a:p>
            <a:pPr>
              <a:lnSpc>
                <a:spcPct val="80000"/>
              </a:lnSpc>
            </a:pPr>
            <a:r>
              <a:rPr lang="en-US" altLang="en-US" sz="1800" dirty="0"/>
              <a:t>MICROBIOLOGY </a:t>
            </a:r>
          </a:p>
          <a:p>
            <a:pPr lvl="1">
              <a:lnSpc>
                <a:spcPct val="80000"/>
              </a:lnSpc>
            </a:pPr>
            <a:r>
              <a:rPr lang="en-US" altLang="en-US" sz="1800" dirty="0"/>
              <a:t>pathogenic microorganism may be transferred from the source to a new host directly by contaminated linen. Hands should be washed before and after making bed.</a:t>
            </a:r>
          </a:p>
          <a:p>
            <a:pPr lvl="1">
              <a:lnSpc>
                <a:spcPct val="80000"/>
              </a:lnSpc>
            </a:pPr>
            <a:r>
              <a:rPr lang="en-US" altLang="en-US" sz="1800" dirty="0"/>
              <a:t>bed linen should be folded away from the body to minimize the transfer microorganism to the clothing</a:t>
            </a:r>
          </a:p>
          <a:p>
            <a:pPr lvl="1">
              <a:lnSpc>
                <a:spcPct val="80000"/>
              </a:lnSpc>
            </a:pPr>
            <a:r>
              <a:rPr lang="en-US" altLang="en-US" sz="1800" dirty="0"/>
              <a:t>fanning bed clothing stirs up bacteria in the air, and air motion is a method of transfer. </a:t>
            </a:r>
          </a:p>
          <a:p>
            <a:pPr lvl="1">
              <a:lnSpc>
                <a:spcPct val="80000"/>
              </a:lnSpc>
              <a:buFontTx/>
              <a:buNone/>
            </a:pPr>
            <a:endParaRPr lang="en-US" altLang="en-US" sz="1800" dirty="0"/>
          </a:p>
          <a:p>
            <a:pPr>
              <a:lnSpc>
                <a:spcPct val="80000"/>
              </a:lnSpc>
            </a:pPr>
            <a:r>
              <a:rPr lang="en-US" altLang="en-US" sz="1800" dirty="0"/>
              <a:t>PHYSICS </a:t>
            </a:r>
          </a:p>
          <a:p>
            <a:pPr lvl="1">
              <a:lnSpc>
                <a:spcPct val="80000"/>
              </a:lnSpc>
            </a:pPr>
            <a:r>
              <a:rPr lang="en-US" altLang="en-US" sz="1800" dirty="0"/>
              <a:t>friction can irritate the skin and cause rashes. It is therefore appropriate to keep the lines smooth and wrinkle-free. </a:t>
            </a:r>
          </a:p>
          <a:p>
            <a:pPr lvl="1">
              <a:lnSpc>
                <a:spcPct val="80000"/>
              </a:lnSpc>
            </a:pPr>
            <a:r>
              <a:rPr lang="en-US" altLang="en-US" sz="1800" dirty="0"/>
              <a:t>stability of body (center of gravity over its base)</a:t>
            </a:r>
          </a:p>
          <a:p>
            <a:pPr lvl="1">
              <a:lnSpc>
                <a:spcPct val="80000"/>
              </a:lnSpc>
            </a:pPr>
            <a:endParaRPr lang="en-US" altLang="en-US" sz="1800" dirty="0"/>
          </a:p>
          <a:p>
            <a:pPr>
              <a:lnSpc>
                <a:spcPct val="80000"/>
              </a:lnSpc>
            </a:pPr>
            <a:r>
              <a:rPr lang="en-US" altLang="en-US" sz="1800" dirty="0"/>
              <a:t>PSYCHOLOGY </a:t>
            </a:r>
          </a:p>
          <a:p>
            <a:pPr lvl="1">
              <a:lnSpc>
                <a:spcPct val="80000"/>
              </a:lnSpc>
            </a:pPr>
            <a:r>
              <a:rPr lang="en-US" altLang="en-US" sz="1800" dirty="0"/>
              <a:t>use skill and efficiency in making the bed to minimize undue exertion and fatigue for the patient. If the procedure brings comfort and relaxation, his attitude will improve.</a:t>
            </a:r>
          </a:p>
          <a:p>
            <a:pPr lvl="1">
              <a:lnSpc>
                <a:spcPct val="80000"/>
              </a:lnSpc>
            </a:pPr>
            <a:endParaRPr lang="en-US" altLang="en-US" sz="1800" dirty="0"/>
          </a:p>
          <a:p>
            <a:pPr>
              <a:lnSpc>
                <a:spcPct val="80000"/>
              </a:lnSpc>
            </a:pPr>
            <a:r>
              <a:rPr lang="en-US" altLang="en-US" sz="1800" dirty="0"/>
              <a:t>SOCIOLOGY</a:t>
            </a:r>
          </a:p>
          <a:p>
            <a:pPr lvl="1">
              <a:lnSpc>
                <a:spcPct val="80000"/>
              </a:lnSpc>
            </a:pPr>
            <a:r>
              <a:rPr lang="en-US" altLang="en-US" sz="1800" dirty="0"/>
              <a:t>the nurse should know how to talk to patients. The nurse should also know the subject of conversation which interests the patient including his condition, family, and work. </a:t>
            </a:r>
          </a:p>
        </p:txBody>
      </p:sp>
      <p:sp>
        <p:nvSpPr>
          <p:cNvPr id="68612" name="Rectangle 4">
            <a:extLst>
              <a:ext uri="{FF2B5EF4-FFF2-40B4-BE49-F238E27FC236}">
                <a16:creationId xmlns:a16="http://schemas.microsoft.com/office/drawing/2014/main" id="{A6A1312F-A789-4A56-83CF-93FB67C768B0}"/>
              </a:ext>
            </a:extLst>
          </p:cNvPr>
          <p:cNvSpPr>
            <a:spLocks noChangeArrowheads="1"/>
          </p:cNvSpPr>
          <p:nvPr/>
        </p:nvSpPr>
        <p:spPr bwMode="auto">
          <a:xfrm>
            <a:off x="2559051" y="1"/>
            <a:ext cx="7439025"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a:r>
              <a:rPr lang="en-US" altLang="en-US" sz="3000" dirty="0">
                <a:solidFill>
                  <a:schemeClr val="tx1"/>
                </a:solidFill>
                <a:latin typeface="Gill Sans Ultra Bold" panose="020B0A02020104020203" pitchFamily="34" charset="0"/>
              </a:rPr>
              <a:t>PRINCIPLES IN BEDMAKING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D795F8DC-D59B-4949-9F78-693D316F2DAD}"/>
              </a:ext>
            </a:extLst>
          </p:cNvPr>
          <p:cNvSpPr>
            <a:spLocks noGrp="1" noChangeArrowheads="1"/>
          </p:cNvSpPr>
          <p:nvPr>
            <p:ph type="title"/>
          </p:nvPr>
        </p:nvSpPr>
        <p:spPr/>
        <p:txBody>
          <a:bodyPr/>
          <a:lstStyle/>
          <a:p>
            <a:pPr algn="ctr"/>
            <a:r>
              <a:rPr lang="en-US" altLang="en-US" sz="3000" dirty="0">
                <a:latin typeface="Gill Sans Ultra Bold" panose="020B0A02020104020203" pitchFamily="34" charset="0"/>
              </a:rPr>
              <a:t>KINDS OF LINENS</a:t>
            </a:r>
          </a:p>
        </p:txBody>
      </p:sp>
      <p:sp>
        <p:nvSpPr>
          <p:cNvPr id="70659" name="Rectangle 3">
            <a:extLst>
              <a:ext uri="{FF2B5EF4-FFF2-40B4-BE49-F238E27FC236}">
                <a16:creationId xmlns:a16="http://schemas.microsoft.com/office/drawing/2014/main" id="{73F77016-AD7E-4A6E-8A8A-D60E1BB32BE0}"/>
              </a:ext>
            </a:extLst>
          </p:cNvPr>
          <p:cNvSpPr>
            <a:spLocks noGrp="1" noChangeArrowheads="1"/>
          </p:cNvSpPr>
          <p:nvPr>
            <p:ph type="body" idx="1"/>
          </p:nvPr>
        </p:nvSpPr>
        <p:spPr/>
        <p:txBody>
          <a:bodyPr>
            <a:normAutofit lnSpcReduction="10000"/>
          </a:bodyPr>
          <a:lstStyle/>
          <a:p>
            <a:pPr marL="609600" indent="-609600">
              <a:buFontTx/>
              <a:buAutoNum type="arabicPeriod"/>
            </a:pPr>
            <a:r>
              <a:rPr lang="en-US" altLang="en-US" sz="2000" dirty="0"/>
              <a:t>Blanket</a:t>
            </a:r>
          </a:p>
          <a:p>
            <a:pPr marL="1371600" lvl="2" indent="-457200"/>
            <a:r>
              <a:rPr lang="en-US" altLang="en-US" dirty="0"/>
              <a:t>a large piece of cloth often soft, woolen and is used for warmth as a bed cover</a:t>
            </a:r>
          </a:p>
          <a:p>
            <a:pPr marL="1371600" lvl="2" indent="-457200">
              <a:buNone/>
            </a:pPr>
            <a:endParaRPr lang="en-US" altLang="en-US" dirty="0"/>
          </a:p>
          <a:p>
            <a:pPr marL="609600" indent="-609600">
              <a:buFontTx/>
              <a:buAutoNum type="arabicPeriod"/>
            </a:pPr>
            <a:r>
              <a:rPr lang="en-US" altLang="en-US" sz="2000" dirty="0"/>
              <a:t>Top sheet</a:t>
            </a:r>
          </a:p>
          <a:p>
            <a:pPr marL="1371600" lvl="2" indent="-457200"/>
            <a:r>
              <a:rPr lang="en-US" altLang="en-US" dirty="0"/>
              <a:t>used to cover the patient to provide warmth, made of thick cotton, thermal material</a:t>
            </a:r>
          </a:p>
          <a:p>
            <a:pPr marL="1371600" lvl="2" indent="-457200">
              <a:buNone/>
            </a:pPr>
            <a:endParaRPr lang="en-US" altLang="en-US" dirty="0"/>
          </a:p>
          <a:p>
            <a:pPr marL="609600" indent="-609600">
              <a:buFontTx/>
              <a:buAutoNum type="arabicPeriod"/>
            </a:pPr>
            <a:r>
              <a:rPr lang="en-US" altLang="en-US" sz="2000" dirty="0"/>
              <a:t>Cotton drawn sheet</a:t>
            </a:r>
          </a:p>
          <a:p>
            <a:pPr marL="1371600" lvl="2" indent="-457200"/>
            <a:r>
              <a:rPr lang="en-US" altLang="en-US" dirty="0"/>
              <a:t>a piece of cloth that covers the rubber sheet and is used to absorb and protect moisture</a:t>
            </a:r>
          </a:p>
          <a:p>
            <a:pPr marL="1371600" lvl="2" indent="-457200">
              <a:buNone/>
            </a:pPr>
            <a:endParaRPr lang="en-US" altLang="en-US" dirty="0"/>
          </a:p>
          <a:p>
            <a:pPr marL="609600" indent="-609600">
              <a:buFontTx/>
              <a:buAutoNum type="arabicPeriod"/>
            </a:pPr>
            <a:r>
              <a:rPr lang="en-US" altLang="en-US" sz="2000" dirty="0"/>
              <a:t>Bottom sheet</a:t>
            </a:r>
          </a:p>
          <a:p>
            <a:pPr marL="1371600" lvl="2" indent="-457200"/>
            <a:r>
              <a:rPr lang="en-US" altLang="en-US" dirty="0"/>
              <a:t>used to cover the bed after mattress cover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a:extLst>
              <a:ext uri="{FF2B5EF4-FFF2-40B4-BE49-F238E27FC236}">
                <a16:creationId xmlns:a16="http://schemas.microsoft.com/office/drawing/2014/main" id="{1CF2D080-3DCA-4A89-A224-A895AAF99874}"/>
              </a:ext>
            </a:extLst>
          </p:cNvPr>
          <p:cNvSpPr>
            <a:spLocks noGrp="1" noChangeArrowheads="1"/>
          </p:cNvSpPr>
          <p:nvPr>
            <p:ph type="body" idx="1"/>
          </p:nvPr>
        </p:nvSpPr>
        <p:spPr>
          <a:xfrm>
            <a:off x="1413360" y="1166019"/>
            <a:ext cx="9387162" cy="4525962"/>
          </a:xfrm>
        </p:spPr>
        <p:txBody>
          <a:bodyPr>
            <a:normAutofit/>
          </a:bodyPr>
          <a:lstStyle/>
          <a:p>
            <a:pPr marL="609600" indent="-609600">
              <a:lnSpc>
                <a:spcPct val="80000"/>
              </a:lnSpc>
              <a:buNone/>
            </a:pPr>
            <a:r>
              <a:rPr lang="en-US" altLang="en-US" sz="2000" dirty="0"/>
              <a:t>5. Rubber sheet</a:t>
            </a:r>
          </a:p>
          <a:p>
            <a:pPr marL="1371600" lvl="2" indent="-457200">
              <a:lnSpc>
                <a:spcPct val="80000"/>
              </a:lnSpc>
            </a:pPr>
            <a:r>
              <a:rPr lang="en-US" altLang="en-US" dirty="0"/>
              <a:t>used to protect the bottom sheet from soothing due to patient secretions and prevent the patients from getting bedsore. It is usually placed over the center of the bottom sheet</a:t>
            </a:r>
          </a:p>
          <a:p>
            <a:pPr marL="1371600" lvl="2" indent="-457200">
              <a:lnSpc>
                <a:spcPct val="80000"/>
              </a:lnSpc>
              <a:buNone/>
            </a:pPr>
            <a:endParaRPr lang="en-US" altLang="en-US" dirty="0"/>
          </a:p>
          <a:p>
            <a:pPr marL="609600" indent="-609600">
              <a:lnSpc>
                <a:spcPct val="80000"/>
              </a:lnSpc>
              <a:buNone/>
            </a:pPr>
            <a:r>
              <a:rPr lang="en-US" altLang="en-US" sz="2000" dirty="0"/>
              <a:t>6. Mattress cover</a:t>
            </a:r>
          </a:p>
          <a:p>
            <a:pPr marL="1371600" lvl="2" indent="-457200">
              <a:lnSpc>
                <a:spcPct val="80000"/>
              </a:lnSpc>
            </a:pPr>
            <a:r>
              <a:rPr lang="en-US" altLang="en-US" dirty="0"/>
              <a:t>a piece of cloth to cover the mattress</a:t>
            </a:r>
          </a:p>
          <a:p>
            <a:pPr marL="1371600" lvl="2" indent="-457200">
              <a:lnSpc>
                <a:spcPct val="80000"/>
              </a:lnSpc>
              <a:buNone/>
            </a:pPr>
            <a:endParaRPr lang="en-US" altLang="en-US" dirty="0"/>
          </a:p>
          <a:p>
            <a:pPr marL="609600" indent="-609600">
              <a:lnSpc>
                <a:spcPct val="80000"/>
              </a:lnSpc>
              <a:buNone/>
            </a:pPr>
            <a:r>
              <a:rPr lang="en-US" altLang="en-US" sz="2000" dirty="0"/>
              <a:t>7. Woolen blanket</a:t>
            </a:r>
          </a:p>
          <a:p>
            <a:pPr marL="1371600" lvl="2" indent="-457200">
              <a:lnSpc>
                <a:spcPct val="80000"/>
              </a:lnSpc>
            </a:pPr>
            <a:r>
              <a:rPr lang="en-US" altLang="en-US" dirty="0"/>
              <a:t>a large rectangle piece of cloth of soft fabric often either bound edges used especially for warmth as a bed covering. It should be light, warm and large enough to cover the shoulder and to tuck in well at the foot and to extend over sides.</a:t>
            </a:r>
          </a:p>
        </p:txBody>
      </p:sp>
      <p:sp>
        <p:nvSpPr>
          <p:cNvPr id="74756" name="Rectangle 4">
            <a:extLst>
              <a:ext uri="{FF2B5EF4-FFF2-40B4-BE49-F238E27FC236}">
                <a16:creationId xmlns:a16="http://schemas.microsoft.com/office/drawing/2014/main" id="{B7ADC613-301D-4AF7-9E05-4133B976EBF1}"/>
              </a:ext>
            </a:extLst>
          </p:cNvPr>
          <p:cNvSpPr>
            <a:spLocks noChangeArrowheads="1"/>
          </p:cNvSpPr>
          <p:nvPr/>
        </p:nvSpPr>
        <p:spPr bwMode="auto">
          <a:xfrm>
            <a:off x="2782889" y="0"/>
            <a:ext cx="71151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a:r>
              <a:rPr lang="en-US" altLang="en-US" sz="3000" dirty="0">
                <a:solidFill>
                  <a:schemeClr val="tx1"/>
                </a:solidFill>
                <a:latin typeface="Gill Sans Ultra Bold" panose="020B0A02020104020203" pitchFamily="34" charset="0"/>
              </a:rPr>
              <a:t>KINDS OF LINENS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1E2770D-6417-4CBD-8F19-8918569896DB}"/>
              </a:ext>
            </a:extLst>
          </p:cNvPr>
          <p:cNvSpPr>
            <a:spLocks noGrp="1" noChangeArrowheads="1"/>
          </p:cNvSpPr>
          <p:nvPr>
            <p:ph type="title"/>
          </p:nvPr>
        </p:nvSpPr>
        <p:spPr>
          <a:xfrm>
            <a:off x="1895475" y="-98080"/>
            <a:ext cx="8401050" cy="1143000"/>
          </a:xfrm>
        </p:spPr>
        <p:txBody>
          <a:bodyPr/>
          <a:lstStyle/>
          <a:p>
            <a:pPr algn="ctr"/>
            <a:r>
              <a:rPr lang="en-US" altLang="en-US" sz="3000" dirty="0">
                <a:latin typeface="Gill Sans Ultra Bold" panose="020B0A02020104020203" pitchFamily="34" charset="0"/>
              </a:rPr>
              <a:t>GUIDELINES IN BEDMAKING</a:t>
            </a:r>
          </a:p>
        </p:txBody>
      </p:sp>
      <p:sp>
        <p:nvSpPr>
          <p:cNvPr id="78851" name="Rectangle 3">
            <a:extLst>
              <a:ext uri="{FF2B5EF4-FFF2-40B4-BE49-F238E27FC236}">
                <a16:creationId xmlns:a16="http://schemas.microsoft.com/office/drawing/2014/main" id="{9DC835CD-2658-4EB2-9D8E-EC62A8D6E03F}"/>
              </a:ext>
            </a:extLst>
          </p:cNvPr>
          <p:cNvSpPr>
            <a:spLocks noGrp="1" noChangeArrowheads="1"/>
          </p:cNvSpPr>
          <p:nvPr>
            <p:ph type="body" idx="1"/>
          </p:nvPr>
        </p:nvSpPr>
        <p:spPr>
          <a:xfrm>
            <a:off x="1364974" y="832885"/>
            <a:ext cx="9462052" cy="5461897"/>
          </a:xfrm>
        </p:spPr>
        <p:txBody>
          <a:bodyPr>
            <a:normAutofit fontScale="92500" lnSpcReduction="10000"/>
          </a:bodyPr>
          <a:lstStyle/>
          <a:p>
            <a:pPr marL="609600" indent="-609600">
              <a:lnSpc>
                <a:spcPct val="80000"/>
              </a:lnSpc>
              <a:buFontTx/>
              <a:buAutoNum type="arabicPeriod"/>
            </a:pPr>
            <a:r>
              <a:rPr lang="en-US" altLang="en-US" sz="1800" dirty="0"/>
              <a:t>Wash hands thoroughly after handling client’s bed linen.</a:t>
            </a:r>
          </a:p>
          <a:p>
            <a:pPr marL="609600" indent="-609600">
              <a:lnSpc>
                <a:spcPct val="80000"/>
              </a:lnSpc>
              <a:buFontTx/>
              <a:buAutoNum type="arabicPeriod"/>
            </a:pPr>
            <a:endParaRPr lang="en-US" altLang="en-US" sz="1800" dirty="0"/>
          </a:p>
          <a:p>
            <a:pPr marL="609600" indent="-609600">
              <a:lnSpc>
                <a:spcPct val="80000"/>
              </a:lnSpc>
              <a:buFontTx/>
              <a:buAutoNum type="arabicPeriod"/>
            </a:pPr>
            <a:r>
              <a:rPr lang="en-US" altLang="en-US" sz="1800" dirty="0"/>
              <a:t>Hold soiled linens away from the body.</a:t>
            </a:r>
          </a:p>
          <a:p>
            <a:pPr marL="609600" indent="-609600">
              <a:lnSpc>
                <a:spcPct val="80000"/>
              </a:lnSpc>
              <a:buFontTx/>
              <a:buAutoNum type="arabicPeriod"/>
            </a:pPr>
            <a:endParaRPr lang="en-US" altLang="en-US" sz="1800" dirty="0"/>
          </a:p>
          <a:p>
            <a:pPr marL="609600" indent="-609600">
              <a:lnSpc>
                <a:spcPct val="80000"/>
              </a:lnSpc>
              <a:buFontTx/>
              <a:buAutoNum type="arabicPeriod"/>
            </a:pPr>
            <a:r>
              <a:rPr lang="en-US" altLang="en-US" sz="1800" dirty="0"/>
              <a:t>Linen for one client is never placed on another client’s bed.</a:t>
            </a:r>
          </a:p>
          <a:p>
            <a:pPr marL="609600" indent="-609600">
              <a:lnSpc>
                <a:spcPct val="80000"/>
              </a:lnSpc>
              <a:buFontTx/>
              <a:buAutoNum type="arabicPeriod"/>
            </a:pPr>
            <a:endParaRPr lang="en-US" altLang="en-US" sz="1800" dirty="0"/>
          </a:p>
          <a:p>
            <a:pPr marL="609600" indent="-609600">
              <a:lnSpc>
                <a:spcPct val="80000"/>
              </a:lnSpc>
              <a:buFontTx/>
              <a:buAutoNum type="arabicPeriod"/>
            </a:pPr>
            <a:r>
              <a:rPr lang="en-US" altLang="en-US" sz="1800" dirty="0"/>
              <a:t>Soiled linen is placed directly in a portable linen hamper or tucked into a pillow case at the end of the bed before it is gathered up for disposal in the linen hamper or in linen chute. Pillowcase is then tied and labeled with: name, room number, communicable/non-communicable</a:t>
            </a:r>
          </a:p>
          <a:p>
            <a:pPr marL="609600" indent="-609600">
              <a:lnSpc>
                <a:spcPct val="80000"/>
              </a:lnSpc>
              <a:buFontTx/>
              <a:buAutoNum type="arabicPeriod"/>
            </a:pPr>
            <a:endParaRPr lang="en-US" altLang="en-US" sz="1800" dirty="0"/>
          </a:p>
          <a:p>
            <a:pPr marL="609600" indent="-609600">
              <a:lnSpc>
                <a:spcPct val="80000"/>
              </a:lnSpc>
              <a:buFontTx/>
              <a:buAutoNum type="arabicPeriod"/>
            </a:pPr>
            <a:r>
              <a:rPr lang="en-US" altLang="en-US" sz="1800" dirty="0"/>
              <a:t>Soiled linen is never shaken in air.</a:t>
            </a:r>
          </a:p>
          <a:p>
            <a:pPr marL="609600" indent="-609600">
              <a:lnSpc>
                <a:spcPct val="80000"/>
              </a:lnSpc>
              <a:buFontTx/>
              <a:buAutoNum type="arabicPeriod"/>
            </a:pPr>
            <a:endParaRPr lang="en-US" altLang="en-US" sz="1800" dirty="0"/>
          </a:p>
          <a:p>
            <a:pPr marL="609600" indent="-609600">
              <a:lnSpc>
                <a:spcPct val="80000"/>
              </a:lnSpc>
              <a:buFontTx/>
              <a:buAutoNum type="arabicPeriod"/>
            </a:pPr>
            <a:r>
              <a:rPr lang="en-US" altLang="en-US" sz="1800" dirty="0"/>
              <a:t>When stripping and making a bed, conserve time and energy by stripping and making up one side as completely as possible before working on the other side.</a:t>
            </a:r>
          </a:p>
          <a:p>
            <a:pPr marL="609600" indent="-609600">
              <a:lnSpc>
                <a:spcPct val="80000"/>
              </a:lnSpc>
              <a:buFontTx/>
              <a:buAutoNum type="arabicPeriod"/>
            </a:pPr>
            <a:endParaRPr lang="en-US" altLang="en-US" sz="1800" dirty="0"/>
          </a:p>
          <a:p>
            <a:pPr marL="609600" indent="-609600">
              <a:lnSpc>
                <a:spcPct val="80000"/>
              </a:lnSpc>
              <a:buFontTx/>
              <a:buAutoNum type="arabicPeriod"/>
            </a:pPr>
            <a:r>
              <a:rPr lang="en-US" altLang="en-US" sz="1800" dirty="0"/>
              <a:t>Gather all needed linen before starting to strip the bed.</a:t>
            </a:r>
          </a:p>
          <a:p>
            <a:pPr marL="609600" indent="-609600">
              <a:lnSpc>
                <a:spcPct val="80000"/>
              </a:lnSpc>
              <a:buFontTx/>
              <a:buAutoNum type="arabicPeriod"/>
            </a:pPr>
            <a:endParaRPr lang="en-US" altLang="en-US" sz="1800" dirty="0"/>
          </a:p>
          <a:p>
            <a:pPr marL="609600" indent="-609600">
              <a:lnSpc>
                <a:spcPct val="80000"/>
              </a:lnSpc>
              <a:buFontTx/>
              <a:buAutoNum type="arabicPeriod"/>
            </a:pPr>
            <a:r>
              <a:rPr lang="en-US" altLang="en-US" sz="1800" dirty="0"/>
              <a:t>Keep the patient’s environment as clean and as neat as possible.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A7E1CD8D-757F-4B86-BAC2-921C1AC46DCC}"/>
              </a:ext>
            </a:extLst>
          </p:cNvPr>
          <p:cNvSpPr>
            <a:spLocks noGrp="1" noChangeArrowheads="1"/>
          </p:cNvSpPr>
          <p:nvPr>
            <p:ph type="title"/>
          </p:nvPr>
        </p:nvSpPr>
        <p:spPr>
          <a:xfrm>
            <a:off x="1063487" y="2103437"/>
            <a:ext cx="10515600" cy="1325563"/>
          </a:xfrm>
        </p:spPr>
        <p:txBody>
          <a:bodyPr/>
          <a:lstStyle/>
          <a:p>
            <a:pPr algn="ctr"/>
            <a:r>
              <a:rPr lang="en-US" altLang="en-US" dirty="0">
                <a:latin typeface="Gill Sans Ultra Bold" panose="020B0A02020104020203" pitchFamily="34" charset="0"/>
              </a:rPr>
              <a:t>BEGINNING SKILLS IN BEDMAKING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2FE69C6E-134A-4E87-9122-3FB326A2D5E1}"/>
              </a:ext>
            </a:extLst>
          </p:cNvPr>
          <p:cNvSpPr>
            <a:spLocks noGrp="1" noChangeArrowheads="1"/>
          </p:cNvSpPr>
          <p:nvPr>
            <p:ph type="title"/>
          </p:nvPr>
        </p:nvSpPr>
        <p:spPr>
          <a:xfrm>
            <a:off x="2387600" y="274638"/>
            <a:ext cx="8280400" cy="1143000"/>
          </a:xfrm>
        </p:spPr>
        <p:txBody>
          <a:bodyPr/>
          <a:lstStyle/>
          <a:p>
            <a:r>
              <a:rPr lang="en-US" altLang="en-US" sz="3200">
                <a:latin typeface="Gill Sans Ultra Bold" panose="020B0A02020104020203" pitchFamily="34" charset="0"/>
              </a:rPr>
              <a:t>A. STRIPPING THE BED</a:t>
            </a:r>
            <a:br>
              <a:rPr lang="en-US" altLang="en-US" sz="3200">
                <a:latin typeface="Gill Sans Ultra Bold" panose="020B0A02020104020203" pitchFamily="34" charset="0"/>
              </a:rPr>
            </a:br>
            <a:endParaRPr lang="en-US" altLang="en-US" sz="3200">
              <a:latin typeface="Gill Sans Ultra Bold" panose="020B0A02020104020203" pitchFamily="34" charset="0"/>
            </a:endParaRPr>
          </a:p>
        </p:txBody>
      </p:sp>
      <p:sp>
        <p:nvSpPr>
          <p:cNvPr id="104451" name="Rectangle 3">
            <a:extLst>
              <a:ext uri="{FF2B5EF4-FFF2-40B4-BE49-F238E27FC236}">
                <a16:creationId xmlns:a16="http://schemas.microsoft.com/office/drawing/2014/main" id="{77DE797F-C4AC-49B6-A331-1E51F0125FDA}"/>
              </a:ext>
            </a:extLst>
          </p:cNvPr>
          <p:cNvSpPr>
            <a:spLocks noGrp="1" noChangeArrowheads="1"/>
          </p:cNvSpPr>
          <p:nvPr>
            <p:ph type="body" idx="1"/>
          </p:nvPr>
        </p:nvSpPr>
        <p:spPr>
          <a:xfrm>
            <a:off x="1524000" y="1118912"/>
            <a:ext cx="9263270" cy="5464450"/>
          </a:xfrm>
        </p:spPr>
        <p:txBody>
          <a:bodyPr>
            <a:normAutofit/>
          </a:bodyPr>
          <a:lstStyle/>
          <a:p>
            <a:pPr marL="838200" lvl="1" indent="-381000">
              <a:lnSpc>
                <a:spcPct val="80000"/>
              </a:lnSpc>
            </a:pPr>
            <a:r>
              <a:rPr lang="en-US" altLang="en-US" dirty="0"/>
              <a:t>Removal of used linen and the airing of the mattress.</a:t>
            </a:r>
          </a:p>
          <a:p>
            <a:pPr marL="838200" lvl="1" indent="-381000">
              <a:lnSpc>
                <a:spcPct val="80000"/>
              </a:lnSpc>
              <a:buNone/>
            </a:pPr>
            <a:endParaRPr lang="en-US" altLang="en-US" dirty="0"/>
          </a:p>
          <a:p>
            <a:pPr marL="457200" indent="-457200">
              <a:lnSpc>
                <a:spcPct val="80000"/>
              </a:lnSpc>
              <a:buNone/>
            </a:pPr>
            <a:r>
              <a:rPr lang="en-US" altLang="en-US" sz="2400" b="1" u="sng" dirty="0"/>
              <a:t>Procedure:</a:t>
            </a:r>
          </a:p>
          <a:p>
            <a:pPr marL="838200" lvl="1" indent="-381000">
              <a:lnSpc>
                <a:spcPct val="80000"/>
              </a:lnSpc>
              <a:buFontTx/>
              <a:buAutoNum type="arabicPeriod"/>
            </a:pPr>
            <a:r>
              <a:rPr lang="en-US" altLang="en-US" dirty="0"/>
              <a:t>Place chair at the foot of the bed.</a:t>
            </a:r>
          </a:p>
          <a:p>
            <a:pPr marL="838200" lvl="1" indent="-381000">
              <a:lnSpc>
                <a:spcPct val="80000"/>
              </a:lnSpc>
              <a:buFontTx/>
              <a:buAutoNum type="arabicPeriod"/>
            </a:pPr>
            <a:r>
              <a:rPr lang="en-US" altLang="en-US" dirty="0"/>
              <a:t>Remove pillow case from pillow. Place pillow on chair. Place soiled pillow case on lower bar of the bed.</a:t>
            </a:r>
          </a:p>
          <a:p>
            <a:pPr marL="838200" lvl="1" indent="-381000">
              <a:lnSpc>
                <a:spcPct val="80000"/>
              </a:lnSpc>
              <a:buFontTx/>
              <a:buAutoNum type="arabicPeriod"/>
            </a:pPr>
            <a:r>
              <a:rPr lang="en-US" altLang="en-US" dirty="0"/>
              <a:t>Loosen all bed linens starting at center of head of bed, raising the mattress with one hand and drawing out bed clothes with other.</a:t>
            </a:r>
          </a:p>
          <a:p>
            <a:pPr marL="838200" lvl="1" indent="-381000">
              <a:lnSpc>
                <a:spcPct val="80000"/>
              </a:lnSpc>
              <a:buFontTx/>
              <a:buAutoNum type="arabicPeriod"/>
            </a:pPr>
            <a:r>
              <a:rPr lang="en-US" altLang="en-US" dirty="0"/>
              <a:t>Remove sheets separately. Fold each linen with soiled part inside. Wrap them all in a sheet and place on lower bar of the bed.</a:t>
            </a:r>
          </a:p>
          <a:p>
            <a:pPr marL="838200" lvl="1" indent="-381000">
              <a:lnSpc>
                <a:spcPct val="80000"/>
              </a:lnSpc>
              <a:buFontTx/>
              <a:buAutoNum type="arabicPeriod"/>
            </a:pPr>
            <a:r>
              <a:rPr lang="en-US" altLang="en-US" dirty="0"/>
              <a:t>Roll rubber sheet and place on chair.</a:t>
            </a:r>
          </a:p>
          <a:p>
            <a:pPr marL="838200" lvl="1" indent="-381000">
              <a:lnSpc>
                <a:spcPct val="80000"/>
              </a:lnSpc>
              <a:buFontTx/>
              <a:buAutoNum type="arabicPeriod"/>
            </a:pPr>
            <a:r>
              <a:rPr lang="en-US" altLang="en-US" dirty="0"/>
              <a:t>Remove mattress cover.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a:extLst>
              <a:ext uri="{FF2B5EF4-FFF2-40B4-BE49-F238E27FC236}">
                <a16:creationId xmlns:a16="http://schemas.microsoft.com/office/drawing/2014/main" id="{3F8BC030-37CA-45C1-AEF3-FB10AFF6A7F2}"/>
              </a:ext>
            </a:extLst>
          </p:cNvPr>
          <p:cNvSpPr>
            <a:spLocks noGrp="1" noChangeArrowheads="1"/>
          </p:cNvSpPr>
          <p:nvPr>
            <p:ph type="body" idx="1"/>
          </p:nvPr>
        </p:nvSpPr>
        <p:spPr>
          <a:xfrm>
            <a:off x="1150489" y="1109042"/>
            <a:ext cx="9891022" cy="5137288"/>
          </a:xfrm>
        </p:spPr>
        <p:txBody>
          <a:bodyPr>
            <a:normAutofit/>
          </a:bodyPr>
          <a:lstStyle/>
          <a:p>
            <a:pPr lvl="1">
              <a:lnSpc>
                <a:spcPct val="120000"/>
              </a:lnSpc>
            </a:pPr>
            <a:r>
              <a:rPr lang="en-US" altLang="en-US" dirty="0"/>
              <a:t>Arranging clean bed linens on patient’s bed ready for admission.</a:t>
            </a:r>
          </a:p>
          <a:p>
            <a:pPr>
              <a:lnSpc>
                <a:spcPct val="120000"/>
              </a:lnSpc>
              <a:buFontTx/>
              <a:buNone/>
            </a:pPr>
            <a:r>
              <a:rPr lang="en-US" altLang="en-US" sz="2400" dirty="0"/>
              <a:t>Equipment:  </a:t>
            </a:r>
          </a:p>
          <a:p>
            <a:pPr lvl="5">
              <a:lnSpc>
                <a:spcPct val="120000"/>
              </a:lnSpc>
              <a:buNone/>
            </a:pPr>
            <a:r>
              <a:rPr lang="en-US" altLang="en-US" sz="2400" dirty="0"/>
              <a:t>a. mattress cover</a:t>
            </a:r>
          </a:p>
          <a:p>
            <a:pPr lvl="5">
              <a:lnSpc>
                <a:spcPct val="120000"/>
              </a:lnSpc>
              <a:buNone/>
            </a:pPr>
            <a:r>
              <a:rPr lang="en-US" altLang="en-US" sz="2400" dirty="0"/>
              <a:t>b. bottom sheet 	         </a:t>
            </a:r>
          </a:p>
          <a:p>
            <a:pPr lvl="5">
              <a:lnSpc>
                <a:spcPct val="120000"/>
              </a:lnSpc>
              <a:buNone/>
            </a:pPr>
            <a:r>
              <a:rPr lang="en-US" altLang="en-US" sz="2400" dirty="0"/>
              <a:t>c. rubber sheet</a:t>
            </a:r>
          </a:p>
          <a:p>
            <a:pPr lvl="5">
              <a:lnSpc>
                <a:spcPct val="120000"/>
              </a:lnSpc>
              <a:buNone/>
            </a:pPr>
            <a:r>
              <a:rPr lang="en-US" altLang="en-US" sz="2400" dirty="0"/>
              <a:t>d. cotton draw sheet</a:t>
            </a:r>
          </a:p>
          <a:p>
            <a:pPr lvl="5">
              <a:lnSpc>
                <a:spcPct val="120000"/>
              </a:lnSpc>
              <a:buNone/>
            </a:pPr>
            <a:r>
              <a:rPr lang="en-US" altLang="en-US" sz="2400" dirty="0"/>
              <a:t>e. top sheet</a:t>
            </a:r>
          </a:p>
          <a:p>
            <a:pPr lvl="5">
              <a:lnSpc>
                <a:spcPct val="120000"/>
              </a:lnSpc>
              <a:buNone/>
            </a:pPr>
            <a:r>
              <a:rPr lang="en-US" altLang="en-US" sz="2400" dirty="0"/>
              <a:t>f. pillow cases - 2</a:t>
            </a:r>
          </a:p>
          <a:p>
            <a:pPr lvl="5">
              <a:lnSpc>
                <a:spcPct val="120000"/>
              </a:lnSpc>
              <a:buNone/>
            </a:pPr>
            <a:r>
              <a:rPr lang="en-US" altLang="en-US" sz="2400" dirty="0"/>
              <a:t>g. blanket</a:t>
            </a:r>
          </a:p>
          <a:p>
            <a:pPr>
              <a:lnSpc>
                <a:spcPct val="120000"/>
              </a:lnSpc>
              <a:buFontTx/>
              <a:buNone/>
            </a:pPr>
            <a:endParaRPr lang="en-US" altLang="en-US" sz="1400" dirty="0"/>
          </a:p>
        </p:txBody>
      </p:sp>
      <p:sp>
        <p:nvSpPr>
          <p:cNvPr id="88069" name="Rectangle 5">
            <a:extLst>
              <a:ext uri="{FF2B5EF4-FFF2-40B4-BE49-F238E27FC236}">
                <a16:creationId xmlns:a16="http://schemas.microsoft.com/office/drawing/2014/main" id="{5F8C1D85-178D-4FA4-B636-EDF58F76DC54}"/>
              </a:ext>
            </a:extLst>
          </p:cNvPr>
          <p:cNvSpPr>
            <a:spLocks noChangeArrowheads="1"/>
          </p:cNvSpPr>
          <p:nvPr/>
        </p:nvSpPr>
        <p:spPr bwMode="auto">
          <a:xfrm>
            <a:off x="1150489" y="94008"/>
            <a:ext cx="989102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a:r>
              <a:rPr lang="en-US" altLang="en-US" sz="3000" dirty="0">
                <a:solidFill>
                  <a:schemeClr val="tx1"/>
                </a:solidFill>
                <a:latin typeface="Gill Sans Ultra Bold" panose="020B0A02020104020203" pitchFamily="34" charset="0"/>
              </a:rPr>
              <a:t>for an UNOCCUPIED BED - CLOSED BED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638702-2F94-49EC-8F67-AEA5E923A2ED}"/>
              </a:ext>
            </a:extLst>
          </p:cNvPr>
          <p:cNvSpPr>
            <a:spLocks noGrp="1"/>
          </p:cNvSpPr>
          <p:nvPr>
            <p:ph idx="1"/>
          </p:nvPr>
        </p:nvSpPr>
        <p:spPr>
          <a:xfrm>
            <a:off x="957470" y="632929"/>
            <a:ext cx="10515600" cy="5714862"/>
          </a:xfrm>
        </p:spPr>
        <p:txBody>
          <a:bodyPr>
            <a:normAutofit fontScale="92500" lnSpcReduction="10000"/>
          </a:bodyPr>
          <a:lstStyle/>
          <a:p>
            <a:pPr marL="228600" marR="0" lvl="0" indent="-228600" algn="l" defTabSz="914400" rtl="0" eaLnBrk="1" fontAlgn="auto" latinLnBrk="0" hangingPunct="1">
              <a:lnSpc>
                <a:spcPct val="120000"/>
              </a:lnSpc>
              <a:spcBef>
                <a:spcPts val="1000"/>
              </a:spcBef>
              <a:spcAft>
                <a:spcPts val="0"/>
              </a:spcAft>
              <a:buClrTx/>
              <a:buSzTx/>
              <a:buFontTx/>
              <a:buNone/>
              <a:tabLst/>
              <a:defRPr/>
            </a:pPr>
            <a:r>
              <a:rPr kumimoji="0" lang="en-US" altLang="en-US" sz="2400" b="1" i="0" u="sng" strike="noStrike" kern="1200" cap="none" spc="0" normalizeH="0" baseline="0" noProof="0" dirty="0">
                <a:ln>
                  <a:noFill/>
                </a:ln>
                <a:solidFill>
                  <a:prstClr val="black"/>
                </a:solidFill>
                <a:effectLst/>
                <a:uLnTx/>
                <a:uFillTx/>
                <a:ea typeface="+mn-ea"/>
                <a:cs typeface="+mn-cs"/>
              </a:rPr>
              <a:t>Procedure:</a:t>
            </a:r>
          </a:p>
          <a:p>
            <a:pPr marL="228600" marR="0" lvl="0" indent="-228600" algn="l" defTabSz="914400" rtl="0" eaLnBrk="1" fontAlgn="auto" latinLnBrk="0" hangingPunct="1">
              <a:lnSpc>
                <a:spcPct val="120000"/>
              </a:lnSpc>
              <a:spcBef>
                <a:spcPts val="1000"/>
              </a:spcBef>
              <a:spcAft>
                <a:spcPts val="0"/>
              </a:spcAft>
              <a:buClrTx/>
              <a:buSzTx/>
              <a:buFontTx/>
              <a:buAutoNum type="arabicPeriod"/>
              <a:tabLst/>
              <a:defRPr/>
            </a:pPr>
            <a:r>
              <a:rPr kumimoji="0" lang="en-US" altLang="en-US" sz="2400" b="0" i="0" u="none" strike="noStrike" kern="1200" cap="none" spc="0" normalizeH="0" baseline="0" noProof="0" dirty="0">
                <a:ln>
                  <a:noFill/>
                </a:ln>
                <a:solidFill>
                  <a:prstClr val="black"/>
                </a:solidFill>
                <a:effectLst/>
                <a:uLnTx/>
                <a:uFillTx/>
                <a:ea typeface="+mn-ea"/>
                <a:cs typeface="+mn-cs"/>
              </a:rPr>
              <a:t>Refold each sheet according to its system of use.</a:t>
            </a:r>
          </a:p>
          <a:p>
            <a:pPr marL="228600" marR="0" lvl="0" indent="-228600" algn="l" defTabSz="914400" rtl="0" eaLnBrk="1" fontAlgn="auto" latinLnBrk="0" hangingPunct="1">
              <a:lnSpc>
                <a:spcPct val="120000"/>
              </a:lnSpc>
              <a:spcBef>
                <a:spcPts val="1000"/>
              </a:spcBef>
              <a:spcAft>
                <a:spcPts val="0"/>
              </a:spcAft>
              <a:buClrTx/>
              <a:buSzTx/>
              <a:buFontTx/>
              <a:buAutoNum type="arabicPeriod"/>
              <a:tabLst/>
              <a:defRPr/>
            </a:pPr>
            <a:r>
              <a:rPr kumimoji="0" lang="en-US" altLang="en-US" sz="2400" b="0" i="0" u="none" strike="noStrike" kern="1200" cap="none" spc="0" normalizeH="0" baseline="0" noProof="0" dirty="0">
                <a:ln>
                  <a:noFill/>
                </a:ln>
                <a:solidFill>
                  <a:prstClr val="black"/>
                </a:solidFill>
                <a:effectLst/>
                <a:uLnTx/>
                <a:uFillTx/>
                <a:ea typeface="+mn-ea"/>
                <a:cs typeface="+mn-cs"/>
              </a:rPr>
              <a:t>Place clean linens on chair in order of use. See to it that the bed is flat.</a:t>
            </a:r>
          </a:p>
          <a:p>
            <a:pPr marL="228600" marR="0" lvl="0" indent="-228600" algn="l" defTabSz="914400" rtl="0" eaLnBrk="1" fontAlgn="auto" latinLnBrk="0" hangingPunct="1">
              <a:lnSpc>
                <a:spcPct val="120000"/>
              </a:lnSpc>
              <a:spcBef>
                <a:spcPts val="1000"/>
              </a:spcBef>
              <a:spcAft>
                <a:spcPts val="0"/>
              </a:spcAft>
              <a:buClrTx/>
              <a:buSzTx/>
              <a:buFontTx/>
              <a:buAutoNum type="arabicPeriod"/>
              <a:tabLst/>
              <a:defRPr/>
            </a:pPr>
            <a:r>
              <a:rPr kumimoji="0" lang="en-US" altLang="en-US" sz="2400" b="0" i="0" u="none" strike="noStrike" kern="1200" cap="none" spc="0" normalizeH="0" baseline="0" noProof="0" dirty="0">
                <a:ln>
                  <a:noFill/>
                </a:ln>
                <a:solidFill>
                  <a:prstClr val="black"/>
                </a:solidFill>
                <a:effectLst/>
                <a:uLnTx/>
                <a:uFillTx/>
                <a:ea typeface="+mn-ea"/>
                <a:cs typeface="+mn-cs"/>
              </a:rPr>
              <a:t>Cover mattress.</a:t>
            </a:r>
          </a:p>
          <a:p>
            <a:pPr marL="228600" marR="0" lvl="0" indent="-228600" algn="l" defTabSz="914400" rtl="0" eaLnBrk="1" fontAlgn="auto" latinLnBrk="0" hangingPunct="1">
              <a:lnSpc>
                <a:spcPct val="120000"/>
              </a:lnSpc>
              <a:spcBef>
                <a:spcPts val="1000"/>
              </a:spcBef>
              <a:spcAft>
                <a:spcPts val="0"/>
              </a:spcAft>
              <a:buClrTx/>
              <a:buSzTx/>
              <a:buFontTx/>
              <a:buAutoNum type="arabicPeriod"/>
              <a:tabLst/>
              <a:defRPr/>
            </a:pPr>
            <a:r>
              <a:rPr kumimoji="0" lang="en-US" altLang="en-US" sz="2400" b="0" i="0" u="none" strike="noStrike" kern="1200" cap="none" spc="0" normalizeH="0" baseline="0" noProof="0" dirty="0">
                <a:ln>
                  <a:noFill/>
                </a:ln>
                <a:solidFill>
                  <a:prstClr val="black"/>
                </a:solidFill>
                <a:effectLst/>
                <a:uLnTx/>
                <a:uFillTx/>
                <a:ea typeface="+mn-ea"/>
                <a:cs typeface="+mn-cs"/>
              </a:rPr>
              <a:t>Place bottom sheet with center fold in center in line with rim of mattress at foot part. Spread across bed. Make mitered corner of head part. Tuck extra sheet at side from head to foot.</a:t>
            </a:r>
          </a:p>
          <a:p>
            <a:pPr marL="228600" marR="0" lvl="0" indent="-228600" algn="l" defTabSz="914400" rtl="0" eaLnBrk="1" fontAlgn="auto" latinLnBrk="0" hangingPunct="1">
              <a:lnSpc>
                <a:spcPct val="120000"/>
              </a:lnSpc>
              <a:spcBef>
                <a:spcPts val="1000"/>
              </a:spcBef>
              <a:spcAft>
                <a:spcPts val="0"/>
              </a:spcAft>
              <a:buClrTx/>
              <a:buSzTx/>
              <a:buFontTx/>
              <a:buAutoNum type="arabicPeriod"/>
              <a:tabLst/>
              <a:defRPr/>
            </a:pPr>
            <a:r>
              <a:rPr kumimoji="0" lang="en-US" altLang="en-US" sz="2400" b="0" i="0" u="none" strike="noStrike" kern="1200" cap="none" spc="0" normalizeH="0" baseline="0" noProof="0" dirty="0">
                <a:ln>
                  <a:noFill/>
                </a:ln>
                <a:solidFill>
                  <a:prstClr val="black"/>
                </a:solidFill>
                <a:effectLst/>
                <a:uLnTx/>
                <a:uFillTx/>
                <a:ea typeface="+mn-ea"/>
                <a:cs typeface="+mn-cs"/>
              </a:rPr>
              <a:t>Put rubber sheet 12-15 inches from the head of mattress. Cover with drawsheet. Spread across bed. Tuck together extra length.</a:t>
            </a:r>
          </a:p>
          <a:p>
            <a:pPr marL="228600" marR="0" lvl="0" indent="-228600" algn="l" defTabSz="914400" rtl="0" eaLnBrk="1" fontAlgn="auto" latinLnBrk="0" hangingPunct="1">
              <a:lnSpc>
                <a:spcPct val="120000"/>
              </a:lnSpc>
              <a:spcBef>
                <a:spcPts val="1000"/>
              </a:spcBef>
              <a:spcAft>
                <a:spcPts val="0"/>
              </a:spcAft>
              <a:buClrTx/>
              <a:buSzTx/>
              <a:buFontTx/>
              <a:buAutoNum type="arabicPeriod"/>
              <a:tabLst/>
              <a:defRPr/>
            </a:pPr>
            <a:r>
              <a:rPr kumimoji="0" lang="en-US" altLang="en-US" sz="2400" b="0" i="0" u="none" strike="noStrike" kern="1200" cap="none" spc="0" normalizeH="0" baseline="0" noProof="0" dirty="0">
                <a:ln>
                  <a:noFill/>
                </a:ln>
                <a:solidFill>
                  <a:prstClr val="black"/>
                </a:solidFill>
                <a:effectLst/>
                <a:uLnTx/>
                <a:uFillTx/>
                <a:ea typeface="+mn-ea"/>
                <a:cs typeface="+mn-cs"/>
              </a:rPr>
              <a:t>Place </a:t>
            </a:r>
            <a:r>
              <a:rPr kumimoji="0" lang="en-US" altLang="en-US" sz="2400" b="0" i="0" u="none" strike="noStrike" kern="1200" cap="none" spc="0" normalizeH="0" baseline="0" noProof="0" dirty="0" err="1">
                <a:ln>
                  <a:noFill/>
                </a:ln>
                <a:solidFill>
                  <a:prstClr val="black"/>
                </a:solidFill>
                <a:effectLst/>
                <a:uLnTx/>
                <a:uFillTx/>
                <a:ea typeface="+mn-ea"/>
                <a:cs typeface="+mn-cs"/>
              </a:rPr>
              <a:t>topsheet</a:t>
            </a:r>
            <a:r>
              <a:rPr kumimoji="0" lang="en-US" altLang="en-US" sz="2400" b="0" i="0" u="none" strike="noStrike" kern="1200" cap="none" spc="0" normalizeH="0" baseline="0" noProof="0" dirty="0">
                <a:ln>
                  <a:noFill/>
                </a:ln>
                <a:solidFill>
                  <a:prstClr val="black"/>
                </a:solidFill>
                <a:effectLst/>
                <a:uLnTx/>
                <a:uFillTx/>
                <a:ea typeface="+mn-ea"/>
                <a:cs typeface="+mn-cs"/>
              </a:rPr>
              <a:t> in line with mattress at head part and spread across bed. Tuck extra length of sheet at foot part. Miter corners. Allow to hang free at sides.</a:t>
            </a:r>
          </a:p>
          <a:p>
            <a:pPr marL="228600" marR="0" lvl="0" indent="-228600" algn="l" defTabSz="914400" rtl="0" eaLnBrk="1" fontAlgn="auto" latinLnBrk="0" hangingPunct="1">
              <a:lnSpc>
                <a:spcPct val="120000"/>
              </a:lnSpc>
              <a:spcBef>
                <a:spcPts val="1000"/>
              </a:spcBef>
              <a:spcAft>
                <a:spcPts val="0"/>
              </a:spcAft>
              <a:buClrTx/>
              <a:buSzTx/>
              <a:buFontTx/>
              <a:buAutoNum type="arabicPeriod"/>
              <a:tabLst/>
              <a:defRPr/>
            </a:pPr>
            <a:r>
              <a:rPr kumimoji="0" lang="en-US" altLang="en-US" sz="2400" b="0" i="0" u="none" strike="noStrike" kern="1200" cap="none" spc="0" normalizeH="0" baseline="0" noProof="0" dirty="0">
                <a:ln>
                  <a:noFill/>
                </a:ln>
                <a:solidFill>
                  <a:prstClr val="black"/>
                </a:solidFill>
                <a:effectLst/>
                <a:uLnTx/>
                <a:uFillTx/>
                <a:ea typeface="+mn-ea"/>
                <a:cs typeface="+mn-cs"/>
              </a:rPr>
              <a:t>Go to opposite side and repeat same procedure.</a:t>
            </a:r>
          </a:p>
          <a:p>
            <a:endParaRPr lang="en-US" dirty="0"/>
          </a:p>
        </p:txBody>
      </p:sp>
    </p:spTree>
    <p:extLst>
      <p:ext uri="{BB962C8B-B14F-4D97-AF65-F5344CB8AC3E}">
        <p14:creationId xmlns:p14="http://schemas.microsoft.com/office/powerpoint/2010/main" val="2744063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a:extLst>
              <a:ext uri="{FF2B5EF4-FFF2-40B4-BE49-F238E27FC236}">
                <a16:creationId xmlns:a16="http://schemas.microsoft.com/office/drawing/2014/main" id="{762F45B0-22CB-40CF-89E6-32F7E5E2764F}"/>
              </a:ext>
            </a:extLst>
          </p:cNvPr>
          <p:cNvSpPr>
            <a:spLocks noGrp="1" noChangeArrowheads="1"/>
          </p:cNvSpPr>
          <p:nvPr>
            <p:ph type="body" idx="1"/>
          </p:nvPr>
        </p:nvSpPr>
        <p:spPr>
          <a:xfrm>
            <a:off x="1220441" y="745504"/>
            <a:ext cx="9699349" cy="5231226"/>
          </a:xfrm>
        </p:spPr>
        <p:txBody>
          <a:bodyPr>
            <a:normAutofit fontScale="92500" lnSpcReduction="20000"/>
          </a:bodyPr>
          <a:lstStyle/>
          <a:p>
            <a:pPr marL="609600" indent="-609600">
              <a:lnSpc>
                <a:spcPct val="110000"/>
              </a:lnSpc>
              <a:buFontTx/>
              <a:buAutoNum type="arabicPeriod" startAt="8"/>
            </a:pPr>
            <a:r>
              <a:rPr lang="en-US" altLang="en-US" sz="2400" dirty="0"/>
              <a:t>Put pillow case on pillow. To put on, grasp middle of slip’s bottom. Flip open and grasp short side of pillow. Pull pillow slip over body of pillow.</a:t>
            </a:r>
          </a:p>
          <a:p>
            <a:pPr marL="609600" indent="-609600">
              <a:lnSpc>
                <a:spcPct val="110000"/>
              </a:lnSpc>
              <a:buFontTx/>
              <a:buAutoNum type="arabicPeriod" startAt="8"/>
            </a:pPr>
            <a:r>
              <a:rPr lang="en-US" altLang="en-US" sz="2400" dirty="0"/>
              <a:t>Spread top sheet over pillow.</a:t>
            </a:r>
          </a:p>
          <a:p>
            <a:pPr marL="609600" indent="-609600">
              <a:lnSpc>
                <a:spcPct val="110000"/>
              </a:lnSpc>
              <a:buFontTx/>
              <a:buAutoNum type="arabicPeriod" startAt="8"/>
            </a:pPr>
            <a:r>
              <a:rPr lang="en-US" altLang="en-US" sz="2400" dirty="0"/>
              <a:t>Pull folds of clean sheets into place. Tuck bottom sheet at head part and miter at the side.</a:t>
            </a:r>
          </a:p>
          <a:p>
            <a:pPr marL="609600" indent="-609600">
              <a:lnSpc>
                <a:spcPct val="110000"/>
              </a:lnSpc>
              <a:buFontTx/>
              <a:buAutoNum type="arabicPeriod" startAt="8"/>
            </a:pPr>
            <a:r>
              <a:rPr lang="en-US" altLang="en-US" sz="2400" dirty="0"/>
              <a:t>Tighten rubber sheet and draw sheet. Tuck together with bottom sheet.</a:t>
            </a:r>
          </a:p>
          <a:p>
            <a:pPr marL="609600" indent="-609600">
              <a:lnSpc>
                <a:spcPct val="110000"/>
              </a:lnSpc>
              <a:buFontTx/>
              <a:buAutoNum type="arabicPeriod" startAt="8"/>
            </a:pPr>
            <a:r>
              <a:rPr lang="en-US" altLang="en-US" sz="2400" dirty="0"/>
              <a:t>Help patient to roll on his back at center of bed.</a:t>
            </a:r>
          </a:p>
          <a:p>
            <a:pPr marL="609600" indent="-609600">
              <a:lnSpc>
                <a:spcPct val="110000"/>
              </a:lnSpc>
              <a:buFontTx/>
              <a:buAutoNum type="arabicPeriod" startAt="8"/>
            </a:pPr>
            <a:r>
              <a:rPr lang="en-US" altLang="en-US" sz="2400" dirty="0"/>
              <a:t>Place clean </a:t>
            </a:r>
            <a:r>
              <a:rPr lang="en-US" altLang="en-US" sz="2400" dirty="0" err="1"/>
              <a:t>fanfolded</a:t>
            </a:r>
            <a:r>
              <a:rPr lang="en-US" altLang="en-US" sz="2400" dirty="0"/>
              <a:t> sheet over patient. Cover shoulders. Draw </a:t>
            </a:r>
            <a:r>
              <a:rPr lang="en-US" altLang="en-US" sz="2400" dirty="0" err="1"/>
              <a:t>fanfolded</a:t>
            </a:r>
            <a:r>
              <a:rPr lang="en-US" altLang="en-US" sz="2400" dirty="0"/>
              <a:t> sheet together with used top sheet at foot part.</a:t>
            </a:r>
          </a:p>
          <a:p>
            <a:pPr marL="609600" indent="-609600">
              <a:lnSpc>
                <a:spcPct val="110000"/>
              </a:lnSpc>
              <a:buFontTx/>
              <a:buAutoNum type="arabicPeriod" startAt="8"/>
            </a:pPr>
            <a:r>
              <a:rPr lang="en-US" altLang="en-US" sz="2400" dirty="0"/>
              <a:t>Tuck clean top sheet at foot part. Miter corner.</a:t>
            </a:r>
          </a:p>
          <a:p>
            <a:pPr marL="609600" indent="-609600">
              <a:lnSpc>
                <a:spcPct val="110000"/>
              </a:lnSpc>
              <a:buFontTx/>
              <a:buAutoNum type="arabicPeriod" startAt="8"/>
            </a:pPr>
            <a:r>
              <a:rPr lang="en-US" altLang="en-US" sz="2400" dirty="0"/>
              <a:t>Fit pillow into pillow case.</a:t>
            </a:r>
          </a:p>
          <a:p>
            <a:pPr marL="609600" indent="-609600">
              <a:lnSpc>
                <a:spcPct val="110000"/>
              </a:lnSpc>
              <a:buFontTx/>
              <a:buAutoNum type="arabicPeriod" startAt="8"/>
            </a:pPr>
            <a:r>
              <a:rPr lang="en-US" altLang="en-US" sz="2400" dirty="0"/>
              <a:t>Fold dirty linens separately. Wrap in one sheet.</a:t>
            </a:r>
          </a:p>
          <a:p>
            <a:pPr marL="609600" indent="-609600">
              <a:lnSpc>
                <a:spcPct val="110000"/>
              </a:lnSpc>
              <a:buFontTx/>
              <a:buAutoNum type="arabicPeriod" startAt="8"/>
            </a:pPr>
            <a:r>
              <a:rPr lang="en-US" altLang="en-US" sz="2400" dirty="0"/>
              <a:t>Carry soiled linens to laundry.</a:t>
            </a:r>
          </a:p>
          <a:p>
            <a:pPr marL="609600" indent="-609600">
              <a:lnSpc>
                <a:spcPct val="80000"/>
              </a:lnSpc>
              <a:buFontTx/>
              <a:buAutoNum type="arabicPeriod" startAt="8"/>
            </a:pPr>
            <a:endParaRPr lang="en-US" altLang="en-US" sz="1700" dirty="0">
              <a:latin typeface="Bookman Old Style" panose="020506040505050202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a:extLst>
              <a:ext uri="{FF2B5EF4-FFF2-40B4-BE49-F238E27FC236}">
                <a16:creationId xmlns:a16="http://schemas.microsoft.com/office/drawing/2014/main" id="{FA072C6A-F34D-4AB6-AB97-36430F41A0DC}"/>
              </a:ext>
            </a:extLst>
          </p:cNvPr>
          <p:cNvSpPr>
            <a:spLocks noGrp="1" noChangeArrowheads="1"/>
          </p:cNvSpPr>
          <p:nvPr>
            <p:ph type="body" idx="1"/>
          </p:nvPr>
        </p:nvSpPr>
        <p:spPr>
          <a:xfrm>
            <a:off x="1139686" y="812938"/>
            <a:ext cx="10257183" cy="5945671"/>
          </a:xfrm>
        </p:spPr>
        <p:txBody>
          <a:bodyPr>
            <a:normAutofit fontScale="85000" lnSpcReduction="20000"/>
          </a:bodyPr>
          <a:lstStyle/>
          <a:p>
            <a:pPr marL="990600" lvl="1" indent="-533400">
              <a:lnSpc>
                <a:spcPct val="120000"/>
              </a:lnSpc>
            </a:pPr>
            <a:r>
              <a:rPr lang="en-US" altLang="en-US" dirty="0"/>
              <a:t>Preparing the bed with new bed linens ready for newly admitted patients.</a:t>
            </a:r>
          </a:p>
          <a:p>
            <a:pPr marL="990600" lvl="1" indent="-533400">
              <a:lnSpc>
                <a:spcPct val="120000"/>
              </a:lnSpc>
              <a:buNone/>
            </a:pPr>
            <a:endParaRPr lang="en-US" altLang="en-US" dirty="0"/>
          </a:p>
          <a:p>
            <a:pPr marL="609600" indent="-609600">
              <a:lnSpc>
                <a:spcPct val="120000"/>
              </a:lnSpc>
              <a:buNone/>
            </a:pPr>
            <a:r>
              <a:rPr lang="en-US" altLang="en-US" sz="2400" b="1" u="sng" dirty="0"/>
              <a:t>Procedure:</a:t>
            </a:r>
          </a:p>
          <a:p>
            <a:pPr marL="609600" indent="-609600">
              <a:lnSpc>
                <a:spcPct val="120000"/>
              </a:lnSpc>
              <a:buFontTx/>
              <a:buAutoNum type="arabicPeriod"/>
            </a:pPr>
            <a:r>
              <a:rPr lang="en-US" altLang="en-US" sz="2400" dirty="0"/>
              <a:t>Refold each sheet according to its system of use.</a:t>
            </a:r>
          </a:p>
          <a:p>
            <a:pPr marL="609600" indent="-609600">
              <a:lnSpc>
                <a:spcPct val="120000"/>
              </a:lnSpc>
              <a:buFontTx/>
              <a:buAutoNum type="arabicPeriod"/>
            </a:pPr>
            <a:r>
              <a:rPr lang="en-US" altLang="en-US" sz="2400" dirty="0"/>
              <a:t>Place clean linens on chair in order of use. See to it that the bed is flat.</a:t>
            </a:r>
          </a:p>
          <a:p>
            <a:pPr marL="609600" indent="-609600">
              <a:lnSpc>
                <a:spcPct val="120000"/>
              </a:lnSpc>
              <a:buFontTx/>
              <a:buAutoNum type="arabicPeriod"/>
            </a:pPr>
            <a:r>
              <a:rPr lang="en-US" altLang="en-US" sz="2400" dirty="0"/>
              <a:t>Cover mattress.</a:t>
            </a:r>
          </a:p>
          <a:p>
            <a:pPr marL="609600" indent="-609600">
              <a:lnSpc>
                <a:spcPct val="120000"/>
              </a:lnSpc>
              <a:buFontTx/>
              <a:buAutoNum type="arabicPeriod"/>
            </a:pPr>
            <a:r>
              <a:rPr lang="en-US" altLang="en-US" sz="2400" dirty="0"/>
              <a:t>Place bottom sheet with center fold in center in line with rim of mattress at foot part. Spread across bed. Make mitered corner of head part. Tuck extra sheet at side from head to foot.</a:t>
            </a:r>
          </a:p>
          <a:p>
            <a:pPr marL="609600" indent="-609600">
              <a:lnSpc>
                <a:spcPct val="120000"/>
              </a:lnSpc>
              <a:buFontTx/>
              <a:buAutoNum type="arabicPeriod"/>
            </a:pPr>
            <a:r>
              <a:rPr lang="en-US" altLang="en-US" sz="2400" dirty="0"/>
              <a:t>Put rubber sheet 12-15 inches from the head of mattress. Cover with drawsheet. Spread across bed. Tuck together extra length.</a:t>
            </a:r>
          </a:p>
          <a:p>
            <a:pPr marL="609600" indent="-609600">
              <a:lnSpc>
                <a:spcPct val="120000"/>
              </a:lnSpc>
              <a:buFontTx/>
              <a:buAutoNum type="arabicPeriod"/>
            </a:pPr>
            <a:r>
              <a:rPr lang="en-US" altLang="en-US" sz="2400" dirty="0"/>
              <a:t>Place </a:t>
            </a:r>
            <a:r>
              <a:rPr lang="en-US" altLang="en-US" sz="2400" dirty="0" err="1"/>
              <a:t>topsheet</a:t>
            </a:r>
            <a:r>
              <a:rPr lang="en-US" altLang="en-US" sz="2400" dirty="0"/>
              <a:t> in line with mattress at head part and spread across bed. Tuck extra length of sheet at foot part. Miter corners. Allow to hang free at sides.</a:t>
            </a:r>
          </a:p>
          <a:p>
            <a:pPr marL="609600" indent="-609600">
              <a:lnSpc>
                <a:spcPct val="120000"/>
              </a:lnSpc>
              <a:buFontTx/>
              <a:buAutoNum type="arabicPeriod"/>
            </a:pPr>
            <a:r>
              <a:rPr lang="en-US" altLang="en-US" sz="2400" dirty="0"/>
              <a:t>Go to opposite side and repeat same procedure.</a:t>
            </a:r>
          </a:p>
          <a:p>
            <a:pPr marL="609600" indent="-609600">
              <a:lnSpc>
                <a:spcPct val="120000"/>
              </a:lnSpc>
              <a:buFontTx/>
              <a:buAutoNum type="arabicPeriod"/>
            </a:pPr>
            <a:r>
              <a:rPr lang="en-US" altLang="en-US" sz="2400" dirty="0"/>
              <a:t>Grasp one corner of top sheet. Fanfold at foot part or diagonally to one side. </a:t>
            </a:r>
          </a:p>
        </p:txBody>
      </p:sp>
      <p:sp>
        <p:nvSpPr>
          <p:cNvPr id="112644" name="Rectangle 4">
            <a:extLst>
              <a:ext uri="{FF2B5EF4-FFF2-40B4-BE49-F238E27FC236}">
                <a16:creationId xmlns:a16="http://schemas.microsoft.com/office/drawing/2014/main" id="{B3BA54F6-5827-4A92-8F44-8C8B45602310}"/>
              </a:ext>
            </a:extLst>
          </p:cNvPr>
          <p:cNvSpPr>
            <a:spLocks noChangeArrowheads="1"/>
          </p:cNvSpPr>
          <p:nvPr/>
        </p:nvSpPr>
        <p:spPr bwMode="auto">
          <a:xfrm>
            <a:off x="371061" y="0"/>
            <a:ext cx="1113182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a:r>
              <a:rPr lang="en-US" altLang="en-US" sz="3000" dirty="0">
                <a:solidFill>
                  <a:schemeClr val="tx1"/>
                </a:solidFill>
                <a:latin typeface="Gill Sans Ultra Bold" panose="020B0A02020104020203" pitchFamily="34" charset="0"/>
              </a:rPr>
              <a:t>for an UNOCCUPIED BED - OPEN BED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9963544B-8EFF-4028-A412-4B8075D3AB7C}"/>
              </a:ext>
            </a:extLst>
          </p:cNvPr>
          <p:cNvSpPr>
            <a:spLocks noGrp="1" noChangeArrowheads="1"/>
          </p:cNvSpPr>
          <p:nvPr>
            <p:ph type="body" idx="1"/>
          </p:nvPr>
        </p:nvSpPr>
        <p:spPr/>
        <p:txBody>
          <a:bodyPr/>
          <a:lstStyle/>
          <a:p>
            <a:pPr>
              <a:lnSpc>
                <a:spcPct val="80000"/>
              </a:lnSpc>
              <a:buFontTx/>
              <a:buNone/>
            </a:pPr>
            <a:r>
              <a:rPr lang="en-US" altLang="en-US" sz="1700" dirty="0">
                <a:latin typeface="Bookman Old Style" panose="02050604050505020204" pitchFamily="18" charset="0"/>
              </a:rPr>
              <a:t>1.5 Foot drop</a:t>
            </a:r>
          </a:p>
          <a:p>
            <a:pPr lvl="1">
              <a:lnSpc>
                <a:spcPct val="80000"/>
              </a:lnSpc>
            </a:pPr>
            <a:r>
              <a:rPr lang="en-US" altLang="en-US" sz="1700" dirty="0">
                <a:latin typeface="Bookman Old Style" panose="02050604050505020204" pitchFamily="18" charset="0"/>
              </a:rPr>
              <a:t>dropping of the foot from paralysis of the anterior muscle of the leg</a:t>
            </a:r>
          </a:p>
          <a:p>
            <a:pPr lvl="1">
              <a:lnSpc>
                <a:spcPct val="80000"/>
              </a:lnSpc>
            </a:pPr>
            <a:r>
              <a:rPr lang="en-US" altLang="en-US" sz="1700" dirty="0">
                <a:latin typeface="Bookman Old Style" panose="02050604050505020204" pitchFamily="18" charset="0"/>
              </a:rPr>
              <a:t>plantar flexion of the foot with permanent contracture of the gastrocnemius (calf)  muscle and tendon</a:t>
            </a:r>
          </a:p>
          <a:p>
            <a:pPr>
              <a:lnSpc>
                <a:spcPct val="80000"/>
              </a:lnSpc>
            </a:pPr>
            <a:endParaRPr lang="en-US" altLang="en-US" sz="1700" dirty="0">
              <a:latin typeface="Bookman Old Style" panose="02050604050505020204" pitchFamily="18" charset="0"/>
            </a:endParaRPr>
          </a:p>
          <a:p>
            <a:pPr>
              <a:lnSpc>
                <a:spcPct val="80000"/>
              </a:lnSpc>
              <a:buFontTx/>
              <a:buNone/>
            </a:pPr>
            <a:r>
              <a:rPr lang="en-US" altLang="en-US" sz="1700" dirty="0">
                <a:latin typeface="Bookman Old Style" panose="02050604050505020204" pitchFamily="18" charset="0"/>
              </a:rPr>
              <a:t>1.6 Bed cradle</a:t>
            </a:r>
          </a:p>
          <a:p>
            <a:pPr lvl="1">
              <a:lnSpc>
                <a:spcPct val="80000"/>
              </a:lnSpc>
            </a:pPr>
            <a:r>
              <a:rPr lang="en-US" altLang="en-US" sz="1700" dirty="0">
                <a:latin typeface="Bookman Old Style" panose="02050604050505020204" pitchFamily="18" charset="0"/>
              </a:rPr>
              <a:t>is a curved, semi-circular device made of metal that can be placed over a portion of the patient’s body</a:t>
            </a:r>
          </a:p>
          <a:p>
            <a:pPr lvl="1">
              <a:lnSpc>
                <a:spcPct val="80000"/>
              </a:lnSpc>
            </a:pPr>
            <a:r>
              <a:rPr lang="en-US" altLang="en-US" sz="1700" dirty="0">
                <a:latin typeface="Bookman Old Style" panose="02050604050505020204" pitchFamily="18" charset="0"/>
              </a:rPr>
              <a:t>is sometimes called an Anderson frame, is a device designed to keep the top bedclothes off the feet, legs, and even abdomen of a client</a:t>
            </a:r>
          </a:p>
          <a:p>
            <a:pPr lvl="1">
              <a:lnSpc>
                <a:spcPct val="80000"/>
              </a:lnSpc>
            </a:pPr>
            <a:endParaRPr lang="en-US" altLang="en-US" sz="1700" dirty="0">
              <a:latin typeface="Bookman Old Style" panose="02050604050505020204" pitchFamily="18" charset="0"/>
            </a:endParaRPr>
          </a:p>
          <a:p>
            <a:pPr>
              <a:lnSpc>
                <a:spcPct val="80000"/>
              </a:lnSpc>
              <a:buFontTx/>
              <a:buNone/>
            </a:pPr>
            <a:r>
              <a:rPr lang="en-US" altLang="en-US" sz="1700" dirty="0">
                <a:latin typeface="Bookman Old Style" panose="02050604050505020204" pitchFamily="18" charset="0"/>
              </a:rPr>
              <a:t>1.7 Magic corner</a:t>
            </a:r>
          </a:p>
          <a:p>
            <a:pPr lvl="1">
              <a:lnSpc>
                <a:spcPct val="80000"/>
              </a:lnSpc>
            </a:pPr>
            <a:r>
              <a:rPr lang="en-US" altLang="en-US" sz="1700" dirty="0">
                <a:latin typeface="Bookman Old Style" panose="02050604050505020204" pitchFamily="18" charset="0"/>
              </a:rPr>
              <a:t>corners of a folded linen when upon opening it automatically positions the sheets the way it is placed on the bed </a:t>
            </a:r>
          </a:p>
          <a:p>
            <a:pPr lvl="1">
              <a:lnSpc>
                <a:spcPct val="80000"/>
              </a:lnSpc>
              <a:buFontTx/>
              <a:buNone/>
            </a:pPr>
            <a:endParaRPr lang="en-US" altLang="en-US" sz="1700" dirty="0">
              <a:latin typeface="Bookman Old Style" panose="02050604050505020204" pitchFamily="18" charset="0"/>
            </a:endParaRPr>
          </a:p>
        </p:txBody>
      </p:sp>
      <p:sp>
        <p:nvSpPr>
          <p:cNvPr id="39940" name="Rectangle 4">
            <a:extLst>
              <a:ext uri="{FF2B5EF4-FFF2-40B4-BE49-F238E27FC236}">
                <a16:creationId xmlns:a16="http://schemas.microsoft.com/office/drawing/2014/main" id="{64BE44A0-D5BC-48DA-9558-585845C86258}"/>
              </a:ext>
            </a:extLst>
          </p:cNvPr>
          <p:cNvSpPr>
            <a:spLocks noGrp="1" noChangeArrowheads="1"/>
          </p:cNvSpPr>
          <p:nvPr>
            <p:ph type="title"/>
          </p:nvPr>
        </p:nvSpPr>
        <p:spPr>
          <a:noFill/>
          <a:ln/>
        </p:spPr>
        <p:txBody>
          <a:bodyPr/>
          <a:lstStyle/>
          <a:p>
            <a:r>
              <a:rPr lang="en-US" altLang="en-US" sz="2800" dirty="0">
                <a:latin typeface="Gill Sans Ultra Bold" panose="020B0A02020104020203" pitchFamily="34" charset="0"/>
              </a:rPr>
              <a:t>DEFINITION OF TERMS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a:extLst>
              <a:ext uri="{FF2B5EF4-FFF2-40B4-BE49-F238E27FC236}">
                <a16:creationId xmlns:a16="http://schemas.microsoft.com/office/drawing/2014/main" id="{45362842-A111-4F52-B759-8ACDA83CF569}"/>
              </a:ext>
            </a:extLst>
          </p:cNvPr>
          <p:cNvSpPr>
            <a:spLocks noGrp="1" noChangeArrowheads="1"/>
          </p:cNvSpPr>
          <p:nvPr>
            <p:ph type="body" idx="1"/>
          </p:nvPr>
        </p:nvSpPr>
        <p:spPr>
          <a:xfrm>
            <a:off x="1258957" y="1665150"/>
            <a:ext cx="9925878" cy="5192850"/>
          </a:xfrm>
        </p:spPr>
        <p:txBody>
          <a:bodyPr>
            <a:normAutofit/>
          </a:bodyPr>
          <a:lstStyle/>
          <a:p>
            <a:pPr marL="990600" lvl="1" indent="-533400">
              <a:lnSpc>
                <a:spcPct val="100000"/>
              </a:lnSpc>
            </a:pPr>
            <a:r>
              <a:rPr lang="en-US" altLang="en-US" dirty="0"/>
              <a:t>Arranging of bed linens to receive the patient who has just undergone surgery.</a:t>
            </a:r>
          </a:p>
          <a:p>
            <a:pPr marL="609600" indent="-609600">
              <a:lnSpc>
                <a:spcPct val="100000"/>
              </a:lnSpc>
              <a:buNone/>
            </a:pPr>
            <a:r>
              <a:rPr lang="en-US" altLang="en-US" sz="2400" dirty="0"/>
              <a:t>Equipment:  </a:t>
            </a:r>
          </a:p>
          <a:p>
            <a:pPr marL="609600" indent="-609600">
              <a:lnSpc>
                <a:spcPct val="100000"/>
              </a:lnSpc>
              <a:buNone/>
            </a:pPr>
            <a:r>
              <a:rPr lang="en-US" altLang="en-US" sz="2400" dirty="0"/>
              <a:t>		    a. linen for occupied bed</a:t>
            </a:r>
          </a:p>
          <a:p>
            <a:pPr marL="609600" indent="-609600">
              <a:lnSpc>
                <a:spcPct val="100000"/>
              </a:lnSpc>
              <a:buNone/>
            </a:pPr>
            <a:r>
              <a:rPr lang="en-US" altLang="en-US" sz="2400" dirty="0"/>
              <a:t>		    b. emesis basin</a:t>
            </a:r>
          </a:p>
          <a:p>
            <a:pPr marL="609600" indent="-609600">
              <a:lnSpc>
                <a:spcPct val="100000"/>
              </a:lnSpc>
              <a:buNone/>
            </a:pPr>
            <a:r>
              <a:rPr lang="en-US" altLang="en-US" sz="2400" dirty="0"/>
              <a:t>		    c. </a:t>
            </a:r>
            <a:r>
              <a:rPr lang="en-US" altLang="en-US" sz="2400" dirty="0" err="1"/>
              <a:t>cellu</a:t>
            </a:r>
            <a:r>
              <a:rPr lang="en-US" altLang="en-US" sz="2400" dirty="0"/>
              <a:t> wipes</a:t>
            </a:r>
          </a:p>
          <a:p>
            <a:pPr marL="609600" indent="-609600">
              <a:lnSpc>
                <a:spcPct val="100000"/>
              </a:lnSpc>
              <a:buNone/>
            </a:pPr>
            <a:r>
              <a:rPr lang="en-US" altLang="en-US" sz="2400" dirty="0"/>
              <a:t>		    d. blanket 	</a:t>
            </a:r>
          </a:p>
          <a:p>
            <a:pPr marL="609600" indent="-609600">
              <a:lnSpc>
                <a:spcPct val="100000"/>
              </a:lnSpc>
              <a:buNone/>
            </a:pPr>
            <a:r>
              <a:rPr lang="en-US" altLang="en-US" sz="2400" dirty="0"/>
              <a:t>		    e. tongue blade</a:t>
            </a:r>
          </a:p>
          <a:p>
            <a:pPr marL="609600" indent="-609600">
              <a:lnSpc>
                <a:spcPct val="100000"/>
              </a:lnSpc>
              <a:buNone/>
            </a:pPr>
            <a:r>
              <a:rPr lang="en-US" altLang="en-US" sz="2400" dirty="0"/>
              <a:t>		    f. wash cloth</a:t>
            </a:r>
          </a:p>
          <a:p>
            <a:pPr marL="609600" indent="-609600">
              <a:lnSpc>
                <a:spcPct val="100000"/>
              </a:lnSpc>
              <a:buNone/>
            </a:pPr>
            <a:r>
              <a:rPr lang="en-US" altLang="en-US" sz="2400" dirty="0"/>
              <a:t>		    g. sphygmomanometer and stethoscope</a:t>
            </a:r>
          </a:p>
        </p:txBody>
      </p:sp>
      <p:sp>
        <p:nvSpPr>
          <p:cNvPr id="108549" name="Rectangle 5">
            <a:extLst>
              <a:ext uri="{FF2B5EF4-FFF2-40B4-BE49-F238E27FC236}">
                <a16:creationId xmlns:a16="http://schemas.microsoft.com/office/drawing/2014/main" id="{A75B5D4C-9B2B-426A-8318-7A5A14D0441C}"/>
              </a:ext>
            </a:extLst>
          </p:cNvPr>
          <p:cNvSpPr>
            <a:spLocks noChangeArrowheads="1"/>
          </p:cNvSpPr>
          <p:nvPr/>
        </p:nvSpPr>
        <p:spPr bwMode="auto">
          <a:xfrm>
            <a:off x="2855914" y="200025"/>
            <a:ext cx="71151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a:r>
              <a:rPr lang="en-US" altLang="en-US" sz="3000" dirty="0">
                <a:solidFill>
                  <a:schemeClr val="tx1"/>
                </a:solidFill>
                <a:latin typeface="Gill Sans Ultra Bold" panose="020B0A02020104020203" pitchFamily="34" charset="0"/>
              </a:rPr>
              <a:t>for an UNOCCUPIED BED</a:t>
            </a:r>
            <a:br>
              <a:rPr lang="en-US" altLang="en-US" sz="3000" dirty="0">
                <a:solidFill>
                  <a:schemeClr val="tx1"/>
                </a:solidFill>
                <a:latin typeface="Gill Sans Ultra Bold" panose="020B0A02020104020203" pitchFamily="34" charset="0"/>
              </a:rPr>
            </a:br>
            <a:r>
              <a:rPr lang="en-US" altLang="en-US" sz="3000" dirty="0">
                <a:solidFill>
                  <a:schemeClr val="tx1"/>
                </a:solidFill>
                <a:latin typeface="Gill Sans Ultra Bold" panose="020B0A02020104020203" pitchFamily="34" charset="0"/>
              </a:rPr>
              <a:t>POSTOPERATIVE BED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BB26C8-C11B-4AC6-BDE6-E184DB71F3B9}"/>
              </a:ext>
            </a:extLst>
          </p:cNvPr>
          <p:cNvSpPr>
            <a:spLocks noGrp="1"/>
          </p:cNvSpPr>
          <p:nvPr>
            <p:ph idx="1"/>
          </p:nvPr>
        </p:nvSpPr>
        <p:spPr>
          <a:xfrm>
            <a:off x="838200" y="513659"/>
            <a:ext cx="10515600" cy="5953402"/>
          </a:xfrm>
        </p:spPr>
        <p:txBody>
          <a:bodyPr/>
          <a:lstStyle/>
          <a:p>
            <a:pPr marL="609600" indent="-609600">
              <a:lnSpc>
                <a:spcPct val="100000"/>
              </a:lnSpc>
              <a:buNone/>
            </a:pPr>
            <a:r>
              <a:rPr lang="en-US" altLang="en-US" sz="2400" b="1" u="sng" dirty="0"/>
              <a:t>Procedure:</a:t>
            </a:r>
          </a:p>
          <a:p>
            <a:pPr marL="609600" indent="-609600">
              <a:lnSpc>
                <a:spcPct val="100000"/>
              </a:lnSpc>
              <a:buNone/>
            </a:pPr>
            <a:endParaRPr lang="en-US" altLang="en-US" sz="2400" b="1" u="sng" dirty="0"/>
          </a:p>
          <a:p>
            <a:pPr marL="609600" indent="-609600">
              <a:lnSpc>
                <a:spcPct val="100000"/>
              </a:lnSpc>
              <a:buFontTx/>
              <a:buAutoNum type="arabicPeriod"/>
            </a:pPr>
            <a:r>
              <a:rPr lang="en-US" altLang="en-US" sz="2400" dirty="0"/>
              <a:t>Make foundation bed.</a:t>
            </a:r>
          </a:p>
          <a:p>
            <a:pPr marL="609600" indent="-609600">
              <a:lnSpc>
                <a:spcPct val="100000"/>
              </a:lnSpc>
              <a:buFontTx/>
              <a:buAutoNum type="arabicPeriod"/>
            </a:pPr>
            <a:r>
              <a:rPr lang="en-US" altLang="en-US" sz="2400" dirty="0"/>
              <a:t>Place top sheet. Do not tuck.</a:t>
            </a:r>
          </a:p>
          <a:p>
            <a:pPr marL="609600" indent="-609600">
              <a:lnSpc>
                <a:spcPct val="100000"/>
              </a:lnSpc>
              <a:buFontTx/>
              <a:buAutoNum type="arabicPeriod"/>
            </a:pPr>
            <a:r>
              <a:rPr lang="en-US" altLang="en-US" sz="2400" dirty="0"/>
              <a:t>Turn sheet back. Fanfold at sides.</a:t>
            </a:r>
          </a:p>
          <a:p>
            <a:pPr marL="609600" indent="-609600">
              <a:lnSpc>
                <a:spcPct val="100000"/>
              </a:lnSpc>
              <a:buFontTx/>
              <a:buAutoNum type="arabicPeriod"/>
            </a:pPr>
            <a:r>
              <a:rPr lang="en-US" altLang="en-US" sz="2400" dirty="0"/>
              <a:t>Fanfold bedding across bed from side nearest the door.</a:t>
            </a:r>
          </a:p>
          <a:p>
            <a:pPr marL="609600" indent="-609600">
              <a:lnSpc>
                <a:spcPct val="100000"/>
              </a:lnSpc>
              <a:buFontTx/>
              <a:buAutoNum type="arabicPeriod"/>
            </a:pPr>
            <a:r>
              <a:rPr lang="en-US" altLang="en-US" sz="2400" dirty="0"/>
              <a:t>Spread bath towel at head of bed.</a:t>
            </a:r>
          </a:p>
          <a:p>
            <a:pPr marL="609600" indent="-609600">
              <a:lnSpc>
                <a:spcPct val="100000"/>
              </a:lnSpc>
              <a:buFontTx/>
              <a:buAutoNum type="arabicPeriod"/>
            </a:pPr>
            <a:r>
              <a:rPr lang="en-US" altLang="en-US" sz="2400" dirty="0"/>
              <a:t>Place folded blanket across bar at foot of bed.</a:t>
            </a:r>
          </a:p>
          <a:p>
            <a:pPr marL="609600" indent="-609600">
              <a:lnSpc>
                <a:spcPct val="100000"/>
              </a:lnSpc>
              <a:buFontTx/>
              <a:buAutoNum type="arabicPeriod"/>
            </a:pPr>
            <a:r>
              <a:rPr lang="en-US" altLang="en-US" sz="2400" dirty="0"/>
              <a:t>Equip bedside table with emesis basin, </a:t>
            </a:r>
            <a:r>
              <a:rPr lang="en-US" altLang="en-US" sz="2400" dirty="0" err="1"/>
              <a:t>cellu</a:t>
            </a:r>
            <a:r>
              <a:rPr lang="en-US" altLang="en-US" sz="2400" dirty="0"/>
              <a:t> wipes, tongue blade, BP Apparatus and stethoscope</a:t>
            </a:r>
          </a:p>
          <a:p>
            <a:endParaRPr lang="en-US" dirty="0"/>
          </a:p>
        </p:txBody>
      </p:sp>
    </p:spTree>
    <p:extLst>
      <p:ext uri="{BB962C8B-B14F-4D97-AF65-F5344CB8AC3E}">
        <p14:creationId xmlns:p14="http://schemas.microsoft.com/office/powerpoint/2010/main" val="4182458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D36C-4D6F-4A9E-805A-81438DCD68B2}"/>
              </a:ext>
            </a:extLst>
          </p:cNvPr>
          <p:cNvSpPr>
            <a:spLocks noGrp="1"/>
          </p:cNvSpPr>
          <p:nvPr>
            <p:ph type="title"/>
          </p:nvPr>
        </p:nvSpPr>
        <p:spPr/>
        <p:txBody>
          <a:bodyPr/>
          <a:lstStyle/>
          <a:p>
            <a:r>
              <a:rPr lang="en-US" dirty="0"/>
              <a:t>Safety</a:t>
            </a:r>
          </a:p>
        </p:txBody>
      </p:sp>
      <p:sp>
        <p:nvSpPr>
          <p:cNvPr id="3" name="Content Placeholder 2">
            <a:extLst>
              <a:ext uri="{FF2B5EF4-FFF2-40B4-BE49-F238E27FC236}">
                <a16:creationId xmlns:a16="http://schemas.microsoft.com/office/drawing/2014/main" id="{8A1AE2A5-3F6B-4C61-B4F4-11CCF29AAFE4}"/>
              </a:ext>
            </a:extLst>
          </p:cNvPr>
          <p:cNvSpPr>
            <a:spLocks noGrp="1"/>
          </p:cNvSpPr>
          <p:nvPr>
            <p:ph idx="1"/>
          </p:nvPr>
        </p:nvSpPr>
        <p:spPr/>
        <p:txBody>
          <a:bodyPr>
            <a:normAutofit fontScale="92500" lnSpcReduction="10000"/>
          </a:bodyPr>
          <a:lstStyle/>
          <a:p>
            <a:pPr>
              <a:lnSpc>
                <a:spcPct val="100000"/>
              </a:lnSpc>
            </a:pPr>
            <a:r>
              <a:rPr lang="en-US" dirty="0"/>
              <a:t>Follow infection control guidelines, because bed making increases the risk of exposure to—and transmission of—microorganisms. Be sure to wear clean gloves to remove soiled linen. Hold soiled linen away from your uniform, and avoid shaking or fanning it.</a:t>
            </a:r>
          </a:p>
          <a:p>
            <a:pPr>
              <a:lnSpc>
                <a:spcPct val="100000"/>
              </a:lnSpc>
            </a:pPr>
            <a:r>
              <a:rPr lang="en-US" dirty="0"/>
              <a:t>Use proper body mechanics when making a bed.</a:t>
            </a:r>
          </a:p>
          <a:p>
            <a:pPr>
              <a:lnSpc>
                <a:spcPct val="100000"/>
              </a:lnSpc>
            </a:pPr>
            <a:r>
              <a:rPr lang="en-US" dirty="0"/>
              <a:t>Assess the environment for safety; check the room for spills, make sure equipment is working properly, and ensure that the bed is in the locked, low position.</a:t>
            </a:r>
          </a:p>
          <a:p>
            <a:pPr>
              <a:lnSpc>
                <a:spcPct val="100000"/>
              </a:lnSpc>
            </a:pPr>
            <a:r>
              <a:rPr lang="en-US" dirty="0"/>
              <a:t>Remember to lower the side rails when preparing to make the bed.</a:t>
            </a:r>
          </a:p>
          <a:p>
            <a:pPr>
              <a:lnSpc>
                <a:spcPct val="100000"/>
              </a:lnSpc>
            </a:pPr>
            <a:r>
              <a:rPr lang="en-US" dirty="0"/>
              <a:t>Check the position of the chair for transfer.</a:t>
            </a:r>
          </a:p>
        </p:txBody>
      </p:sp>
    </p:spTree>
    <p:extLst>
      <p:ext uri="{BB962C8B-B14F-4D97-AF65-F5344CB8AC3E}">
        <p14:creationId xmlns:p14="http://schemas.microsoft.com/office/powerpoint/2010/main" val="23048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D879-7B7A-44D3-80E5-578076C63D55}"/>
              </a:ext>
            </a:extLst>
          </p:cNvPr>
          <p:cNvSpPr>
            <a:spLocks noGrp="1"/>
          </p:cNvSpPr>
          <p:nvPr>
            <p:ph type="title"/>
          </p:nvPr>
        </p:nvSpPr>
        <p:spPr/>
        <p:txBody>
          <a:bodyPr>
            <a:normAutofit/>
          </a:bodyPr>
          <a:lstStyle/>
          <a:p>
            <a:r>
              <a:rPr lang="en-US" dirty="0"/>
              <a:t>Equipment List for Making an Unoccupied Bed</a:t>
            </a:r>
          </a:p>
        </p:txBody>
      </p:sp>
      <p:sp>
        <p:nvSpPr>
          <p:cNvPr id="3" name="Content Placeholder 2">
            <a:extLst>
              <a:ext uri="{FF2B5EF4-FFF2-40B4-BE49-F238E27FC236}">
                <a16:creationId xmlns:a16="http://schemas.microsoft.com/office/drawing/2014/main" id="{B4686717-6861-4A95-B10E-BCFA802D6829}"/>
              </a:ext>
            </a:extLst>
          </p:cNvPr>
          <p:cNvSpPr>
            <a:spLocks noGrp="1"/>
          </p:cNvSpPr>
          <p:nvPr>
            <p:ph idx="1"/>
          </p:nvPr>
        </p:nvSpPr>
        <p:spPr/>
        <p:txBody>
          <a:bodyPr numCol="2">
            <a:normAutofit/>
          </a:bodyPr>
          <a:lstStyle/>
          <a:p>
            <a:pPr marL="0" indent="0">
              <a:buNone/>
            </a:pPr>
            <a:r>
              <a:rPr lang="en-US" dirty="0"/>
              <a:t> Linen bag or hamper</a:t>
            </a:r>
          </a:p>
          <a:p>
            <a:pPr marL="0" indent="0">
              <a:buNone/>
            </a:pPr>
            <a:r>
              <a:rPr lang="en-US" dirty="0"/>
              <a:t> Mattress pad (optional, change only when soiled)</a:t>
            </a:r>
          </a:p>
          <a:p>
            <a:pPr marL="0" indent="0">
              <a:buNone/>
            </a:pPr>
            <a:r>
              <a:rPr lang="en-US" dirty="0"/>
              <a:t> Bottom sheet (flat or fitted)</a:t>
            </a:r>
          </a:p>
          <a:p>
            <a:pPr marL="0" indent="0">
              <a:buNone/>
            </a:pPr>
            <a:r>
              <a:rPr lang="en-US" dirty="0"/>
              <a:t> Top sheet</a:t>
            </a:r>
          </a:p>
          <a:p>
            <a:pPr marL="0" indent="0">
              <a:buNone/>
            </a:pPr>
            <a:r>
              <a:rPr lang="en-US" dirty="0"/>
              <a:t> Drawsheet (optional)</a:t>
            </a:r>
          </a:p>
          <a:p>
            <a:pPr marL="0" indent="0">
              <a:buNone/>
            </a:pPr>
            <a:r>
              <a:rPr lang="en-US" dirty="0"/>
              <a:t> Large, quilted waterproof pads</a:t>
            </a:r>
          </a:p>
          <a:p>
            <a:pPr marL="0" indent="0">
              <a:buNone/>
            </a:pPr>
            <a:r>
              <a:rPr lang="en-US" dirty="0"/>
              <a:t> Bath blanket</a:t>
            </a:r>
          </a:p>
          <a:p>
            <a:pPr marL="0" indent="0">
              <a:buNone/>
            </a:pPr>
            <a:r>
              <a:rPr lang="en-US" dirty="0"/>
              <a:t> Bedspread</a:t>
            </a:r>
          </a:p>
          <a:p>
            <a:pPr marL="0" indent="0">
              <a:buNone/>
            </a:pPr>
            <a:r>
              <a:rPr lang="en-US" dirty="0"/>
              <a:t> Pillowcases</a:t>
            </a:r>
          </a:p>
          <a:p>
            <a:pPr marL="0" indent="0">
              <a:buNone/>
            </a:pPr>
            <a:r>
              <a:rPr lang="en-US" dirty="0"/>
              <a:t> Bedside chair or table</a:t>
            </a:r>
          </a:p>
          <a:p>
            <a:pPr marL="0" indent="0">
              <a:buNone/>
            </a:pPr>
            <a:r>
              <a:rPr lang="en-US" dirty="0"/>
              <a:t> Clean gloves</a:t>
            </a:r>
          </a:p>
          <a:p>
            <a:pPr marL="0" indent="0">
              <a:buNone/>
            </a:pPr>
            <a:r>
              <a:rPr lang="en-US" dirty="0"/>
              <a:t> Washcloth</a:t>
            </a:r>
          </a:p>
          <a:p>
            <a:pPr marL="0" indent="0">
              <a:buNone/>
            </a:pPr>
            <a:r>
              <a:rPr lang="en-US" dirty="0"/>
              <a:t> Towel</a:t>
            </a:r>
          </a:p>
          <a:p>
            <a:pPr marL="0" indent="0">
              <a:buNone/>
            </a:pPr>
            <a:r>
              <a:rPr lang="en-US" dirty="0"/>
              <a:t> Antiseptic cleanser</a:t>
            </a:r>
          </a:p>
        </p:txBody>
      </p:sp>
    </p:spTree>
    <p:extLst>
      <p:ext uri="{BB962C8B-B14F-4D97-AF65-F5344CB8AC3E}">
        <p14:creationId xmlns:p14="http://schemas.microsoft.com/office/powerpoint/2010/main" val="1027261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EC99-65EB-440B-B1FE-7BC1DC17DFC3}"/>
              </a:ext>
            </a:extLst>
          </p:cNvPr>
          <p:cNvSpPr>
            <a:spLocks noGrp="1"/>
          </p:cNvSpPr>
          <p:nvPr>
            <p:ph type="title"/>
          </p:nvPr>
        </p:nvSpPr>
        <p:spPr/>
        <p:txBody>
          <a:bodyPr/>
          <a:lstStyle/>
          <a:p>
            <a:r>
              <a:rPr lang="en-US" dirty="0"/>
              <a:t>Delegation</a:t>
            </a:r>
          </a:p>
        </p:txBody>
      </p:sp>
      <p:sp>
        <p:nvSpPr>
          <p:cNvPr id="3" name="Content Placeholder 2">
            <a:extLst>
              <a:ext uri="{FF2B5EF4-FFF2-40B4-BE49-F238E27FC236}">
                <a16:creationId xmlns:a16="http://schemas.microsoft.com/office/drawing/2014/main" id="{5E5DE45F-A7B2-4AC0-B58F-6325630F36F7}"/>
              </a:ext>
            </a:extLst>
          </p:cNvPr>
          <p:cNvSpPr>
            <a:spLocks noGrp="1"/>
          </p:cNvSpPr>
          <p:nvPr>
            <p:ph idx="1"/>
          </p:nvPr>
        </p:nvSpPr>
        <p:spPr/>
        <p:txBody>
          <a:bodyPr>
            <a:normAutofit fontScale="92500" lnSpcReduction="10000"/>
          </a:bodyPr>
          <a:lstStyle/>
          <a:p>
            <a:pPr>
              <a:lnSpc>
                <a:spcPct val="110000"/>
              </a:lnSpc>
            </a:pPr>
            <a:r>
              <a:rPr lang="en-US" dirty="0"/>
              <a:t>The skill of making an unoccupied bed can be delegated to nursing assistive personnel (NAP). Before delegating, be sure to inform the NAP of the following:</a:t>
            </a:r>
          </a:p>
          <a:p>
            <a:pPr>
              <a:lnSpc>
                <a:spcPct val="110000"/>
              </a:lnSpc>
            </a:pPr>
            <a:endParaRPr lang="en-US" dirty="0"/>
          </a:p>
          <a:p>
            <a:pPr>
              <a:lnSpc>
                <a:spcPct val="110000"/>
              </a:lnSpc>
            </a:pPr>
            <a:r>
              <a:rPr lang="en-US" dirty="0"/>
              <a:t>Any position or activity restrictions that affect the patient’s ability to get out of bed.</a:t>
            </a:r>
          </a:p>
          <a:p>
            <a:pPr>
              <a:lnSpc>
                <a:spcPct val="110000"/>
              </a:lnSpc>
            </a:pPr>
            <a:r>
              <a:rPr lang="en-US" dirty="0"/>
              <a:t>Any special linen instructions if the patient is on an airflow mattress.</a:t>
            </a:r>
          </a:p>
          <a:p>
            <a:pPr>
              <a:lnSpc>
                <a:spcPct val="110000"/>
              </a:lnSpc>
            </a:pPr>
            <a:r>
              <a:rPr lang="en-US" dirty="0"/>
              <a:t>Specify that Standard Precautions are to be used when making an unoccupied bed.</a:t>
            </a:r>
          </a:p>
        </p:txBody>
      </p:sp>
    </p:spTree>
    <p:extLst>
      <p:ext uri="{BB962C8B-B14F-4D97-AF65-F5344CB8AC3E}">
        <p14:creationId xmlns:p14="http://schemas.microsoft.com/office/powerpoint/2010/main" val="2931951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D36C-4D6F-4A9E-805A-81438DCD68B2}"/>
              </a:ext>
            </a:extLst>
          </p:cNvPr>
          <p:cNvSpPr>
            <a:spLocks noGrp="1"/>
          </p:cNvSpPr>
          <p:nvPr>
            <p:ph type="title"/>
          </p:nvPr>
        </p:nvSpPr>
        <p:spPr/>
        <p:txBody>
          <a:bodyPr/>
          <a:lstStyle/>
          <a:p>
            <a:r>
              <a:rPr lang="en-US" dirty="0"/>
              <a:t>Preparation</a:t>
            </a:r>
          </a:p>
        </p:txBody>
      </p:sp>
      <p:sp>
        <p:nvSpPr>
          <p:cNvPr id="3" name="Content Placeholder 2">
            <a:extLst>
              <a:ext uri="{FF2B5EF4-FFF2-40B4-BE49-F238E27FC236}">
                <a16:creationId xmlns:a16="http://schemas.microsoft.com/office/drawing/2014/main" id="{8A1AE2A5-3F6B-4C61-B4F4-11CCF29AAFE4}"/>
              </a:ext>
            </a:extLst>
          </p:cNvPr>
          <p:cNvSpPr>
            <a:spLocks noGrp="1"/>
          </p:cNvSpPr>
          <p:nvPr>
            <p:ph idx="1"/>
          </p:nvPr>
        </p:nvSpPr>
        <p:spPr/>
        <p:txBody>
          <a:bodyPr/>
          <a:lstStyle/>
          <a:p>
            <a:pPr>
              <a:lnSpc>
                <a:spcPct val="100000"/>
              </a:lnSpc>
            </a:pPr>
            <a:r>
              <a:rPr lang="en-US" dirty="0"/>
              <a:t>Gather all needed equipment and supplies</a:t>
            </a:r>
          </a:p>
          <a:p>
            <a:pPr>
              <a:lnSpc>
                <a:spcPct val="100000"/>
              </a:lnSpc>
            </a:pPr>
            <a:r>
              <a:rPr lang="en-US" dirty="0"/>
              <a:t>Wear gloves when removing soiled linen.</a:t>
            </a:r>
          </a:p>
          <a:p>
            <a:pPr>
              <a:lnSpc>
                <a:spcPct val="100000"/>
              </a:lnSpc>
            </a:pPr>
            <a:r>
              <a:rPr lang="en-US" dirty="0"/>
              <a:t>Assess activity orders or restrictions on mobility or positioning, to ensure that the patient can get out of bed for the procedure.</a:t>
            </a:r>
          </a:p>
          <a:p>
            <a:pPr>
              <a:lnSpc>
                <a:spcPct val="100000"/>
              </a:lnSpc>
            </a:pPr>
            <a:r>
              <a:rPr lang="en-US" dirty="0"/>
              <a:t>Help the patient into a bedside chair, or plan to make the bed when the patient is out of the room.</a:t>
            </a:r>
          </a:p>
        </p:txBody>
      </p:sp>
    </p:spTree>
    <p:extLst>
      <p:ext uri="{BB962C8B-B14F-4D97-AF65-F5344CB8AC3E}">
        <p14:creationId xmlns:p14="http://schemas.microsoft.com/office/powerpoint/2010/main" val="3038357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D879-7B7A-44D3-80E5-578076C63D55}"/>
              </a:ext>
            </a:extLst>
          </p:cNvPr>
          <p:cNvSpPr>
            <a:spLocks noGrp="1"/>
          </p:cNvSpPr>
          <p:nvPr>
            <p:ph type="title"/>
          </p:nvPr>
        </p:nvSpPr>
        <p:spPr/>
        <p:txBody>
          <a:bodyPr/>
          <a:lstStyle/>
          <a:p>
            <a:r>
              <a:rPr lang="en-US" dirty="0"/>
              <a:t>Follow-up</a:t>
            </a:r>
          </a:p>
        </p:txBody>
      </p:sp>
      <p:sp>
        <p:nvSpPr>
          <p:cNvPr id="3" name="Content Placeholder 2">
            <a:extLst>
              <a:ext uri="{FF2B5EF4-FFF2-40B4-BE49-F238E27FC236}">
                <a16:creationId xmlns:a16="http://schemas.microsoft.com/office/drawing/2014/main" id="{B4686717-6861-4A95-B10E-BCFA802D6829}"/>
              </a:ext>
            </a:extLst>
          </p:cNvPr>
          <p:cNvSpPr>
            <a:spLocks noGrp="1"/>
          </p:cNvSpPr>
          <p:nvPr>
            <p:ph idx="1"/>
          </p:nvPr>
        </p:nvSpPr>
        <p:spPr/>
        <p:txBody>
          <a:bodyPr/>
          <a:lstStyle/>
          <a:p>
            <a:pPr>
              <a:lnSpc>
                <a:spcPct val="100000"/>
              </a:lnSpc>
            </a:pPr>
            <a:r>
              <a:rPr lang="en-US" dirty="0"/>
              <a:t>Help the patient back to bed.</a:t>
            </a:r>
          </a:p>
          <a:p>
            <a:pPr>
              <a:lnSpc>
                <a:spcPct val="100000"/>
              </a:lnSpc>
            </a:pPr>
            <a:r>
              <a:rPr lang="en-US" dirty="0"/>
              <a:t>Ensure that the call light is within the patient’s reach on the bed rail or pillow.</a:t>
            </a:r>
          </a:p>
          <a:p>
            <a:pPr>
              <a:lnSpc>
                <a:spcPct val="100000"/>
              </a:lnSpc>
            </a:pPr>
            <a:r>
              <a:rPr lang="en-US" dirty="0"/>
              <a:t>Ask if the patient is comfortable.</a:t>
            </a:r>
          </a:p>
          <a:p>
            <a:pPr>
              <a:lnSpc>
                <a:spcPct val="100000"/>
              </a:lnSpc>
            </a:pPr>
            <a:r>
              <a:rPr lang="en-US" dirty="0"/>
              <a:t>Periodically check the linen for cleanliness and tightness.</a:t>
            </a:r>
          </a:p>
        </p:txBody>
      </p:sp>
    </p:spTree>
    <p:extLst>
      <p:ext uri="{BB962C8B-B14F-4D97-AF65-F5344CB8AC3E}">
        <p14:creationId xmlns:p14="http://schemas.microsoft.com/office/powerpoint/2010/main" val="2408361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EC99-65EB-440B-B1FE-7BC1DC17DFC3}"/>
              </a:ext>
            </a:extLst>
          </p:cNvPr>
          <p:cNvSpPr>
            <a:spLocks noGrp="1"/>
          </p:cNvSpPr>
          <p:nvPr>
            <p:ph type="title"/>
          </p:nvPr>
        </p:nvSpPr>
        <p:spPr/>
        <p:txBody>
          <a:bodyPr/>
          <a:lstStyle/>
          <a:p>
            <a:r>
              <a:rPr lang="en-US" dirty="0"/>
              <a:t>Documentation</a:t>
            </a:r>
          </a:p>
        </p:txBody>
      </p:sp>
      <p:sp>
        <p:nvSpPr>
          <p:cNvPr id="3" name="Content Placeholder 2">
            <a:extLst>
              <a:ext uri="{FF2B5EF4-FFF2-40B4-BE49-F238E27FC236}">
                <a16:creationId xmlns:a16="http://schemas.microsoft.com/office/drawing/2014/main" id="{5E5DE45F-A7B2-4AC0-B58F-6325630F36F7}"/>
              </a:ext>
            </a:extLst>
          </p:cNvPr>
          <p:cNvSpPr>
            <a:spLocks noGrp="1"/>
          </p:cNvSpPr>
          <p:nvPr>
            <p:ph idx="1"/>
          </p:nvPr>
        </p:nvSpPr>
        <p:spPr/>
        <p:txBody>
          <a:bodyPr/>
          <a:lstStyle/>
          <a:p>
            <a:r>
              <a:rPr lang="en-US" dirty="0"/>
              <a:t>Do not document the making of an unoccupied bed.</a:t>
            </a:r>
          </a:p>
        </p:txBody>
      </p:sp>
    </p:spTree>
    <p:extLst>
      <p:ext uri="{BB962C8B-B14F-4D97-AF65-F5344CB8AC3E}">
        <p14:creationId xmlns:p14="http://schemas.microsoft.com/office/powerpoint/2010/main" val="3715803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644" y="1265063"/>
            <a:ext cx="10529711" cy="2784473"/>
          </a:xfrm>
        </p:spPr>
        <p:txBody>
          <a:bodyPr/>
          <a:lstStyle/>
          <a:p>
            <a:pPr algn="ctr"/>
            <a:r>
              <a:rPr lang="en-US" dirty="0"/>
              <a:t>Thank You</a:t>
            </a:r>
          </a:p>
        </p:txBody>
      </p:sp>
      <p:sp>
        <p:nvSpPr>
          <p:cNvPr id="3" name="Content Placeholder 2"/>
          <p:cNvSpPr>
            <a:spLocks noGrp="1"/>
          </p:cNvSpPr>
          <p:nvPr>
            <p:ph idx="1"/>
          </p:nvPr>
        </p:nvSpPr>
        <p:spPr>
          <a:xfrm>
            <a:off x="894644" y="4049536"/>
            <a:ext cx="10515600" cy="4351338"/>
          </a:xfrm>
        </p:spPr>
        <p:txBody>
          <a:bodyPr/>
          <a:lstStyle/>
          <a:p>
            <a:pPr marL="0" indent="0">
              <a:buNone/>
            </a:pPr>
            <a:endParaRPr lang="en-US" dirty="0"/>
          </a:p>
          <a:p>
            <a:endParaRPr lang="en-US" dirty="0"/>
          </a:p>
        </p:txBody>
      </p:sp>
    </p:spTree>
    <p:extLst>
      <p:ext uri="{BB962C8B-B14F-4D97-AF65-F5344CB8AC3E}">
        <p14:creationId xmlns:p14="http://schemas.microsoft.com/office/powerpoint/2010/main" val="1338018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082FD1B5-E4DF-4A38-B970-23A4D1F96534}"/>
              </a:ext>
            </a:extLst>
          </p:cNvPr>
          <p:cNvSpPr>
            <a:spLocks noGrp="1" noChangeArrowheads="1"/>
          </p:cNvSpPr>
          <p:nvPr>
            <p:ph type="body" idx="1"/>
          </p:nvPr>
        </p:nvSpPr>
        <p:spPr>
          <a:xfrm>
            <a:off x="1516856" y="1142999"/>
            <a:ext cx="9158285" cy="5416827"/>
          </a:xfrm>
        </p:spPr>
        <p:txBody>
          <a:bodyPr>
            <a:normAutofit fontScale="85000" lnSpcReduction="10000"/>
          </a:bodyPr>
          <a:lstStyle/>
          <a:p>
            <a:pPr>
              <a:lnSpc>
                <a:spcPct val="120000"/>
              </a:lnSpc>
              <a:buFontTx/>
              <a:buNone/>
            </a:pPr>
            <a:r>
              <a:rPr lang="en-US" altLang="en-US" sz="2600" dirty="0">
                <a:cs typeface="Calibri" panose="020F0502020204030204" pitchFamily="34" charset="0"/>
              </a:rPr>
              <a:t>A. On changing an unoccupied bed</a:t>
            </a:r>
          </a:p>
          <a:p>
            <a:pPr lvl="1">
              <a:lnSpc>
                <a:spcPct val="120000"/>
              </a:lnSpc>
            </a:pPr>
            <a:r>
              <a:rPr lang="en-US" altLang="en-US" sz="2600" dirty="0">
                <a:cs typeface="Calibri" panose="020F0502020204030204" pitchFamily="34" charset="0"/>
              </a:rPr>
              <a:t>to promote the client's comfort</a:t>
            </a:r>
          </a:p>
          <a:p>
            <a:pPr lvl="1">
              <a:lnSpc>
                <a:spcPct val="120000"/>
              </a:lnSpc>
            </a:pPr>
            <a:r>
              <a:rPr lang="en-US" altLang="en-US" sz="2600" dirty="0">
                <a:cs typeface="Calibri" panose="020F0502020204030204" pitchFamily="34" charset="0"/>
              </a:rPr>
              <a:t>to provide a clean near environment for the client</a:t>
            </a:r>
          </a:p>
          <a:p>
            <a:pPr lvl="1">
              <a:lnSpc>
                <a:spcPct val="120000"/>
              </a:lnSpc>
            </a:pPr>
            <a:r>
              <a:rPr lang="en-US" altLang="en-US" sz="2600" dirty="0">
                <a:cs typeface="Calibri" panose="020F0502020204030204" pitchFamily="34" charset="0"/>
              </a:rPr>
              <a:t>to provide a smooth, wrinkle-free bed foundation, thus minimizing sources of skin irritation</a:t>
            </a:r>
          </a:p>
          <a:p>
            <a:pPr>
              <a:lnSpc>
                <a:spcPct val="120000"/>
              </a:lnSpc>
              <a:buFontTx/>
              <a:buNone/>
            </a:pPr>
            <a:endParaRPr lang="en-US" altLang="en-US" sz="2600" dirty="0">
              <a:cs typeface="Calibri" panose="020F0502020204030204" pitchFamily="34" charset="0"/>
            </a:endParaRPr>
          </a:p>
          <a:p>
            <a:pPr>
              <a:lnSpc>
                <a:spcPct val="120000"/>
              </a:lnSpc>
              <a:buFontTx/>
              <a:buNone/>
            </a:pPr>
            <a:r>
              <a:rPr lang="en-US" altLang="en-US" sz="2600" dirty="0">
                <a:cs typeface="Calibri" panose="020F0502020204030204" pitchFamily="34" charset="0"/>
              </a:rPr>
              <a:t>B. On changing an occupied bed</a:t>
            </a:r>
          </a:p>
          <a:p>
            <a:pPr lvl="1">
              <a:lnSpc>
                <a:spcPct val="120000"/>
              </a:lnSpc>
            </a:pPr>
            <a:r>
              <a:rPr lang="en-US" altLang="en-US" sz="2600" dirty="0">
                <a:cs typeface="Calibri" panose="020F0502020204030204" pitchFamily="34" charset="0"/>
              </a:rPr>
              <a:t>to conserve the client's energy and maintain current healthy status</a:t>
            </a:r>
          </a:p>
          <a:p>
            <a:pPr lvl="1">
              <a:lnSpc>
                <a:spcPct val="120000"/>
              </a:lnSpc>
            </a:pPr>
            <a:r>
              <a:rPr lang="en-US" altLang="en-US" sz="2600" dirty="0">
                <a:cs typeface="Calibri" panose="020F0502020204030204" pitchFamily="34" charset="0"/>
              </a:rPr>
              <a:t>to promote the client's comfort</a:t>
            </a:r>
          </a:p>
          <a:p>
            <a:pPr lvl="1">
              <a:lnSpc>
                <a:spcPct val="120000"/>
              </a:lnSpc>
            </a:pPr>
            <a:r>
              <a:rPr lang="en-US" altLang="en-US" sz="2600" dirty="0">
                <a:cs typeface="Calibri" panose="020F0502020204030204" pitchFamily="34" charset="0"/>
              </a:rPr>
              <a:t>to provide a clean near environment for the client</a:t>
            </a:r>
          </a:p>
          <a:p>
            <a:pPr lvl="1">
              <a:lnSpc>
                <a:spcPct val="120000"/>
              </a:lnSpc>
            </a:pPr>
            <a:r>
              <a:rPr lang="en-US" altLang="en-US" sz="2600" dirty="0">
                <a:cs typeface="Calibri" panose="020F0502020204030204" pitchFamily="34" charset="0"/>
              </a:rPr>
              <a:t>to provide a smooth, wrinkle-free bed foundation, thus minimizing sources of skin irritation</a:t>
            </a:r>
          </a:p>
          <a:p>
            <a:pPr>
              <a:lnSpc>
                <a:spcPct val="90000"/>
              </a:lnSpc>
              <a:buFontTx/>
              <a:buNone/>
            </a:pPr>
            <a:endParaRPr lang="en-US" altLang="en-US" sz="1900" dirty="0">
              <a:latin typeface="Bookman Old Style" panose="02050604050505020204" pitchFamily="18" charset="0"/>
            </a:endParaRPr>
          </a:p>
        </p:txBody>
      </p:sp>
      <p:sp>
        <p:nvSpPr>
          <p:cNvPr id="41988" name="Rectangle 4">
            <a:extLst>
              <a:ext uri="{FF2B5EF4-FFF2-40B4-BE49-F238E27FC236}">
                <a16:creationId xmlns:a16="http://schemas.microsoft.com/office/drawing/2014/main" id="{5FD219B8-01B3-466D-B15F-B0231504BB8E}"/>
              </a:ext>
            </a:extLst>
          </p:cNvPr>
          <p:cNvSpPr>
            <a:spLocks noChangeArrowheads="1"/>
          </p:cNvSpPr>
          <p:nvPr/>
        </p:nvSpPr>
        <p:spPr bwMode="auto">
          <a:xfrm>
            <a:off x="2538412" y="0"/>
            <a:ext cx="71151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dirty="0">
                <a:solidFill>
                  <a:schemeClr val="tx1"/>
                </a:solidFill>
                <a:latin typeface="Gill Sans Ultra Bold" panose="020B0A02020104020203" pitchFamily="34" charset="0"/>
              </a:rPr>
              <a:t>PURPOSE OF BEDMAKING</a:t>
            </a:r>
            <a:endParaRPr lang="en-US" alt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43A97AD3-A534-46EF-BCA8-B36AFA5F494E}"/>
              </a:ext>
            </a:extLst>
          </p:cNvPr>
          <p:cNvSpPr>
            <a:spLocks noGrp="1" noChangeArrowheads="1"/>
          </p:cNvSpPr>
          <p:nvPr>
            <p:ph type="body" idx="1"/>
          </p:nvPr>
        </p:nvSpPr>
        <p:spPr>
          <a:xfrm>
            <a:off x="1444487" y="1436688"/>
            <a:ext cx="9568070" cy="4438650"/>
          </a:xfrm>
        </p:spPr>
        <p:txBody>
          <a:bodyPr>
            <a:normAutofit fontScale="92500" lnSpcReduction="20000"/>
          </a:bodyPr>
          <a:lstStyle/>
          <a:p>
            <a:pPr marL="609600" indent="-609600">
              <a:lnSpc>
                <a:spcPct val="100000"/>
              </a:lnSpc>
              <a:buFontTx/>
              <a:buAutoNum type="arabicPeriod"/>
            </a:pPr>
            <a:r>
              <a:rPr lang="en-US" altLang="en-US" sz="2600" dirty="0">
                <a:latin typeface="Calibri" panose="020F0502020204030204" pitchFamily="34" charset="0"/>
                <a:cs typeface="Calibri" panose="020F0502020204030204" pitchFamily="34" charset="0"/>
              </a:rPr>
              <a:t>It helps maintain a clean, orderly and comfortable room which contributes to the patients sense of well-being.</a:t>
            </a:r>
          </a:p>
          <a:p>
            <a:pPr marL="609600" indent="-609600">
              <a:lnSpc>
                <a:spcPct val="100000"/>
              </a:lnSpc>
              <a:buFontTx/>
              <a:buAutoNum type="arabicPeriod"/>
            </a:pPr>
            <a:endParaRPr lang="en-US" altLang="en-US" sz="2600" dirty="0">
              <a:latin typeface="Calibri" panose="020F0502020204030204" pitchFamily="34" charset="0"/>
              <a:cs typeface="Calibri" panose="020F0502020204030204" pitchFamily="34" charset="0"/>
            </a:endParaRPr>
          </a:p>
          <a:p>
            <a:pPr marL="609600" indent="-609600">
              <a:lnSpc>
                <a:spcPct val="100000"/>
              </a:lnSpc>
              <a:buFontTx/>
              <a:buAutoNum type="arabicPeriod"/>
            </a:pPr>
            <a:r>
              <a:rPr lang="en-US" altLang="en-US" sz="2600" dirty="0">
                <a:latin typeface="Calibri" panose="020F0502020204030204" pitchFamily="34" charset="0"/>
                <a:cs typeface="Calibri" panose="020F0502020204030204" pitchFamily="34" charset="0"/>
              </a:rPr>
              <a:t>Helps the patient secure proper rest and comfort which are essential for health and refresh him/her by providing cleanliness</a:t>
            </a:r>
          </a:p>
          <a:p>
            <a:pPr marL="609600" indent="-609600">
              <a:lnSpc>
                <a:spcPct val="100000"/>
              </a:lnSpc>
              <a:buFontTx/>
              <a:buAutoNum type="arabicPeriod"/>
            </a:pPr>
            <a:endParaRPr lang="en-US" altLang="en-US" sz="2600" dirty="0">
              <a:latin typeface="Calibri" panose="020F0502020204030204" pitchFamily="34" charset="0"/>
              <a:cs typeface="Calibri" panose="020F0502020204030204" pitchFamily="34" charset="0"/>
            </a:endParaRPr>
          </a:p>
          <a:p>
            <a:pPr marL="609600" indent="-609600">
              <a:lnSpc>
                <a:spcPct val="100000"/>
              </a:lnSpc>
              <a:buFontTx/>
              <a:buAutoNum type="arabicPeriod"/>
            </a:pPr>
            <a:r>
              <a:rPr lang="en-US" altLang="en-US" sz="2600" dirty="0">
                <a:latin typeface="Calibri" panose="020F0502020204030204" pitchFamily="34" charset="0"/>
                <a:cs typeface="Calibri" panose="020F0502020204030204" pitchFamily="34" charset="0"/>
              </a:rPr>
              <a:t>It helps prevent or avoid microorganisms to come in contact with the patient which could cause tribulations. </a:t>
            </a:r>
          </a:p>
          <a:p>
            <a:pPr marL="609600" indent="-609600">
              <a:lnSpc>
                <a:spcPct val="100000"/>
              </a:lnSpc>
              <a:buFontTx/>
              <a:buAutoNum type="arabicPeriod"/>
            </a:pPr>
            <a:endParaRPr lang="en-US" altLang="en-US" sz="2600" dirty="0">
              <a:latin typeface="Calibri" panose="020F0502020204030204" pitchFamily="34" charset="0"/>
              <a:cs typeface="Calibri" panose="020F0502020204030204" pitchFamily="34" charset="0"/>
            </a:endParaRPr>
          </a:p>
          <a:p>
            <a:pPr marL="609600" indent="-609600">
              <a:lnSpc>
                <a:spcPct val="100000"/>
              </a:lnSpc>
              <a:buFontTx/>
              <a:buAutoNum type="arabicPeriod"/>
            </a:pPr>
            <a:r>
              <a:rPr lang="en-US" altLang="en-US" sz="2600" dirty="0">
                <a:latin typeface="Calibri" panose="020F0502020204030204" pitchFamily="34" charset="0"/>
                <a:cs typeface="Calibri" panose="020F0502020204030204" pitchFamily="34" charset="0"/>
              </a:rPr>
              <a:t>It minimizes the sources of skin irritation by providing smooth, wrinkle-free bed foundation.</a:t>
            </a:r>
          </a:p>
          <a:p>
            <a:pPr marL="609600" indent="-609600">
              <a:buFontTx/>
              <a:buAutoNum type="arabicPeriod"/>
            </a:pPr>
            <a:endParaRPr lang="en-US" altLang="en-US" sz="1800" dirty="0">
              <a:latin typeface="Bookman Old Style" panose="02050604050505020204" pitchFamily="18" charset="0"/>
            </a:endParaRPr>
          </a:p>
        </p:txBody>
      </p:sp>
      <p:sp>
        <p:nvSpPr>
          <p:cNvPr id="50180" name="Rectangle 4">
            <a:extLst>
              <a:ext uri="{FF2B5EF4-FFF2-40B4-BE49-F238E27FC236}">
                <a16:creationId xmlns:a16="http://schemas.microsoft.com/office/drawing/2014/main" id="{DCF4333F-CFE2-4C8D-B25E-AD495C2BE26A}"/>
              </a:ext>
            </a:extLst>
          </p:cNvPr>
          <p:cNvSpPr>
            <a:spLocks noGrp="1" noChangeArrowheads="1"/>
          </p:cNvSpPr>
          <p:nvPr>
            <p:ph type="title"/>
          </p:nvPr>
        </p:nvSpPr>
        <p:spPr>
          <a:xfrm>
            <a:off x="2212975" y="53009"/>
            <a:ext cx="7766050" cy="1143000"/>
          </a:xfrm>
          <a:noFill/>
          <a:ln/>
        </p:spPr>
        <p:txBody>
          <a:bodyPr/>
          <a:lstStyle/>
          <a:p>
            <a:r>
              <a:rPr lang="en-US" altLang="en-US" sz="3200" dirty="0">
                <a:latin typeface="Gill Sans Ultra Bold" panose="020B0A02020104020203" pitchFamily="34" charset="0"/>
              </a:rPr>
              <a:t>IMPORTANCE OF BEDMAKING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a:extLst>
              <a:ext uri="{FF2B5EF4-FFF2-40B4-BE49-F238E27FC236}">
                <a16:creationId xmlns:a16="http://schemas.microsoft.com/office/drawing/2014/main" id="{BA3DAE15-946C-4419-96A6-0F5A16E21F51}"/>
              </a:ext>
            </a:extLst>
          </p:cNvPr>
          <p:cNvSpPr>
            <a:spLocks noGrp="1" noChangeArrowheads="1"/>
          </p:cNvSpPr>
          <p:nvPr>
            <p:ph type="body" idx="1"/>
          </p:nvPr>
        </p:nvSpPr>
        <p:spPr>
          <a:xfrm>
            <a:off x="1430684" y="692339"/>
            <a:ext cx="9555368" cy="5907243"/>
          </a:xfrm>
        </p:spPr>
        <p:txBody>
          <a:bodyPr>
            <a:normAutofit fontScale="25000" lnSpcReduction="20000"/>
          </a:bodyPr>
          <a:lstStyle/>
          <a:p>
            <a:pPr>
              <a:lnSpc>
                <a:spcPct val="120000"/>
              </a:lnSpc>
              <a:buFontTx/>
              <a:buNone/>
            </a:pPr>
            <a:r>
              <a:rPr lang="en-US" altLang="en-US" sz="8000" dirty="0"/>
              <a:t>Bed  </a:t>
            </a:r>
          </a:p>
          <a:p>
            <a:pPr lvl="1">
              <a:lnSpc>
                <a:spcPct val="120000"/>
              </a:lnSpc>
              <a:buFontTx/>
              <a:buNone/>
            </a:pPr>
            <a:r>
              <a:rPr lang="en-US" altLang="en-US" sz="8000" dirty="0"/>
              <a:t>-  is primarily divided into 3 sections</a:t>
            </a:r>
          </a:p>
          <a:p>
            <a:pPr lvl="1">
              <a:lnSpc>
                <a:spcPct val="120000"/>
              </a:lnSpc>
              <a:buFontTx/>
              <a:buChar char="-"/>
            </a:pPr>
            <a:r>
              <a:rPr lang="en-US" altLang="en-US" sz="8000" dirty="0"/>
              <a:t>length: 1.9m (6.5ft).</a:t>
            </a:r>
          </a:p>
          <a:p>
            <a:pPr lvl="1">
              <a:lnSpc>
                <a:spcPct val="120000"/>
              </a:lnSpc>
              <a:buFontTx/>
              <a:buChar char="-"/>
            </a:pPr>
            <a:r>
              <a:rPr lang="en-US" altLang="en-US" sz="8000" dirty="0"/>
              <a:t>weight: 0.9m (3ft.)</a:t>
            </a:r>
          </a:p>
          <a:p>
            <a:pPr lvl="1">
              <a:lnSpc>
                <a:spcPct val="120000"/>
              </a:lnSpc>
              <a:buFontTx/>
              <a:buChar char="-"/>
            </a:pPr>
            <a:r>
              <a:rPr lang="en-US" altLang="en-US" sz="8000" dirty="0"/>
              <a:t>high: 66cm (26in.) </a:t>
            </a:r>
          </a:p>
          <a:p>
            <a:pPr lvl="1">
              <a:lnSpc>
                <a:spcPct val="120000"/>
              </a:lnSpc>
              <a:buFontTx/>
              <a:buChar char="-"/>
            </a:pPr>
            <a:r>
              <a:rPr lang="en-US" altLang="en-US" sz="8000" dirty="0"/>
              <a:t>but sometimes varies depending on circumstances</a:t>
            </a:r>
          </a:p>
          <a:p>
            <a:pPr lvl="1">
              <a:lnSpc>
                <a:spcPct val="120000"/>
              </a:lnSpc>
              <a:buFontTx/>
              <a:buNone/>
            </a:pPr>
            <a:endParaRPr lang="en-US" altLang="en-US" sz="8000" dirty="0"/>
          </a:p>
          <a:p>
            <a:pPr>
              <a:lnSpc>
                <a:spcPct val="120000"/>
              </a:lnSpc>
              <a:buFontTx/>
              <a:buNone/>
            </a:pPr>
            <a:r>
              <a:rPr lang="en-US" altLang="en-US" sz="8000" dirty="0"/>
              <a:t>A. Common Types of Bed</a:t>
            </a:r>
          </a:p>
          <a:p>
            <a:pPr lvl="1">
              <a:lnSpc>
                <a:spcPct val="120000"/>
              </a:lnSpc>
              <a:buFontTx/>
              <a:buAutoNum type="arabicPeriod"/>
            </a:pPr>
            <a:r>
              <a:rPr lang="en-US" altLang="en-US" sz="8000" dirty="0"/>
              <a:t>Occupied bed</a:t>
            </a:r>
          </a:p>
          <a:p>
            <a:pPr lvl="2">
              <a:lnSpc>
                <a:spcPct val="120000"/>
              </a:lnSpc>
            </a:pPr>
            <a:r>
              <a:rPr lang="en-US" altLang="en-US" sz="8000" dirty="0"/>
              <a:t>the occupied bed is made when the patient is not able or not permitted to get out of the bed </a:t>
            </a:r>
          </a:p>
          <a:p>
            <a:pPr lvl="2">
              <a:lnSpc>
                <a:spcPct val="120000"/>
              </a:lnSpc>
            </a:pPr>
            <a:r>
              <a:rPr lang="en-US" altLang="en-US" sz="8000" dirty="0"/>
              <a:t>the important part of making an occupied bed is to get the sheets smooth and tight under the patient so that there will be no wrinkles to rub against the patient’s skin</a:t>
            </a:r>
          </a:p>
          <a:p>
            <a:pPr lvl="2">
              <a:lnSpc>
                <a:spcPct val="120000"/>
              </a:lnSpc>
            </a:pPr>
            <a:r>
              <a:rPr lang="en-US" altLang="en-US" sz="8000" dirty="0"/>
              <a:t>the client’s privacy, comfort and safety is also important when making the bed</a:t>
            </a:r>
          </a:p>
          <a:p>
            <a:pPr>
              <a:lnSpc>
                <a:spcPct val="100000"/>
              </a:lnSpc>
              <a:buFontTx/>
              <a:buNone/>
            </a:pPr>
            <a:endParaRPr lang="en-US" altLang="en-US" sz="1700" dirty="0">
              <a:latin typeface="Bookman Old Style" panose="02050604050505020204" pitchFamily="18" charset="0"/>
            </a:endParaRPr>
          </a:p>
        </p:txBody>
      </p:sp>
      <p:sp>
        <p:nvSpPr>
          <p:cNvPr id="56325" name="Rectangle 5">
            <a:extLst>
              <a:ext uri="{FF2B5EF4-FFF2-40B4-BE49-F238E27FC236}">
                <a16:creationId xmlns:a16="http://schemas.microsoft.com/office/drawing/2014/main" id="{EAC7856B-58FA-4B42-9C77-13A831E42A13}"/>
              </a:ext>
            </a:extLst>
          </p:cNvPr>
          <p:cNvSpPr>
            <a:spLocks noChangeArrowheads="1"/>
          </p:cNvSpPr>
          <p:nvPr/>
        </p:nvSpPr>
        <p:spPr bwMode="auto">
          <a:xfrm>
            <a:off x="4053580" y="0"/>
            <a:ext cx="335438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dirty="0">
                <a:solidFill>
                  <a:schemeClr val="tx1"/>
                </a:solidFill>
                <a:latin typeface="Gill Sans Ultra Bold" panose="020B0A02020104020203" pitchFamily="34" charset="0"/>
              </a:rPr>
              <a:t>TYPES OF BED</a:t>
            </a:r>
            <a:endParaRPr lang="en-US" altLang="en-US"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a:extLst>
              <a:ext uri="{FF2B5EF4-FFF2-40B4-BE49-F238E27FC236}">
                <a16:creationId xmlns:a16="http://schemas.microsoft.com/office/drawing/2014/main" id="{FF813DC3-3A92-4DF2-A67A-EE5A3AD39C7D}"/>
              </a:ext>
            </a:extLst>
          </p:cNvPr>
          <p:cNvSpPr>
            <a:spLocks noGrp="1" noChangeArrowheads="1"/>
          </p:cNvSpPr>
          <p:nvPr>
            <p:ph type="body" idx="1"/>
          </p:nvPr>
        </p:nvSpPr>
        <p:spPr>
          <a:xfrm>
            <a:off x="1259336" y="981488"/>
            <a:ext cx="9673327" cy="5419311"/>
          </a:xfrm>
        </p:spPr>
        <p:txBody>
          <a:bodyPr>
            <a:normAutofit lnSpcReduction="10000"/>
          </a:bodyPr>
          <a:lstStyle/>
          <a:p>
            <a:pPr marL="990600" lvl="1" indent="-533400">
              <a:lnSpc>
                <a:spcPct val="100000"/>
              </a:lnSpc>
              <a:buNone/>
            </a:pPr>
            <a:r>
              <a:rPr lang="en-US" altLang="en-US" sz="2000" dirty="0"/>
              <a:t>2. Unoccupied bed</a:t>
            </a:r>
          </a:p>
          <a:p>
            <a:pPr marL="1371600" lvl="2" indent="-457200">
              <a:lnSpc>
                <a:spcPct val="100000"/>
              </a:lnSpc>
            </a:pPr>
            <a:r>
              <a:rPr lang="en-US" altLang="en-US" dirty="0"/>
              <a:t>the unoccupied bed is made when there is no patient confined in bed</a:t>
            </a:r>
          </a:p>
          <a:p>
            <a:pPr marL="1371600" lvl="2" indent="-457200">
              <a:lnSpc>
                <a:spcPct val="100000"/>
              </a:lnSpc>
            </a:pPr>
            <a:r>
              <a:rPr lang="en-US" altLang="en-US" dirty="0"/>
              <a:t>A unoccupied bed may be:</a:t>
            </a:r>
          </a:p>
          <a:p>
            <a:pPr marL="1371600" lvl="2" indent="-457200">
              <a:lnSpc>
                <a:spcPct val="100000"/>
              </a:lnSpc>
              <a:buNone/>
            </a:pPr>
            <a:endParaRPr lang="en-US" altLang="en-US" dirty="0"/>
          </a:p>
          <a:p>
            <a:pPr marL="1371600" lvl="2" indent="-457200">
              <a:lnSpc>
                <a:spcPct val="100000"/>
              </a:lnSpc>
              <a:buNone/>
            </a:pPr>
            <a:r>
              <a:rPr lang="en-US" altLang="en-US" dirty="0"/>
              <a:t>A. Open bed</a:t>
            </a:r>
          </a:p>
          <a:p>
            <a:pPr marL="1752600" lvl="3" indent="-381000">
              <a:lnSpc>
                <a:spcPct val="100000"/>
              </a:lnSpc>
            </a:pPr>
            <a:r>
              <a:rPr lang="en-US" altLang="en-US" sz="2000" dirty="0"/>
              <a:t>the top covers are generally folded back so that a client can easily get into bed</a:t>
            </a:r>
          </a:p>
          <a:p>
            <a:pPr marL="1752600" lvl="3" indent="-381000">
              <a:lnSpc>
                <a:spcPct val="100000"/>
              </a:lnSpc>
            </a:pPr>
            <a:r>
              <a:rPr lang="en-US" altLang="en-US" sz="2000" dirty="0"/>
              <a:t>surgical, recovery and postoperative bed is a modified version of the open bed; the top bed line is arranged for easy transfer of the client from a stretcher to the bed</a:t>
            </a:r>
          </a:p>
          <a:p>
            <a:pPr marL="1752600" lvl="3" indent="-381000">
              <a:lnSpc>
                <a:spcPct val="100000"/>
              </a:lnSpc>
            </a:pPr>
            <a:r>
              <a:rPr lang="en-US" altLang="en-US" sz="2000" dirty="0"/>
              <a:t>the top sheets are folded to one side or </a:t>
            </a:r>
            <a:r>
              <a:rPr lang="en-US" altLang="en-US" sz="2000" dirty="0" err="1"/>
              <a:t>fanfolded</a:t>
            </a:r>
            <a:r>
              <a:rPr lang="en-US" altLang="en-US" sz="2000" dirty="0"/>
              <a:t> to the bottom third of the bed</a:t>
            </a:r>
          </a:p>
          <a:p>
            <a:pPr marL="1752600" lvl="3" indent="-381000">
              <a:lnSpc>
                <a:spcPct val="100000"/>
              </a:lnSpc>
              <a:buNone/>
            </a:pPr>
            <a:endParaRPr lang="en-US" altLang="en-US" sz="2000" dirty="0"/>
          </a:p>
          <a:p>
            <a:pPr marL="1371600" lvl="2" indent="-457200">
              <a:lnSpc>
                <a:spcPct val="100000"/>
              </a:lnSpc>
              <a:buNone/>
            </a:pPr>
            <a:r>
              <a:rPr lang="en-US" altLang="en-US" dirty="0"/>
              <a:t>B. Close bed</a:t>
            </a:r>
          </a:p>
          <a:p>
            <a:pPr marL="1752600" lvl="3" indent="-381000">
              <a:lnSpc>
                <a:spcPct val="100000"/>
              </a:lnSpc>
            </a:pPr>
            <a:r>
              <a:rPr lang="en-US" altLang="en-US" sz="2000" dirty="0"/>
              <a:t>the top sheet blankets and bedspreads are drawn up to the head of the mattress and under the pillows, this is prepared in a hospital room before a new client is admitted to that room</a:t>
            </a:r>
          </a:p>
          <a:p>
            <a:pPr marL="609600" indent="-609600">
              <a:lnSpc>
                <a:spcPct val="80000"/>
              </a:lnSpc>
              <a:buNone/>
            </a:pPr>
            <a:endParaRPr lang="en-US" altLang="en-US" sz="1700" dirty="0">
              <a:latin typeface="Bookman Old Style" panose="02050604050505020204" pitchFamily="18" charset="0"/>
            </a:endParaRPr>
          </a:p>
        </p:txBody>
      </p:sp>
      <p:sp>
        <p:nvSpPr>
          <p:cNvPr id="58372" name="Rectangle 4">
            <a:extLst>
              <a:ext uri="{FF2B5EF4-FFF2-40B4-BE49-F238E27FC236}">
                <a16:creationId xmlns:a16="http://schemas.microsoft.com/office/drawing/2014/main" id="{C0389F77-E8B0-4AF9-888D-C72126B2F67C}"/>
              </a:ext>
            </a:extLst>
          </p:cNvPr>
          <p:cNvSpPr>
            <a:spLocks noChangeArrowheads="1"/>
          </p:cNvSpPr>
          <p:nvPr/>
        </p:nvSpPr>
        <p:spPr bwMode="auto">
          <a:xfrm>
            <a:off x="4225859" y="-28989"/>
            <a:ext cx="335438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dirty="0">
                <a:solidFill>
                  <a:schemeClr val="tx1"/>
                </a:solidFill>
                <a:latin typeface="Gill Sans Ultra Bold" panose="020B0A02020104020203" pitchFamily="34" charset="0"/>
              </a:rPr>
              <a:t>TYPES OF BED</a:t>
            </a:r>
            <a:endParaRPr lang="en-US" altLang="en-US"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7" name="Picture 5">
            <a:extLst>
              <a:ext uri="{FF2B5EF4-FFF2-40B4-BE49-F238E27FC236}">
                <a16:creationId xmlns:a16="http://schemas.microsoft.com/office/drawing/2014/main" id="{63C106C0-1AEF-4A39-B4A0-F2946B528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96998"/>
            <a:ext cx="3194015" cy="319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ctangle 3">
            <a:extLst>
              <a:ext uri="{FF2B5EF4-FFF2-40B4-BE49-F238E27FC236}">
                <a16:creationId xmlns:a16="http://schemas.microsoft.com/office/drawing/2014/main" id="{2BB77EA9-AE2C-48D2-8B94-4BEDFBD5BA79}"/>
              </a:ext>
            </a:extLst>
          </p:cNvPr>
          <p:cNvSpPr>
            <a:spLocks noGrp="1" noChangeArrowheads="1"/>
          </p:cNvSpPr>
          <p:nvPr>
            <p:ph type="body" idx="1"/>
          </p:nvPr>
        </p:nvSpPr>
        <p:spPr>
          <a:xfrm>
            <a:off x="1470992" y="4291012"/>
            <a:ext cx="9210260" cy="1632709"/>
          </a:xfrm>
        </p:spPr>
        <p:txBody>
          <a:bodyPr>
            <a:normAutofit/>
          </a:bodyPr>
          <a:lstStyle/>
          <a:p>
            <a:pPr marL="533400" indent="-533400">
              <a:buNone/>
            </a:pPr>
            <a:r>
              <a:rPr lang="en-US" altLang="en-US" sz="2000" dirty="0"/>
              <a:t>C. Cradle Bed</a:t>
            </a:r>
          </a:p>
          <a:p>
            <a:pPr marL="914400" lvl="1" indent="-457200"/>
            <a:r>
              <a:rPr lang="en-US" altLang="en-US" sz="2000" dirty="0"/>
              <a:t>Contains cradle, a device for holding the top covers off. </a:t>
            </a:r>
          </a:p>
          <a:p>
            <a:pPr marL="914400" lvl="1" indent="-457200"/>
            <a:r>
              <a:rPr lang="en-US" altLang="en-US" sz="2000" dirty="0"/>
              <a:t>The outer cradle is made of wood, metal or at home for a brief period, a cardboard art to shape.</a:t>
            </a:r>
          </a:p>
          <a:p>
            <a:pPr marL="533400" indent="-533400">
              <a:buNone/>
            </a:pPr>
            <a:endParaRPr lang="en-US" altLang="en-US" sz="2000" dirty="0"/>
          </a:p>
          <a:p>
            <a:pPr marL="533400" indent="-533400">
              <a:buNone/>
            </a:pPr>
            <a:endParaRPr lang="en-US" altLang="en-US" sz="2000" dirty="0"/>
          </a:p>
        </p:txBody>
      </p:sp>
      <p:sp>
        <p:nvSpPr>
          <p:cNvPr id="95236" name="Rectangle 4">
            <a:extLst>
              <a:ext uri="{FF2B5EF4-FFF2-40B4-BE49-F238E27FC236}">
                <a16:creationId xmlns:a16="http://schemas.microsoft.com/office/drawing/2014/main" id="{58F575EB-B8E9-401D-BC38-F1611FAA68EC}"/>
              </a:ext>
            </a:extLst>
          </p:cNvPr>
          <p:cNvSpPr>
            <a:spLocks noChangeArrowheads="1"/>
          </p:cNvSpPr>
          <p:nvPr/>
        </p:nvSpPr>
        <p:spPr bwMode="auto">
          <a:xfrm>
            <a:off x="4386229" y="0"/>
            <a:ext cx="337978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dirty="0">
                <a:solidFill>
                  <a:schemeClr val="tx1"/>
                </a:solidFill>
                <a:latin typeface="Gill Sans Ultra Bold" panose="020B0A02020104020203" pitchFamily="34" charset="0"/>
              </a:rPr>
              <a:t>TYPES OF BED</a:t>
            </a:r>
            <a:endParaRPr lang="en-US" altLang="en-US"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3">
            <a:extLst>
              <a:ext uri="{FF2B5EF4-FFF2-40B4-BE49-F238E27FC236}">
                <a16:creationId xmlns:a16="http://schemas.microsoft.com/office/drawing/2014/main" id="{62C49F69-E57F-431C-BB12-E6314D7503F1}"/>
              </a:ext>
            </a:extLst>
          </p:cNvPr>
          <p:cNvPicPr>
            <a:picLocks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4432300" y="1136650"/>
            <a:ext cx="3843338" cy="2139950"/>
          </a:xfrm>
        </p:spPr>
      </p:pic>
      <p:sp>
        <p:nvSpPr>
          <p:cNvPr id="116747" name="Rectangle 11">
            <a:extLst>
              <a:ext uri="{FF2B5EF4-FFF2-40B4-BE49-F238E27FC236}">
                <a16:creationId xmlns:a16="http://schemas.microsoft.com/office/drawing/2014/main" id="{7456AA6A-F833-409A-8332-B09C2DC5636B}"/>
              </a:ext>
            </a:extLst>
          </p:cNvPr>
          <p:cNvSpPr>
            <a:spLocks noGrp="1" noChangeArrowheads="1"/>
          </p:cNvSpPr>
          <p:nvPr>
            <p:ph type="body" sz="half" idx="2"/>
          </p:nvPr>
        </p:nvSpPr>
        <p:spPr>
          <a:xfrm>
            <a:off x="1357036" y="2778264"/>
            <a:ext cx="9602511" cy="3109913"/>
          </a:xfrm>
        </p:spPr>
        <p:txBody>
          <a:bodyPr>
            <a:normAutofit/>
          </a:bodyPr>
          <a:lstStyle/>
          <a:p>
            <a:pPr>
              <a:lnSpc>
                <a:spcPct val="90000"/>
              </a:lnSpc>
              <a:buFontTx/>
              <a:buNone/>
            </a:pPr>
            <a:endParaRPr lang="en-US" altLang="en-US" sz="1700" dirty="0">
              <a:latin typeface="Bookman Old Style" panose="02050604050505020204" pitchFamily="18" charset="0"/>
            </a:endParaRPr>
          </a:p>
          <a:p>
            <a:pPr>
              <a:lnSpc>
                <a:spcPct val="90000"/>
              </a:lnSpc>
              <a:buFontTx/>
              <a:buNone/>
            </a:pPr>
            <a:endParaRPr lang="en-US" altLang="en-US" sz="1700" dirty="0">
              <a:latin typeface="Bookman Old Style" panose="02050604050505020204" pitchFamily="18" charset="0"/>
            </a:endParaRPr>
          </a:p>
          <a:p>
            <a:pPr>
              <a:lnSpc>
                <a:spcPct val="100000"/>
              </a:lnSpc>
              <a:buFontTx/>
              <a:buNone/>
            </a:pPr>
            <a:r>
              <a:rPr lang="en-US" altLang="en-US" sz="2000" dirty="0"/>
              <a:t>D. Postoperative Bed</a:t>
            </a:r>
          </a:p>
          <a:p>
            <a:pPr lvl="1">
              <a:lnSpc>
                <a:spcPct val="100000"/>
              </a:lnSpc>
            </a:pPr>
            <a:r>
              <a:rPr lang="en-US" altLang="en-US" sz="2000" dirty="0"/>
              <a:t>Also known as recovery bed or anesthetic bed.</a:t>
            </a:r>
          </a:p>
          <a:p>
            <a:pPr lvl="1">
              <a:lnSpc>
                <a:spcPct val="100000"/>
              </a:lnSpc>
            </a:pPr>
            <a:r>
              <a:rPr lang="en-US" altLang="en-US" sz="2000" dirty="0"/>
              <a:t>Used not only for clients who have undergone surgical procedures but also for clients who have given anesthetics for a certain examination.</a:t>
            </a:r>
          </a:p>
          <a:p>
            <a:pPr lvl="1">
              <a:lnSpc>
                <a:spcPct val="100000"/>
              </a:lnSpc>
            </a:pPr>
            <a:r>
              <a:rPr lang="en-US" altLang="en-US" sz="2000" dirty="0"/>
              <a:t>Used for a patient with a large cast or other circumstance that would make it difficult for him to transfer easily into bed.</a:t>
            </a:r>
          </a:p>
          <a:p>
            <a:pPr>
              <a:lnSpc>
                <a:spcPct val="100000"/>
              </a:lnSpc>
            </a:pPr>
            <a:endParaRPr lang="en-US" altLang="en-US" sz="2000" dirty="0"/>
          </a:p>
          <a:p>
            <a:pPr>
              <a:lnSpc>
                <a:spcPct val="90000"/>
              </a:lnSpc>
              <a:buFontTx/>
              <a:buNone/>
            </a:pPr>
            <a:endParaRPr lang="en-US" altLang="en-US" sz="1700" dirty="0">
              <a:latin typeface="Bookman Old Style" panose="02050604050505020204" pitchFamily="18" charset="0"/>
            </a:endParaRPr>
          </a:p>
        </p:txBody>
      </p:sp>
      <p:sp>
        <p:nvSpPr>
          <p:cNvPr id="116740" name="Rectangle 4">
            <a:extLst>
              <a:ext uri="{FF2B5EF4-FFF2-40B4-BE49-F238E27FC236}">
                <a16:creationId xmlns:a16="http://schemas.microsoft.com/office/drawing/2014/main" id="{B48EE432-7AB5-428F-A058-80FB2496FC81}"/>
              </a:ext>
            </a:extLst>
          </p:cNvPr>
          <p:cNvSpPr>
            <a:spLocks noChangeArrowheads="1"/>
          </p:cNvSpPr>
          <p:nvPr/>
        </p:nvSpPr>
        <p:spPr bwMode="auto">
          <a:xfrm>
            <a:off x="2716214" y="212725"/>
            <a:ext cx="71151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ctr"/>
            <a:r>
              <a:rPr lang="en-US" altLang="en-US" sz="2800" dirty="0">
                <a:solidFill>
                  <a:schemeClr val="tx1"/>
                </a:solidFill>
                <a:latin typeface="Gill Sans Ultra Bold" panose="020B0A02020104020203" pitchFamily="34" charset="0"/>
              </a:rPr>
              <a:t>TYPES OF BED</a:t>
            </a:r>
            <a:endParaRPr lang="en-US" altLang="en-US" dirty="0">
              <a:solidFill>
                <a:schemeClr val="tx1"/>
              </a:solidFill>
            </a:endParaRPr>
          </a:p>
        </p:txBody>
      </p:sp>
    </p:spTree>
  </p:cSld>
  <p:clrMapOvr>
    <a:masterClrMapping/>
  </p:clrMapOvr>
</p:sld>
</file>

<file path=ppt/theme/theme1.xml><?xml version="1.0" encoding="utf-8"?>
<a:theme xmlns:a="http://schemas.openxmlformats.org/drawingml/2006/main" name="Theme1">
  <a:themeElements>
    <a:clrScheme name="IIHS">
      <a:dk1>
        <a:sysClr val="windowText" lastClr="000000"/>
      </a:dk1>
      <a:lt1>
        <a:srgbClr val="FFFFFF"/>
      </a:lt1>
      <a:dk2>
        <a:srgbClr val="3F3F3F"/>
      </a:dk2>
      <a:lt2>
        <a:srgbClr val="A5A5A5"/>
      </a:lt2>
      <a:accent1>
        <a:srgbClr val="000000"/>
      </a:accent1>
      <a:accent2>
        <a:srgbClr val="3F3F3F"/>
      </a:accent2>
      <a:accent3>
        <a:srgbClr val="7F7F7F"/>
      </a:accent3>
      <a:accent4>
        <a:srgbClr val="A5A5A5"/>
      </a:accent4>
      <a:accent5>
        <a:srgbClr val="BFBFBF"/>
      </a:accent5>
      <a:accent6>
        <a:srgbClr val="FFFFFF"/>
      </a:accent6>
      <a:hlink>
        <a:srgbClr val="0563C1"/>
      </a:hlink>
      <a:folHlink>
        <a:srgbClr val="0563C1"/>
      </a:folHlink>
    </a:clrScheme>
    <a:fontScheme name="IIHS">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19FCB01-71CB-4CEF-9378-20A83ACD9183}" vid="{BE2750DF-4432-4BDE-9032-1C59683D62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153</TotalTime>
  <Words>2828</Words>
  <Application>Microsoft Office PowerPoint</Application>
  <PresentationFormat>Widescreen</PresentationFormat>
  <Paragraphs>333</Paragraphs>
  <Slides>38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Black</vt:lpstr>
      <vt:lpstr>Bookman Old Style</vt:lpstr>
      <vt:lpstr>Calibri</vt:lpstr>
      <vt:lpstr>Gill Sans Ultra Bold</vt:lpstr>
      <vt:lpstr>Wingdings</vt:lpstr>
      <vt:lpstr>Theme1</vt:lpstr>
      <vt:lpstr>Bed Making - Unoccupied</vt:lpstr>
      <vt:lpstr>DEFINITION OF TERMS</vt:lpstr>
      <vt:lpstr>DEFINITION OF TERMS</vt:lpstr>
      <vt:lpstr>PowerPoint Presentation</vt:lpstr>
      <vt:lpstr>IMPORTANCE OF BEDMAKING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BED POSITIONS</vt:lpstr>
      <vt:lpstr>PowerPoint Presentation</vt:lpstr>
      <vt:lpstr>PowerPoint Presentation</vt:lpstr>
      <vt:lpstr>PRINCIPLES IN BEDMAKING</vt:lpstr>
      <vt:lpstr>PowerPoint Presentation</vt:lpstr>
      <vt:lpstr>KINDS OF LINENS</vt:lpstr>
      <vt:lpstr>PowerPoint Presentation</vt:lpstr>
      <vt:lpstr>GUIDELINES IN BEDMAKING</vt:lpstr>
      <vt:lpstr>BEGINNING SKILLS IN BEDMAKING</vt:lpstr>
      <vt:lpstr>A. STRIPPING THE BED </vt:lpstr>
      <vt:lpstr>PowerPoint Presentation</vt:lpstr>
      <vt:lpstr>PowerPoint Presentation</vt:lpstr>
      <vt:lpstr>PowerPoint Presentation</vt:lpstr>
      <vt:lpstr>PowerPoint Presentation</vt:lpstr>
      <vt:lpstr>PowerPoint Presentation</vt:lpstr>
      <vt:lpstr>PowerPoint Presentation</vt:lpstr>
      <vt:lpstr>Safety</vt:lpstr>
      <vt:lpstr>Equipment List for Making an Unoccupied Bed</vt:lpstr>
      <vt:lpstr>Delegation</vt:lpstr>
      <vt:lpstr>Preparation</vt:lpstr>
      <vt:lpstr>Follow-up</vt:lpstr>
      <vt:lpstr>Documentation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 8</dc:creator>
  <cp:lastModifiedBy>Shamiddi Peiris</cp:lastModifiedBy>
  <cp:revision>72</cp:revision>
  <dcterms:created xsi:type="dcterms:W3CDTF">2021-05-07T11:15:11Z</dcterms:created>
  <dcterms:modified xsi:type="dcterms:W3CDTF">2022-03-16T09:36:21Z</dcterms:modified>
</cp:coreProperties>
</file>