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2084276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9AECC3-FDD1-43ED-95CC-D3A404CB3FE9}"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72D045B-21DF-4771-B2B8-AD81629103A6}" type="slidenum">
              <a:rPr lang="en-US" smtClean="0"/>
              <a:t>‹#›</a:t>
            </a:fld>
            <a:endParaRPr lang="en-US"/>
          </a:p>
        </p:txBody>
      </p:sp>
    </p:spTree>
    <p:extLst>
      <p:ext uri="{BB962C8B-B14F-4D97-AF65-F5344CB8AC3E}">
        <p14:creationId xmlns:p14="http://schemas.microsoft.com/office/powerpoint/2010/main" val="388676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9AECC3-FDD1-43ED-95CC-D3A404CB3FE9}"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72D045B-21DF-4771-B2B8-AD81629103A6}" type="slidenum">
              <a:rPr lang="en-US" smtClean="0"/>
              <a:t>‹#›</a:t>
            </a:fld>
            <a:endParaRPr lang="en-US"/>
          </a:p>
        </p:txBody>
      </p:sp>
    </p:spTree>
    <p:extLst>
      <p:ext uri="{BB962C8B-B14F-4D97-AF65-F5344CB8AC3E}">
        <p14:creationId xmlns:p14="http://schemas.microsoft.com/office/powerpoint/2010/main" val="369519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3172157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506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9AECC3-FDD1-43ED-95CC-D3A404CB3FE9}"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72D045B-21DF-4771-B2B8-AD81629103A6}" type="slidenum">
              <a:rPr lang="en-US" smtClean="0"/>
              <a:t>‹#›</a:t>
            </a:fld>
            <a:endParaRPr lang="en-US"/>
          </a:p>
        </p:txBody>
      </p:sp>
    </p:spTree>
    <p:extLst>
      <p:ext uri="{BB962C8B-B14F-4D97-AF65-F5344CB8AC3E}">
        <p14:creationId xmlns:p14="http://schemas.microsoft.com/office/powerpoint/2010/main" val="3927204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9AECC3-FDD1-43ED-95CC-D3A404CB3FE9}"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72D045B-21DF-4771-B2B8-AD81629103A6}" type="slidenum">
              <a:rPr lang="en-US" smtClean="0"/>
              <a:t>‹#›</a:t>
            </a:fld>
            <a:endParaRPr lang="en-US"/>
          </a:p>
        </p:txBody>
      </p:sp>
    </p:spTree>
    <p:extLst>
      <p:ext uri="{BB962C8B-B14F-4D97-AF65-F5344CB8AC3E}">
        <p14:creationId xmlns:p14="http://schemas.microsoft.com/office/powerpoint/2010/main" val="3652723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FF9AECC3-FDD1-43ED-95CC-D3A404CB3FE9}" type="datetimeFigureOut">
              <a:rPr lang="en-US" smtClean="0"/>
              <a:t>3/12/2022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872D045B-21DF-4771-B2B8-AD81629103A6}" type="slidenum">
              <a:rPr lang="en-US" smtClean="0"/>
              <a:t>‹#›</a:t>
            </a:fld>
            <a:endParaRPr lang="en-US"/>
          </a:p>
        </p:txBody>
      </p:sp>
    </p:spTree>
    <p:extLst>
      <p:ext uri="{BB962C8B-B14F-4D97-AF65-F5344CB8AC3E}">
        <p14:creationId xmlns:p14="http://schemas.microsoft.com/office/powerpoint/2010/main" val="155151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FF9AECC3-FDD1-43ED-95CC-D3A404CB3FE9}" type="datetimeFigureOut">
              <a:rPr lang="en-US" smtClean="0"/>
              <a:t>3/12/2022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872D045B-21DF-4771-B2B8-AD81629103A6}" type="slidenum">
              <a:rPr lang="en-US" smtClean="0"/>
              <a:t>‹#›</a:t>
            </a:fld>
            <a:endParaRPr lang="en-US"/>
          </a:p>
        </p:txBody>
      </p:sp>
    </p:spTree>
    <p:extLst>
      <p:ext uri="{BB962C8B-B14F-4D97-AF65-F5344CB8AC3E}">
        <p14:creationId xmlns:p14="http://schemas.microsoft.com/office/powerpoint/2010/main" val="183925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FF9AECC3-FDD1-43ED-95CC-D3A404CB3FE9}" type="datetimeFigureOut">
              <a:rPr lang="en-US" smtClean="0"/>
              <a:t>3/12/2022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872D045B-21DF-4771-B2B8-AD81629103A6}" type="slidenum">
              <a:rPr lang="en-US" smtClean="0"/>
              <a:t>‹#›</a:t>
            </a:fld>
            <a:endParaRPr lang="en-US"/>
          </a:p>
        </p:txBody>
      </p:sp>
    </p:spTree>
    <p:extLst>
      <p:ext uri="{BB962C8B-B14F-4D97-AF65-F5344CB8AC3E}">
        <p14:creationId xmlns:p14="http://schemas.microsoft.com/office/powerpoint/2010/main" val="942300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9AECC3-FDD1-43ED-95CC-D3A404CB3FE9}"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72D045B-21DF-4771-B2B8-AD81629103A6}" type="slidenum">
              <a:rPr lang="en-US" smtClean="0"/>
              <a:t>‹#›</a:t>
            </a:fld>
            <a:endParaRPr lang="en-US"/>
          </a:p>
        </p:txBody>
      </p:sp>
    </p:spTree>
    <p:extLst>
      <p:ext uri="{BB962C8B-B14F-4D97-AF65-F5344CB8AC3E}">
        <p14:creationId xmlns:p14="http://schemas.microsoft.com/office/powerpoint/2010/main" val="806815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9AECC3-FDD1-43ED-95CC-D3A404CB3FE9}"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72D045B-21DF-4771-B2B8-AD81629103A6}" type="slidenum">
              <a:rPr lang="en-US" smtClean="0"/>
              <a:t>‹#›</a:t>
            </a:fld>
            <a:endParaRPr lang="en-US"/>
          </a:p>
        </p:txBody>
      </p:sp>
    </p:spTree>
    <p:extLst>
      <p:ext uri="{BB962C8B-B14F-4D97-AF65-F5344CB8AC3E}">
        <p14:creationId xmlns:p14="http://schemas.microsoft.com/office/powerpoint/2010/main" val="162330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8380636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pPr algn="ctr"/>
            <a:r>
              <a:rPr lang="en-US" dirty="0"/>
              <a:t>Nursing care for a client with urine retention</a:t>
            </a:r>
          </a:p>
        </p:txBody>
      </p:sp>
    </p:spTree>
    <p:extLst>
      <p:ext uri="{BB962C8B-B14F-4D97-AF65-F5344CB8AC3E}">
        <p14:creationId xmlns:p14="http://schemas.microsoft.com/office/powerpoint/2010/main" val="3194963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Assessment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2180412"/>
              </p:ext>
            </p:extLst>
          </p:nvPr>
        </p:nvGraphicFramePr>
        <p:xfrm>
          <a:off x="581192" y="1921918"/>
          <a:ext cx="11029950" cy="4982484"/>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20000"/>
                    </a:ext>
                  </a:extLst>
                </a:gridCol>
                <a:gridCol w="5514975">
                  <a:extLst>
                    <a:ext uri="{9D8B030D-6E8A-4147-A177-3AD203B41FA5}">
                      <a16:colId xmlns:a16="http://schemas.microsoft.com/office/drawing/2014/main" val="20001"/>
                    </a:ext>
                  </a:extLst>
                </a:gridCol>
              </a:tblGrid>
              <a:tr h="370840">
                <a:tc>
                  <a:txBody>
                    <a:bodyPr/>
                    <a:lstStyle/>
                    <a:p>
                      <a:r>
                        <a:rPr lang="en-US" sz="2400" dirty="0"/>
                        <a:t>Assessment</a:t>
                      </a:r>
                    </a:p>
                  </a:txBody>
                  <a:tcPr marL="95912" marR="95912"/>
                </a:tc>
                <a:tc>
                  <a:txBody>
                    <a:bodyPr/>
                    <a:lstStyle/>
                    <a:p>
                      <a:r>
                        <a:rPr lang="en-US" sz="2400" dirty="0"/>
                        <a:t>Rationale</a:t>
                      </a:r>
                    </a:p>
                  </a:txBody>
                  <a:tcPr marL="95912" marR="95912"/>
                </a:tc>
                <a:extLst>
                  <a:ext uri="{0D108BD9-81ED-4DB2-BD59-A6C34878D82A}">
                    <a16:rowId xmlns:a16="http://schemas.microsoft.com/office/drawing/2014/main" val="10000"/>
                  </a:ext>
                </a:extLst>
              </a:tr>
              <a:tr h="370840">
                <a:tc>
                  <a:txBody>
                    <a:bodyPr/>
                    <a:lstStyle/>
                    <a:p>
                      <a:r>
                        <a:rPr lang="en-US" sz="2400" dirty="0">
                          <a:latin typeface="Calibri" panose="020F0502020204030204" pitchFamily="34" charset="0"/>
                          <a:cs typeface="Calibri" panose="020F0502020204030204" pitchFamily="34" charset="0"/>
                        </a:rPr>
                        <a:t>Palpate and percuss suprapubic area. Examine verbalization of discomfort, pain, fullness, and difficulty of voiding.</a:t>
                      </a:r>
                    </a:p>
                  </a:txBody>
                  <a:tcPr marL="95912" marR="95912"/>
                </a:tc>
                <a:tc>
                  <a:txBody>
                    <a:bodyPr/>
                    <a:lstStyle/>
                    <a:p>
                      <a:r>
                        <a:rPr lang="en-US" sz="2400" dirty="0">
                          <a:latin typeface="Calibri" panose="020F0502020204030204" pitchFamily="34" charset="0"/>
                          <a:cs typeface="Calibri" panose="020F0502020204030204" pitchFamily="34" charset="0"/>
                        </a:rPr>
                        <a:t>A distended bladder could be felt by the patient in the suprapubic area. Perception of bladder fullness, bladder distention above symphysis pubis implies urinary retention.</a:t>
                      </a:r>
                    </a:p>
                  </a:txBody>
                  <a:tcPr marL="95912" marR="95912"/>
                </a:tc>
                <a:extLst>
                  <a:ext uri="{0D108BD9-81ED-4DB2-BD59-A6C34878D82A}">
                    <a16:rowId xmlns:a16="http://schemas.microsoft.com/office/drawing/2014/main" val="10001"/>
                  </a:ext>
                </a:extLst>
              </a:tr>
              <a:tr h="1050564">
                <a:tc>
                  <a:txBody>
                    <a:bodyPr/>
                    <a:lstStyle/>
                    <a:p>
                      <a:r>
                        <a:rPr lang="en-US" sz="2400" dirty="0">
                          <a:latin typeface="Calibri" panose="020F0502020204030204" pitchFamily="34" charset="0"/>
                          <a:cs typeface="Calibri" panose="020F0502020204030204" pitchFamily="34" charset="0"/>
                        </a:rPr>
                        <a:t>Monitor urinalysis, urine culture, and sensitivity.</a:t>
                      </a:r>
                    </a:p>
                  </a:txBody>
                  <a:tcPr marL="95912" marR="95912"/>
                </a:tc>
                <a:tc>
                  <a:txBody>
                    <a:bodyPr/>
                    <a:lstStyle/>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Urinary tract infection can cause retention.</a:t>
                      </a:r>
                    </a:p>
                  </a:txBody>
                  <a:tcPr marL="95912" marR="95912"/>
                </a:tc>
                <a:extLst>
                  <a:ext uri="{0D108BD9-81ED-4DB2-BD59-A6C34878D82A}">
                    <a16:rowId xmlns:a16="http://schemas.microsoft.com/office/drawing/2014/main" val="10002"/>
                  </a:ext>
                </a:extLst>
              </a:tr>
              <a:tr h="370840">
                <a:tc>
                  <a:txBody>
                    <a:bodyPr/>
                    <a:lstStyle/>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Monitor blood urea nitrogen (BUN) and creatinine.</a:t>
                      </a:r>
                    </a:p>
                  </a:txBody>
                  <a:tcPr marL="95912" marR="95912"/>
                </a:tc>
                <a:tc>
                  <a:txBody>
                    <a:bodyPr/>
                    <a:lstStyle/>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This laboratory test will differentiate between renal failure and urinary retention.</a:t>
                      </a:r>
                    </a:p>
                  </a:txBody>
                  <a:tcPr marL="95912" marR="95912"/>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44508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Assessment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0362855"/>
              </p:ext>
            </p:extLst>
          </p:nvPr>
        </p:nvGraphicFramePr>
        <p:xfrm>
          <a:off x="838200" y="1825625"/>
          <a:ext cx="10515600" cy="4351338"/>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en-US" sz="2400" dirty="0"/>
                        <a:t>Assessment</a:t>
                      </a:r>
                    </a:p>
                  </a:txBody>
                  <a:tcPr marL="91439" marR="91439"/>
                </a:tc>
                <a:tc>
                  <a:txBody>
                    <a:bodyPr/>
                    <a:lstStyle/>
                    <a:p>
                      <a:r>
                        <a:rPr lang="en-US" sz="2400" dirty="0"/>
                        <a:t>Rationale</a:t>
                      </a:r>
                    </a:p>
                  </a:txBody>
                  <a:tcPr marL="91439" marR="91439"/>
                </a:tc>
                <a:extLst>
                  <a:ext uri="{0D108BD9-81ED-4DB2-BD59-A6C34878D82A}">
                    <a16:rowId xmlns:a16="http://schemas.microsoft.com/office/drawing/2014/main" val="10000"/>
                  </a:ext>
                </a:extLst>
              </a:tr>
              <a:tr h="370840">
                <a:tc>
                  <a:txBody>
                    <a:bodyPr/>
                    <a:lstStyle/>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Use a bladder scan (portable ultrasound instrument) or catheterize the patient to measure residual urine if incomplete emptying is presumed.</a:t>
                      </a:r>
                    </a:p>
                  </a:txBody>
                  <a:tcPr marL="91439" marR="91439"/>
                </a:tc>
                <a:tc>
                  <a:txBody>
                    <a:bodyPr/>
                    <a:lstStyle/>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Retention of urine in the bladder predisposes the patient to urinary tract infection and may indicate the need for an intermittent catheterization program.</a:t>
                      </a:r>
                    </a:p>
                  </a:txBody>
                  <a:tcPr marL="91439" marR="91439"/>
                </a:tc>
                <a:extLst>
                  <a:ext uri="{0D108BD9-81ED-4DB2-BD59-A6C34878D82A}">
                    <a16:rowId xmlns:a16="http://schemas.microsoft.com/office/drawing/2014/main" val="10001"/>
                  </a:ext>
                </a:extLst>
              </a:tr>
              <a:tr h="370840">
                <a:tc>
                  <a:txBody>
                    <a:bodyPr/>
                    <a:lstStyle/>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If an indwelling catheter is in place, assess for patency and kinking.</a:t>
                      </a:r>
                    </a:p>
                  </a:txBody>
                  <a:tcPr marL="91439" marR="91439"/>
                </a:tc>
                <a:tc>
                  <a:txBody>
                    <a:bodyPr/>
                    <a:lstStyle/>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An occluded or kinked catheter may lead to urinary retention in the bladder.</a:t>
                      </a:r>
                    </a:p>
                    <a:p>
                      <a:endParaRPr lang="en-US" sz="2400" dirty="0">
                        <a:latin typeface="Calibri" panose="020F0502020204030204" pitchFamily="34" charset="0"/>
                        <a:cs typeface="Calibri" panose="020F0502020204030204" pitchFamily="34" charset="0"/>
                      </a:endParaRPr>
                    </a:p>
                  </a:txBody>
                  <a:tcPr marL="91439" marR="91439"/>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74409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a:bodyPr>
          <a:lstStyle/>
          <a:p>
            <a:r>
              <a:rPr lang="en-US" sz="2400" dirty="0">
                <a:latin typeface="Calibri" panose="020F0502020204030204" pitchFamily="34" charset="0"/>
                <a:cs typeface="Calibri" panose="020F0502020204030204" pitchFamily="34" charset="0"/>
              </a:rPr>
              <a:t>Promote fluids, if not contraindicated. Unless medically restricted, fluid intake should be at least 1500 mL/24 hr.</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Place the patient in an upright position to facilitate successful voiding. An upright position on a commode or in bed on a bedpan increases the patient’s voiding success through force of gravity.</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Provide privacy. Privacy aids in the relaxation of urinary sphincters.</a:t>
            </a:r>
          </a:p>
        </p:txBody>
      </p:sp>
    </p:spTree>
    <p:extLst>
      <p:ext uri="{BB962C8B-B14F-4D97-AF65-F5344CB8AC3E}">
        <p14:creationId xmlns:p14="http://schemas.microsoft.com/office/powerpoint/2010/main" val="265479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a:bodyPr>
          <a:lstStyle/>
          <a:p>
            <a:pPr fontAlgn="ctr"/>
            <a:r>
              <a:rPr lang="en-US" sz="2400" dirty="0">
                <a:latin typeface="Calibri" panose="020F0502020204030204" pitchFamily="34" charset="0"/>
                <a:cs typeface="Calibri" panose="020F0502020204030204" pitchFamily="34" charset="0"/>
              </a:rPr>
              <a:t>Encourage the patient to void at least every 4 hours. Voiding at frequent intervals empties the bladder and reduces risk of urinary retention.</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Allow the patient to listen to the sound of running water, or dip hands in warm water/pour lukewarm water over perineum. These actions promote urination.</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Offer fluids before voiding. Sufficient urine volume is necessary to stimulate the voiding reflex.</a:t>
            </a:r>
          </a:p>
        </p:txBody>
      </p:sp>
    </p:spTree>
    <p:extLst>
      <p:ext uri="{BB962C8B-B14F-4D97-AF65-F5344CB8AC3E}">
        <p14:creationId xmlns:p14="http://schemas.microsoft.com/office/powerpoint/2010/main" val="170796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a:xfrm>
            <a:off x="431066" y="2426155"/>
            <a:ext cx="11029615" cy="3678303"/>
          </a:xfrm>
        </p:spPr>
        <p:txBody>
          <a:bodyPr>
            <a:noAutofit/>
          </a:bodyPr>
          <a:lstStyle/>
          <a:p>
            <a:r>
              <a:rPr lang="en-US" sz="2400" dirty="0">
                <a:latin typeface="Calibri" panose="020F0502020204030204" pitchFamily="34" charset="0"/>
                <a:cs typeface="Calibri" panose="020F0502020204030204" pitchFamily="34" charset="0"/>
              </a:rPr>
              <a:t>Perform </a:t>
            </a:r>
            <a:r>
              <a:rPr lang="en-US" sz="2400" dirty="0" err="1">
                <a:latin typeface="Calibri" panose="020F0502020204030204" pitchFamily="34" charset="0"/>
                <a:cs typeface="Calibri" panose="020F0502020204030204" pitchFamily="34" charset="0"/>
              </a:rPr>
              <a:t>Credé’s</a:t>
            </a:r>
            <a:r>
              <a:rPr lang="en-US" sz="2400" dirty="0">
                <a:latin typeface="Calibri" panose="020F0502020204030204" pitchFamily="34" charset="0"/>
                <a:cs typeface="Calibri" panose="020F0502020204030204" pitchFamily="34" charset="0"/>
              </a:rPr>
              <a:t> maneuver. </a:t>
            </a:r>
            <a:r>
              <a:rPr lang="en-US" sz="2400" dirty="0" err="1">
                <a:latin typeface="Calibri" panose="020F0502020204030204" pitchFamily="34" charset="0"/>
                <a:cs typeface="Calibri" panose="020F0502020204030204" pitchFamily="34" charset="0"/>
              </a:rPr>
              <a:t>Credé’s</a:t>
            </a:r>
            <a:r>
              <a:rPr lang="en-US" sz="2400" dirty="0">
                <a:latin typeface="Calibri" panose="020F0502020204030204" pitchFamily="34" charset="0"/>
                <a:cs typeface="Calibri" panose="020F0502020204030204" pitchFamily="34" charset="0"/>
              </a:rPr>
              <a:t> method (pressing down over the bladder with the hands) enhances urinary bladder pressure, and this consequently induces relaxation of sphincter to allow voiding.</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Decompress bladder moderately. Once huge amount of urine has accumulated, fast urinary bladder decompression produces pressure on pelvic arteries, and may cause venous pooling.</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If incomplete emptying is presumed, catheterize and measure residual urine. Urinary retention predisposes the patient to urinary tract infection and may be a sign of the need for an intermittent catheterization program.</a:t>
            </a:r>
          </a:p>
        </p:txBody>
      </p:sp>
    </p:spTree>
    <p:extLst>
      <p:ext uri="{BB962C8B-B14F-4D97-AF65-F5344CB8AC3E}">
        <p14:creationId xmlns:p14="http://schemas.microsoft.com/office/powerpoint/2010/main" val="801557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a:xfrm>
            <a:off x="581192" y="2453452"/>
            <a:ext cx="11029615" cy="3678303"/>
          </a:xfrm>
        </p:spPr>
        <p:txBody>
          <a:bodyPr>
            <a:noAutofit/>
          </a:bodyPr>
          <a:lstStyle/>
          <a:p>
            <a:r>
              <a:rPr lang="en-US" sz="2400" dirty="0">
                <a:latin typeface="Calibri" panose="020F0502020204030204" pitchFamily="34" charset="0"/>
                <a:cs typeface="Calibri" panose="020F0502020204030204" pitchFamily="34" charset="0"/>
              </a:rPr>
              <a:t>Keep indwelling catheter patent; maintain drainage tubing kink-free. These provide free drainage of urine, decreasing the possibility of urinary stasis or retention and infection.</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Secure the catheter of male patient to the abdomen and thigh for female. This technique prevents urethral fistula and avoids accidental dislodgment.</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Educate the patient on the importance of meatal care. This should be done twice daily with soap and water and dry thoroughly. Meatal care reduces the risk for infection.</a:t>
            </a:r>
          </a:p>
        </p:txBody>
      </p:sp>
    </p:spTree>
    <p:extLst>
      <p:ext uri="{BB962C8B-B14F-4D97-AF65-F5344CB8AC3E}">
        <p14:creationId xmlns:p14="http://schemas.microsoft.com/office/powerpoint/2010/main" val="2383949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a:bodyPr>
          <a:lstStyle/>
          <a:p>
            <a:r>
              <a:rPr lang="en-US" sz="2400" dirty="0">
                <a:latin typeface="Calibri" panose="020F0502020204030204" pitchFamily="34" charset="0"/>
                <a:cs typeface="Calibri" panose="020F0502020204030204" pitchFamily="34" charset="0"/>
              </a:rPr>
              <a:t>Discuss the importance of adequate fluid intake.	Increased fluid stimulates voiding and decreases the risk of urinary tract infections.</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Inform the patient and significant other to observe the different signs and symptoms of bladder distention like reduced or lack of urine, urgency, hesitancy, frequency, distention of lower abdomen, or discomfort.	Knowledge of the signs and symptoms allows the patient, significant other, or caregiver to recognize them and seek treatment.</a:t>
            </a:r>
          </a:p>
        </p:txBody>
      </p:sp>
    </p:spTree>
    <p:extLst>
      <p:ext uri="{BB962C8B-B14F-4D97-AF65-F5344CB8AC3E}">
        <p14:creationId xmlns:p14="http://schemas.microsoft.com/office/powerpoint/2010/main" val="4005601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a:bodyPr>
          <a:lstStyle/>
          <a:p>
            <a:r>
              <a:rPr lang="en-US" sz="2400" dirty="0">
                <a:latin typeface="Calibri" panose="020F0502020204030204" pitchFamily="34" charset="0"/>
                <a:cs typeface="Calibri" panose="020F0502020204030204" pitchFamily="34" charset="0"/>
              </a:rPr>
              <a:t>Instruct the patient and significant other to observe the different signs and symptoms of urinary tract infection like chills and fever, frequent urination or concentrated urine, and abdominal or back pain.	Knowledge of the signs and symptoms allows the patient, significant other, or caregiver to recognize them and seek treatment.</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Teach the patient to achieve an upright position on the toilet in possible. An upright position is the natural position for voiding and uses the force of gravity.</a:t>
            </a:r>
          </a:p>
        </p:txBody>
      </p:sp>
    </p:spTree>
    <p:extLst>
      <p:ext uri="{BB962C8B-B14F-4D97-AF65-F5344CB8AC3E}">
        <p14:creationId xmlns:p14="http://schemas.microsoft.com/office/powerpoint/2010/main" val="3523911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Interventions</a:t>
            </a:r>
          </a:p>
        </p:txBody>
      </p:sp>
      <p:sp>
        <p:nvSpPr>
          <p:cNvPr id="3" name="Content Placeholder 2"/>
          <p:cNvSpPr>
            <a:spLocks noGrp="1"/>
          </p:cNvSpPr>
          <p:nvPr>
            <p:ph idx="1"/>
          </p:nvPr>
        </p:nvSpPr>
        <p:spPr/>
        <p:txBody>
          <a:bodyPr>
            <a:normAutofit/>
          </a:bodyPr>
          <a:lstStyle/>
          <a:p>
            <a:r>
              <a:rPr lang="en-US" sz="2400" dirty="0">
                <a:latin typeface="Calibri" panose="020F0502020204030204" pitchFamily="34" charset="0"/>
                <a:cs typeface="Calibri" panose="020F0502020204030204" pitchFamily="34" charset="0"/>
              </a:rPr>
              <a:t>Teach the patient about possible surgical treatment as needed.	If prostate enlargement is involved, surgery may be required. Women may need surgery to lift a fallen bladder or rectum. A urethral stent may be required to treat a urethral stricture.</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Suggest </a:t>
            </a:r>
            <a:r>
              <a:rPr lang="en-US" sz="2400" dirty="0" err="1">
                <a:latin typeface="Calibri" panose="020F0502020204030204" pitchFamily="34" charset="0"/>
                <a:cs typeface="Calibri" panose="020F0502020204030204" pitchFamily="34" charset="0"/>
              </a:rPr>
              <a:t>sitz</a:t>
            </a:r>
            <a:r>
              <a:rPr lang="en-US" sz="2400" dirty="0">
                <a:latin typeface="Calibri" panose="020F0502020204030204" pitchFamily="34" charset="0"/>
                <a:cs typeface="Calibri" panose="020F0502020204030204" pitchFamily="34" charset="0"/>
              </a:rPr>
              <a:t> bath as ordered. A </a:t>
            </a:r>
            <a:r>
              <a:rPr lang="en-US" sz="2400" dirty="0" err="1">
                <a:latin typeface="Calibri" panose="020F0502020204030204" pitchFamily="34" charset="0"/>
                <a:cs typeface="Calibri" panose="020F0502020204030204" pitchFamily="34" charset="0"/>
              </a:rPr>
              <a:t>sitz</a:t>
            </a:r>
            <a:r>
              <a:rPr lang="en-US" sz="2400" dirty="0">
                <a:latin typeface="Calibri" panose="020F0502020204030204" pitchFamily="34" charset="0"/>
                <a:cs typeface="Calibri" panose="020F0502020204030204" pitchFamily="34" charset="0"/>
              </a:rPr>
              <a:t> bath supports muscle relaxation, reduces edema, and may improve voiding attempt.</a:t>
            </a:r>
          </a:p>
        </p:txBody>
      </p:sp>
    </p:spTree>
    <p:extLst>
      <p:ext uri="{BB962C8B-B14F-4D97-AF65-F5344CB8AC3E}">
        <p14:creationId xmlns:p14="http://schemas.microsoft.com/office/powerpoint/2010/main" val="3127502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C8B85-4986-4685-A7A4-F810F5FBDF23}"/>
              </a:ext>
            </a:extLst>
          </p:cNvPr>
          <p:cNvSpPr>
            <a:spLocks noGrp="1"/>
          </p:cNvSpPr>
          <p:nvPr>
            <p:ph type="title"/>
          </p:nvPr>
        </p:nvSpPr>
        <p:spPr>
          <a:xfrm>
            <a:off x="739726" y="2236130"/>
            <a:ext cx="10515600" cy="1325563"/>
          </a:xfrm>
        </p:spPr>
        <p:txBody>
          <a:bodyPr/>
          <a:lstStyle/>
          <a:p>
            <a:pPr algn="ctr"/>
            <a:r>
              <a:rPr lang="en-US" dirty="0"/>
              <a:t>Thank You</a:t>
            </a:r>
          </a:p>
        </p:txBody>
      </p:sp>
    </p:spTree>
    <p:extLst>
      <p:ext uri="{BB962C8B-B14F-4D97-AF65-F5344CB8AC3E}">
        <p14:creationId xmlns:p14="http://schemas.microsoft.com/office/powerpoint/2010/main" val="1846437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Urinary Retention</a:t>
            </a:r>
          </a:p>
        </p:txBody>
      </p:sp>
      <p:sp>
        <p:nvSpPr>
          <p:cNvPr id="3" name="Content Placeholder 2"/>
          <p:cNvSpPr>
            <a:spLocks noGrp="1"/>
          </p:cNvSpPr>
          <p:nvPr>
            <p:ph idx="1"/>
          </p:nvPr>
        </p:nvSpPr>
        <p:spPr>
          <a:xfrm>
            <a:off x="423081" y="1715956"/>
            <a:ext cx="11027391" cy="3416300"/>
          </a:xfrm>
        </p:spPr>
        <p:txBody>
          <a:bodyPr>
            <a:normAutofit/>
          </a:bodyPr>
          <a:lstStyle/>
          <a:p>
            <a:r>
              <a:rPr lang="en-US" sz="2800" dirty="0">
                <a:latin typeface="Calibri" panose="020F0502020204030204" pitchFamily="34" charset="0"/>
                <a:cs typeface="Calibri" panose="020F0502020204030204" pitchFamily="34" charset="0"/>
              </a:rPr>
              <a:t>Urinary retention, also known as </a:t>
            </a:r>
            <a:r>
              <a:rPr lang="en-US" sz="2800" dirty="0" err="1">
                <a:latin typeface="Calibri" panose="020F0502020204030204" pitchFamily="34" charset="0"/>
                <a:cs typeface="Calibri" panose="020F0502020204030204" pitchFamily="34" charset="0"/>
              </a:rPr>
              <a:t>ischuria</a:t>
            </a:r>
            <a:r>
              <a:rPr lang="en-US" sz="2800" dirty="0">
                <a:latin typeface="Calibri" panose="020F0502020204030204" pitchFamily="34" charset="0"/>
                <a:cs typeface="Calibri" panose="020F0502020204030204" pitchFamily="34" charset="0"/>
              </a:rPr>
              <a:t>, is the body’s failure to effectively and completely empty the bladder. </a:t>
            </a:r>
          </a:p>
        </p:txBody>
      </p:sp>
    </p:spTree>
    <p:extLst>
      <p:ext uri="{BB962C8B-B14F-4D97-AF65-F5344CB8AC3E}">
        <p14:creationId xmlns:p14="http://schemas.microsoft.com/office/powerpoint/2010/main" val="230106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a:t>
            </a:r>
          </a:p>
        </p:txBody>
      </p:sp>
      <p:sp>
        <p:nvSpPr>
          <p:cNvPr id="3" name="Content Placeholder 2"/>
          <p:cNvSpPr>
            <a:spLocks noGrp="1"/>
          </p:cNvSpPr>
          <p:nvPr>
            <p:ph sz="half" idx="1"/>
          </p:nvPr>
        </p:nvSpPr>
        <p:spPr>
          <a:xfrm>
            <a:off x="581193" y="2956123"/>
            <a:ext cx="5422390" cy="2210937"/>
          </a:xfrm>
        </p:spPr>
        <p:txBody>
          <a:bodyPr>
            <a:noAutofit/>
          </a:bodyPr>
          <a:lstStyle/>
          <a:p>
            <a:r>
              <a:rPr lang="en-US" sz="2400" dirty="0">
                <a:latin typeface="Calibri" panose="020F0502020204030204" pitchFamily="34" charset="0"/>
                <a:cs typeface="Calibri" panose="020F0502020204030204" pitchFamily="34" charset="0"/>
              </a:rPr>
              <a:t>Decompensation of detrusor musculature</a:t>
            </a:r>
          </a:p>
          <a:p>
            <a:r>
              <a:rPr lang="en-US" sz="2400" dirty="0">
                <a:latin typeface="Calibri" panose="020F0502020204030204" pitchFamily="34" charset="0"/>
                <a:cs typeface="Calibri" panose="020F0502020204030204" pitchFamily="34" charset="0"/>
              </a:rPr>
              <a:t>Enlarged prostate</a:t>
            </a:r>
          </a:p>
          <a:p>
            <a:r>
              <a:rPr lang="en-US" sz="2400" dirty="0">
                <a:latin typeface="Calibri" panose="020F0502020204030204" pitchFamily="34" charset="0"/>
                <a:cs typeface="Calibri" panose="020F0502020204030204" pitchFamily="34" charset="0"/>
              </a:rPr>
              <a:t>General anesthesia, regional anesthesia</a:t>
            </a:r>
          </a:p>
          <a:p>
            <a:r>
              <a:rPr lang="en-US" sz="2400" dirty="0">
                <a:latin typeface="Calibri" panose="020F0502020204030204" pitchFamily="34" charset="0"/>
                <a:cs typeface="Calibri" panose="020F0502020204030204" pitchFamily="34" charset="0"/>
              </a:rPr>
              <a:t>High urethral pressures caused by disease, injury, edema, and hematoma</a:t>
            </a:r>
          </a:p>
          <a:p>
            <a:r>
              <a:rPr lang="en-US" sz="2400" dirty="0">
                <a:latin typeface="Calibri" panose="020F0502020204030204" pitchFamily="34" charset="0"/>
                <a:cs typeface="Calibri" panose="020F0502020204030204" pitchFamily="34" charset="0"/>
              </a:rPr>
              <a:t>Inability of bladder to contract adequately</a:t>
            </a:r>
          </a:p>
        </p:txBody>
      </p:sp>
      <p:sp>
        <p:nvSpPr>
          <p:cNvPr id="4" name="Content Placeholder 3"/>
          <p:cNvSpPr>
            <a:spLocks noGrp="1"/>
          </p:cNvSpPr>
          <p:nvPr>
            <p:ph sz="half" idx="2"/>
          </p:nvPr>
        </p:nvSpPr>
        <p:spPr>
          <a:xfrm>
            <a:off x="6406782" y="2956123"/>
            <a:ext cx="5422392" cy="3633047"/>
          </a:xfrm>
        </p:spPr>
        <p:txBody>
          <a:bodyPr>
            <a:noAutofit/>
          </a:bodyPr>
          <a:lstStyle/>
          <a:p>
            <a:r>
              <a:rPr lang="en-US" sz="2400" dirty="0">
                <a:latin typeface="Calibri" panose="020F0502020204030204" pitchFamily="34" charset="0"/>
                <a:cs typeface="Calibri" panose="020F0502020204030204" pitchFamily="34" charset="0"/>
              </a:rPr>
              <a:t>Infection</a:t>
            </a:r>
          </a:p>
          <a:p>
            <a:r>
              <a:rPr lang="en-US" sz="2400" dirty="0">
                <a:latin typeface="Calibri" panose="020F0502020204030204" pitchFamily="34" charset="0"/>
                <a:cs typeface="Calibri" panose="020F0502020204030204" pitchFamily="34" charset="0"/>
              </a:rPr>
              <a:t>Mechanical obstruction</a:t>
            </a:r>
          </a:p>
          <a:p>
            <a:r>
              <a:rPr lang="en-US" sz="2400" dirty="0">
                <a:latin typeface="Calibri" panose="020F0502020204030204" pitchFamily="34" charset="0"/>
                <a:cs typeface="Calibri" panose="020F0502020204030204" pitchFamily="34" charset="0"/>
              </a:rPr>
              <a:t>Pain, fear of pain</a:t>
            </a:r>
          </a:p>
          <a:p>
            <a:r>
              <a:rPr lang="en-US" sz="2400" dirty="0">
                <a:latin typeface="Calibri" panose="020F0502020204030204" pitchFamily="34" charset="0"/>
                <a:cs typeface="Calibri" panose="020F0502020204030204" pitchFamily="34" charset="0"/>
              </a:rPr>
              <a:t>Sensory/motor impairment, nerve paralysis</a:t>
            </a:r>
          </a:p>
          <a:p>
            <a:r>
              <a:rPr lang="en-US" sz="2400" dirty="0">
                <a:latin typeface="Calibri" panose="020F0502020204030204" pitchFamily="34" charset="0"/>
                <a:cs typeface="Calibri" panose="020F0502020204030204" pitchFamily="34" charset="0"/>
              </a:rPr>
              <a:t>Surgical manipulation</a:t>
            </a:r>
          </a:p>
          <a:p>
            <a:r>
              <a:rPr lang="en-US" sz="2400" dirty="0">
                <a:latin typeface="Calibri" panose="020F0502020204030204" pitchFamily="34" charset="0"/>
                <a:cs typeface="Calibri" panose="020F0502020204030204" pitchFamily="34" charset="0"/>
              </a:rPr>
              <a:t>Urethral blockage</a:t>
            </a:r>
          </a:p>
          <a:p>
            <a:r>
              <a:rPr lang="en-US" sz="2400" dirty="0">
                <a:latin typeface="Calibri" panose="020F0502020204030204" pitchFamily="34" charset="0"/>
                <a:cs typeface="Calibri" panose="020F0502020204030204" pitchFamily="34" charset="0"/>
              </a:rPr>
              <a:t>Inadequate intake</a:t>
            </a:r>
          </a:p>
          <a:p>
            <a:endParaRPr lang="en-US" sz="2400" dirty="0"/>
          </a:p>
          <a:p>
            <a:endParaRPr lang="en-US" sz="2400" dirty="0"/>
          </a:p>
        </p:txBody>
      </p:sp>
    </p:spTree>
    <p:extLst>
      <p:ext uri="{BB962C8B-B14F-4D97-AF65-F5344CB8AC3E}">
        <p14:creationId xmlns:p14="http://schemas.microsoft.com/office/powerpoint/2010/main" val="4067719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Characteristics</a:t>
            </a:r>
          </a:p>
        </p:txBody>
      </p:sp>
      <p:sp>
        <p:nvSpPr>
          <p:cNvPr id="3" name="Content Placeholder 2"/>
          <p:cNvSpPr>
            <a:spLocks noGrp="1"/>
          </p:cNvSpPr>
          <p:nvPr>
            <p:ph idx="1"/>
          </p:nvPr>
        </p:nvSpPr>
        <p:spPr>
          <a:xfrm>
            <a:off x="764275" y="2562556"/>
            <a:ext cx="11109277" cy="3416300"/>
          </a:xfrm>
        </p:spPr>
        <p:txBody>
          <a:bodyPr>
            <a:noAutofit/>
          </a:bodyPr>
          <a:lstStyle/>
          <a:p>
            <a:r>
              <a:rPr lang="en-US" sz="2000" dirty="0">
                <a:latin typeface="Calibri" panose="020F0502020204030204" pitchFamily="34" charset="0"/>
                <a:cs typeface="Calibri" panose="020F0502020204030204" pitchFamily="34" charset="0"/>
              </a:rPr>
              <a:t>Abdominal discomfort</a:t>
            </a:r>
          </a:p>
          <a:p>
            <a:r>
              <a:rPr lang="en-US" sz="2000" dirty="0">
                <a:latin typeface="Calibri" panose="020F0502020204030204" pitchFamily="34" charset="0"/>
                <a:cs typeface="Calibri" panose="020F0502020204030204" pitchFamily="34" charset="0"/>
              </a:rPr>
              <a:t>Bladder distention</a:t>
            </a:r>
          </a:p>
          <a:p>
            <a:r>
              <a:rPr lang="en-US" sz="2000" dirty="0">
                <a:latin typeface="Calibri" panose="020F0502020204030204" pitchFamily="34" charset="0"/>
                <a:cs typeface="Calibri" panose="020F0502020204030204" pitchFamily="34" charset="0"/>
              </a:rPr>
              <a:t>Decreased (less than 30 ml/</a:t>
            </a:r>
            <a:r>
              <a:rPr lang="en-US" sz="2000" dirty="0" err="1">
                <a:latin typeface="Calibri" panose="020F0502020204030204" pitchFamily="34" charset="0"/>
                <a:cs typeface="Calibri" panose="020F0502020204030204" pitchFamily="34" charset="0"/>
              </a:rPr>
              <a:t>hr</a:t>
            </a:r>
            <a:r>
              <a:rPr lang="en-US" sz="2000" dirty="0">
                <a:latin typeface="Calibri" panose="020F0502020204030204" pitchFamily="34" charset="0"/>
                <a:cs typeface="Calibri" panose="020F0502020204030204" pitchFamily="34" charset="0"/>
              </a:rPr>
              <a:t>) or absent urinary output for 2 consecutive hours</a:t>
            </a:r>
          </a:p>
          <a:p>
            <a:r>
              <a:rPr lang="en-US" sz="2000" dirty="0">
                <a:latin typeface="Calibri" panose="020F0502020204030204" pitchFamily="34" charset="0"/>
                <a:cs typeface="Calibri" panose="020F0502020204030204" pitchFamily="34" charset="0"/>
              </a:rPr>
              <a:t>Frequency</a:t>
            </a:r>
          </a:p>
          <a:p>
            <a:r>
              <a:rPr lang="en-US" sz="2000" dirty="0">
                <a:latin typeface="Calibri" panose="020F0502020204030204" pitchFamily="34" charset="0"/>
                <a:cs typeface="Calibri" panose="020F0502020204030204" pitchFamily="34" charset="0"/>
              </a:rPr>
              <a:t>Hesitancy</a:t>
            </a:r>
          </a:p>
          <a:p>
            <a:r>
              <a:rPr lang="en-US" sz="2000" dirty="0">
                <a:latin typeface="Calibri" panose="020F0502020204030204" pitchFamily="34" charset="0"/>
                <a:cs typeface="Calibri" panose="020F0502020204030204" pitchFamily="34" charset="0"/>
              </a:rPr>
              <a:t>Inability to empty bladder completely</a:t>
            </a:r>
          </a:p>
          <a:p>
            <a:r>
              <a:rPr lang="en-US" sz="2000" dirty="0">
                <a:latin typeface="Calibri" panose="020F0502020204030204" pitchFamily="34" charset="0"/>
                <a:cs typeface="Calibri" panose="020F0502020204030204" pitchFamily="34" charset="0"/>
              </a:rPr>
              <a:t>Incontinence</a:t>
            </a:r>
          </a:p>
          <a:p>
            <a:r>
              <a:rPr lang="en-US" sz="2000" dirty="0">
                <a:latin typeface="Calibri" panose="020F0502020204030204" pitchFamily="34" charset="0"/>
                <a:cs typeface="Calibri" panose="020F0502020204030204" pitchFamily="34" charset="0"/>
              </a:rPr>
              <a:t>Residual urine</a:t>
            </a:r>
          </a:p>
          <a:p>
            <a:r>
              <a:rPr lang="en-US" sz="2000" dirty="0">
                <a:latin typeface="Calibri" panose="020F0502020204030204" pitchFamily="34" charset="0"/>
                <a:cs typeface="Calibri" panose="020F0502020204030204" pitchFamily="34" charset="0"/>
              </a:rPr>
              <a:t>Sensation of bladder fullness</a:t>
            </a:r>
          </a:p>
          <a:p>
            <a:r>
              <a:rPr lang="en-US" sz="2000" dirty="0">
                <a:latin typeface="Calibri" panose="020F0502020204030204" pitchFamily="34" charset="0"/>
                <a:cs typeface="Calibri" panose="020F0502020204030204" pitchFamily="34" charset="0"/>
              </a:rPr>
              <a:t>Urgency</a:t>
            </a:r>
          </a:p>
        </p:txBody>
      </p:sp>
    </p:spTree>
    <p:extLst>
      <p:ext uri="{BB962C8B-B14F-4D97-AF65-F5344CB8AC3E}">
        <p14:creationId xmlns:p14="http://schemas.microsoft.com/office/powerpoint/2010/main" val="1736477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 of untreated urinary retention</a:t>
            </a:r>
          </a:p>
        </p:txBody>
      </p:sp>
      <p:sp>
        <p:nvSpPr>
          <p:cNvPr id="3" name="Content Placeholder 2"/>
          <p:cNvSpPr>
            <a:spLocks noGrp="1"/>
          </p:cNvSpPr>
          <p:nvPr>
            <p:ph idx="1"/>
          </p:nvPr>
        </p:nvSpPr>
        <p:spPr>
          <a:xfrm>
            <a:off x="704577" y="2139476"/>
            <a:ext cx="10906231" cy="3416300"/>
          </a:xfrm>
        </p:spPr>
        <p:txBody>
          <a:bodyPr>
            <a:normAutofit/>
          </a:bodyPr>
          <a:lstStyle/>
          <a:p>
            <a:r>
              <a:rPr lang="en-US" sz="2400" dirty="0">
                <a:latin typeface="Calibri" panose="020F0502020204030204" pitchFamily="34" charset="0"/>
                <a:cs typeface="Calibri" panose="020F0502020204030204" pitchFamily="34" charset="0"/>
              </a:rPr>
              <a:t>bladder damage </a:t>
            </a:r>
          </a:p>
          <a:p>
            <a:r>
              <a:rPr lang="en-US" sz="2400" dirty="0">
                <a:latin typeface="Calibri" panose="020F0502020204030204" pitchFamily="34" charset="0"/>
                <a:cs typeface="Calibri" panose="020F0502020204030204" pitchFamily="34" charset="0"/>
              </a:rPr>
              <a:t>chronic kidney failure. </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Urinary retention is a disorder that needs to be managed immediately and correctly to prevent complications.</a:t>
            </a:r>
          </a:p>
        </p:txBody>
      </p:sp>
    </p:spTree>
    <p:extLst>
      <p:ext uri="{BB962C8B-B14F-4D97-AF65-F5344CB8AC3E}">
        <p14:creationId xmlns:p14="http://schemas.microsoft.com/office/powerpoint/2010/main" val="116476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and Outcomes</a:t>
            </a:r>
            <a:br>
              <a:rPr lang="en-US" dirty="0"/>
            </a:br>
            <a:endParaRPr lang="en-US" dirty="0"/>
          </a:p>
        </p:txBody>
      </p:sp>
      <p:sp>
        <p:nvSpPr>
          <p:cNvPr id="3" name="Content Placeholder 2"/>
          <p:cNvSpPr>
            <a:spLocks noGrp="1"/>
          </p:cNvSpPr>
          <p:nvPr>
            <p:ph idx="1"/>
          </p:nvPr>
        </p:nvSpPr>
        <p:spPr>
          <a:xfrm>
            <a:off x="811763" y="2207715"/>
            <a:ext cx="10568473" cy="3416300"/>
          </a:xfrm>
        </p:spPr>
        <p:txBody>
          <a:bodyPr>
            <a:normAutofit/>
          </a:bodyPr>
          <a:lstStyle/>
          <a:p>
            <a:r>
              <a:rPr lang="en-US" sz="2400" dirty="0">
                <a:latin typeface="Calibri" panose="020F0502020204030204" pitchFamily="34" charset="0"/>
                <a:cs typeface="Calibri" panose="020F0502020204030204" pitchFamily="34" charset="0"/>
              </a:rPr>
              <a:t>Patient empties bladder completely.</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Patient voids in sufficient quantity with no palpable bladder distension.</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Patient has urine volume greater than or equal to 300 mL with each voiding and residual volume less than 100 </a:t>
            </a:r>
            <a:r>
              <a:rPr lang="en-US" sz="2400" dirty="0" err="1">
                <a:latin typeface="Calibri" panose="020F0502020204030204" pitchFamily="34" charset="0"/>
                <a:cs typeface="Calibri" panose="020F0502020204030204" pitchFamily="34" charset="0"/>
              </a:rPr>
              <a:t>mL.</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2013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Assessment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6198254"/>
              </p:ext>
            </p:extLst>
          </p:nvPr>
        </p:nvGraphicFramePr>
        <p:xfrm>
          <a:off x="580858" y="1828800"/>
          <a:ext cx="11029950" cy="5029200"/>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20000"/>
                    </a:ext>
                  </a:extLst>
                </a:gridCol>
                <a:gridCol w="5514975">
                  <a:extLst>
                    <a:ext uri="{9D8B030D-6E8A-4147-A177-3AD203B41FA5}">
                      <a16:colId xmlns:a16="http://schemas.microsoft.com/office/drawing/2014/main" val="20001"/>
                    </a:ext>
                  </a:extLst>
                </a:gridCol>
              </a:tblGrid>
              <a:tr h="370840">
                <a:tc>
                  <a:txBody>
                    <a:bodyPr/>
                    <a:lstStyle/>
                    <a:p>
                      <a:r>
                        <a:rPr lang="en-US" sz="2400" dirty="0"/>
                        <a:t>Assessment</a:t>
                      </a:r>
                    </a:p>
                  </a:txBody>
                  <a:tcPr marL="95912" marR="95912"/>
                </a:tc>
                <a:tc>
                  <a:txBody>
                    <a:bodyPr/>
                    <a:lstStyle/>
                    <a:p>
                      <a:r>
                        <a:rPr lang="en-US" sz="2400" dirty="0"/>
                        <a:t>Rationale</a:t>
                      </a:r>
                    </a:p>
                  </a:txBody>
                  <a:tcPr marL="95912" marR="95912"/>
                </a:tc>
                <a:extLst>
                  <a:ext uri="{0D108BD9-81ED-4DB2-BD59-A6C34878D82A}">
                    <a16:rowId xmlns:a16="http://schemas.microsoft.com/office/drawing/2014/main" val="10000"/>
                  </a:ext>
                </a:extLst>
              </a:tr>
              <a:tr h="370840">
                <a:tc>
                  <a:txBody>
                    <a:bodyPr/>
                    <a:lstStyle/>
                    <a:p>
                      <a:r>
                        <a:rPr lang="en-US" sz="2400" b="0" dirty="0">
                          <a:latin typeface="Calibri" panose="020F0502020204030204" pitchFamily="34" charset="0"/>
                          <a:cs typeface="Calibri" panose="020F0502020204030204" pitchFamily="34" charset="0"/>
                        </a:rPr>
                        <a:t>Ascertain quantity, frequency, and character of urine, such as color, odor, and specific gravity.</a:t>
                      </a:r>
                    </a:p>
                  </a:txBody>
                  <a:tcPr marL="95912" marR="95912"/>
                </a:tc>
                <a:tc>
                  <a:txBody>
                    <a:bodyPr/>
                    <a:lstStyle/>
                    <a:p>
                      <a:r>
                        <a:rPr lang="en-US" sz="2400" b="0" dirty="0">
                          <a:latin typeface="Calibri" panose="020F0502020204030204" pitchFamily="34" charset="0"/>
                          <a:cs typeface="Calibri" panose="020F0502020204030204" pitchFamily="34" charset="0"/>
                        </a:rPr>
                        <a:t>Urinary retention, vaginal discharge, and presence of catheter predispose patient to infection, especially if patient has perineal sutures.</a:t>
                      </a:r>
                    </a:p>
                  </a:txBody>
                  <a:tcPr marL="95912" marR="95912"/>
                </a:tc>
                <a:extLst>
                  <a:ext uri="{0D108BD9-81ED-4DB2-BD59-A6C34878D82A}">
                    <a16:rowId xmlns:a16="http://schemas.microsoft.com/office/drawing/2014/main" val="10001"/>
                  </a:ext>
                </a:extLst>
              </a:tr>
              <a:tr h="370840">
                <a:tc>
                  <a:txBody>
                    <a:bodyPr/>
                    <a:lstStyle/>
                    <a:p>
                      <a:endParaRPr lang="en-US" sz="2400" b="0" dirty="0">
                        <a:latin typeface="Calibri" panose="020F0502020204030204" pitchFamily="34" charset="0"/>
                        <a:cs typeface="Calibri" panose="020F0502020204030204" pitchFamily="34" charset="0"/>
                      </a:endParaRPr>
                    </a:p>
                    <a:p>
                      <a:r>
                        <a:rPr lang="en-US" sz="2400" b="0" dirty="0">
                          <a:latin typeface="Calibri" panose="020F0502020204030204" pitchFamily="34" charset="0"/>
                          <a:cs typeface="Calibri" panose="020F0502020204030204" pitchFamily="34" charset="0"/>
                        </a:rPr>
                        <a:t>Review previous patterns of voiding.</a:t>
                      </a:r>
                    </a:p>
                  </a:txBody>
                  <a:tcPr marL="95912" marR="95912"/>
                </a:tc>
                <a:tc>
                  <a:txBody>
                    <a:bodyPr/>
                    <a:lstStyle/>
                    <a:p>
                      <a:endParaRPr lang="en-US" sz="2400" b="0" dirty="0">
                        <a:latin typeface="Calibri" panose="020F0502020204030204" pitchFamily="34" charset="0"/>
                        <a:cs typeface="Calibri" panose="020F0502020204030204" pitchFamily="34" charset="0"/>
                      </a:endParaRPr>
                    </a:p>
                    <a:p>
                      <a:r>
                        <a:rPr lang="en-US" sz="2400" b="0" dirty="0">
                          <a:latin typeface="Calibri" panose="020F0502020204030204" pitchFamily="34" charset="0"/>
                          <a:cs typeface="Calibri" panose="020F0502020204030204" pitchFamily="34" charset="0"/>
                        </a:rPr>
                        <a:t>There is a wide range of “normal” voiding frequency. Acute urinary retention requires immediate medical intervention. With chronic urinary retention, one is able to urinate but may have trouble starting the stream or emptying the bladder completely.</a:t>
                      </a:r>
                    </a:p>
                  </a:txBody>
                  <a:tcPr marL="95912" marR="95912"/>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48447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Assessment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9103589"/>
              </p:ext>
            </p:extLst>
          </p:nvPr>
        </p:nvGraphicFramePr>
        <p:xfrm>
          <a:off x="581192" y="1949213"/>
          <a:ext cx="11029950" cy="4663440"/>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20000"/>
                    </a:ext>
                  </a:extLst>
                </a:gridCol>
                <a:gridCol w="5514975">
                  <a:extLst>
                    <a:ext uri="{9D8B030D-6E8A-4147-A177-3AD203B41FA5}">
                      <a16:colId xmlns:a16="http://schemas.microsoft.com/office/drawing/2014/main" val="20001"/>
                    </a:ext>
                  </a:extLst>
                </a:gridCol>
              </a:tblGrid>
              <a:tr h="370840">
                <a:tc>
                  <a:txBody>
                    <a:bodyPr/>
                    <a:lstStyle/>
                    <a:p>
                      <a:r>
                        <a:rPr lang="en-US" sz="2400" dirty="0"/>
                        <a:t>Assessment</a:t>
                      </a:r>
                    </a:p>
                  </a:txBody>
                  <a:tcPr marL="95912" marR="95912"/>
                </a:tc>
                <a:tc>
                  <a:txBody>
                    <a:bodyPr/>
                    <a:lstStyle/>
                    <a:p>
                      <a:r>
                        <a:rPr lang="en-US" sz="2400" dirty="0"/>
                        <a:t>Rationale</a:t>
                      </a:r>
                    </a:p>
                  </a:txBody>
                  <a:tcPr marL="95912" marR="95912"/>
                </a:tc>
                <a:extLst>
                  <a:ext uri="{0D108BD9-81ED-4DB2-BD59-A6C34878D82A}">
                    <a16:rowId xmlns:a16="http://schemas.microsoft.com/office/drawing/2014/main" val="10000"/>
                  </a:ext>
                </a:extLst>
              </a:tr>
              <a:tr h="370840">
                <a:tc>
                  <a:txBody>
                    <a:bodyPr/>
                    <a:lstStyle/>
                    <a:p>
                      <a:r>
                        <a:rPr lang="en-US" sz="2400" dirty="0">
                          <a:latin typeface="Calibri" panose="020F0502020204030204" pitchFamily="34" charset="0"/>
                          <a:cs typeface="Calibri" panose="020F0502020204030204" pitchFamily="34" charset="0"/>
                        </a:rPr>
                        <a:t>Allow patient to keep a record of the amount and time of each voiding. Take down decreased urinary output. Determine specific gravity as ordered.</a:t>
                      </a:r>
                    </a:p>
                  </a:txBody>
                  <a:tcPr marL="95912" marR="95912"/>
                </a:tc>
                <a:tc>
                  <a:txBody>
                    <a:bodyPr/>
                    <a:lstStyle/>
                    <a:p>
                      <a:r>
                        <a:rPr lang="en-US" sz="2400" dirty="0">
                          <a:latin typeface="Calibri" panose="020F0502020204030204" pitchFamily="34" charset="0"/>
                          <a:cs typeface="Calibri" panose="020F0502020204030204" pitchFamily="34" charset="0"/>
                        </a:rPr>
                        <a:t>Retention of urine increases pressure in the kidneys and ureters which may lead to renal insufficiency. Insufficiency of blood circulation to the kidney alters its capability to filter and concentrate substances.</a:t>
                      </a:r>
                    </a:p>
                  </a:txBody>
                  <a:tcPr marL="95912" marR="95912"/>
                </a:tc>
                <a:extLst>
                  <a:ext uri="{0D108BD9-81ED-4DB2-BD59-A6C34878D82A}">
                    <a16:rowId xmlns:a16="http://schemas.microsoft.com/office/drawing/2014/main" val="10001"/>
                  </a:ext>
                </a:extLst>
              </a:tr>
              <a:tr h="370840">
                <a:tc>
                  <a:txBody>
                    <a:bodyPr/>
                    <a:lstStyle/>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Assess vital signs. Check for changes in mentation, hypertension, and peripheral or dependent edema. Weigh daily. Maintain precise I&amp;O record.</a:t>
                      </a:r>
                    </a:p>
                  </a:txBody>
                  <a:tcPr marL="95912" marR="95912"/>
                </a:tc>
                <a:tc>
                  <a:txBody>
                    <a:bodyPr/>
                    <a:lstStyle/>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Kidney failure results in reduced fluid excretion and builds up of toxic wastes. It may lead to complete renal shutdown.</a:t>
                      </a:r>
                    </a:p>
                  </a:txBody>
                  <a:tcPr marL="95912" marR="95912"/>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19286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Assessment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6591276"/>
              </p:ext>
            </p:extLst>
          </p:nvPr>
        </p:nvGraphicFramePr>
        <p:xfrm>
          <a:off x="581025" y="2003804"/>
          <a:ext cx="11029950" cy="4424290"/>
        </p:xfrm>
        <a:graphic>
          <a:graphicData uri="http://schemas.openxmlformats.org/drawingml/2006/table">
            <a:tbl>
              <a:tblPr firstRow="1" bandRow="1">
                <a:tableStyleId>{5C22544A-7EE6-4342-B048-85BDC9FD1C3A}</a:tableStyleId>
              </a:tblPr>
              <a:tblGrid>
                <a:gridCol w="5514975">
                  <a:extLst>
                    <a:ext uri="{9D8B030D-6E8A-4147-A177-3AD203B41FA5}">
                      <a16:colId xmlns:a16="http://schemas.microsoft.com/office/drawing/2014/main" val="20000"/>
                    </a:ext>
                  </a:extLst>
                </a:gridCol>
                <a:gridCol w="5514975">
                  <a:extLst>
                    <a:ext uri="{9D8B030D-6E8A-4147-A177-3AD203B41FA5}">
                      <a16:colId xmlns:a16="http://schemas.microsoft.com/office/drawing/2014/main" val="20001"/>
                    </a:ext>
                  </a:extLst>
                </a:gridCol>
              </a:tblGrid>
              <a:tr h="514452">
                <a:tc>
                  <a:txBody>
                    <a:bodyPr/>
                    <a:lstStyle/>
                    <a:p>
                      <a:r>
                        <a:rPr lang="en-US" sz="2400" dirty="0"/>
                        <a:t>Assessment</a:t>
                      </a:r>
                    </a:p>
                  </a:txBody>
                  <a:tcPr marL="95912" marR="95912"/>
                </a:tc>
                <a:tc>
                  <a:txBody>
                    <a:bodyPr/>
                    <a:lstStyle/>
                    <a:p>
                      <a:r>
                        <a:rPr lang="en-US" sz="2400" dirty="0"/>
                        <a:t>Rationale</a:t>
                      </a:r>
                    </a:p>
                  </a:txBody>
                  <a:tcPr marL="95912" marR="95912"/>
                </a:tc>
                <a:extLst>
                  <a:ext uri="{0D108BD9-81ED-4DB2-BD59-A6C34878D82A}">
                    <a16:rowId xmlns:a16="http://schemas.microsoft.com/office/drawing/2014/main" val="10000"/>
                  </a:ext>
                </a:extLst>
              </a:tr>
              <a:tr h="1749138">
                <a:tc>
                  <a:txBody>
                    <a:bodyPr/>
                    <a:lstStyle/>
                    <a:p>
                      <a:r>
                        <a:rPr lang="en-US" sz="2400" dirty="0">
                          <a:latin typeface="Calibri" panose="020F0502020204030204" pitchFamily="34" charset="0"/>
                          <a:cs typeface="Calibri" panose="020F0502020204030204" pitchFamily="34" charset="0"/>
                        </a:rPr>
                        <a:t>Monitor time intervals between voiding and document the quantity voided.	</a:t>
                      </a:r>
                    </a:p>
                  </a:txBody>
                  <a:tcPr marL="95912" marR="95912"/>
                </a:tc>
                <a:tc>
                  <a:txBody>
                    <a:bodyPr/>
                    <a:lstStyle/>
                    <a:p>
                      <a:r>
                        <a:rPr lang="en-US" sz="2400" dirty="0">
                          <a:latin typeface="Calibri" panose="020F0502020204030204" pitchFamily="34" charset="0"/>
                          <a:cs typeface="Calibri" panose="020F0502020204030204" pitchFamily="34" charset="0"/>
                        </a:rPr>
                        <a:t>Keeping an hourly record for 48 hours can help in establishing a toileting program and gives a clear picture of the patient’s voiding pattern.</a:t>
                      </a:r>
                    </a:p>
                  </a:txBody>
                  <a:tcPr marL="95912" marR="95912"/>
                </a:tc>
                <a:extLst>
                  <a:ext uri="{0D108BD9-81ED-4DB2-BD59-A6C34878D82A}">
                    <a16:rowId xmlns:a16="http://schemas.microsoft.com/office/drawing/2014/main" val="10001"/>
                  </a:ext>
                </a:extLst>
              </a:tr>
              <a:tr h="2160700">
                <a:tc>
                  <a:txBody>
                    <a:bodyPr/>
                    <a:lstStyle/>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Ask patient concerning stress incontinence when moving, sneezing, coughing, laughing, and lifting objects.</a:t>
                      </a:r>
                    </a:p>
                  </a:txBody>
                  <a:tcPr marL="95912" marR="95912"/>
                </a:tc>
                <a:tc>
                  <a:txBody>
                    <a:bodyPr/>
                    <a:lstStyle/>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High urethral pressure can inhibit voiding until abdominal pressure increases enough for urine to be involuntarily lost. Also, hinders bladder emptying.</a:t>
                      </a:r>
                    </a:p>
                  </a:txBody>
                  <a:tcPr marL="95912" marR="95912"/>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49836775"/>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C47ADF4-1ED5-41D8-9D39-65237B040ABF}" vid="{6153368A-C867-4791-AF15-AAD5BF75C56B}"/>
    </a:ext>
  </a:extLst>
</a:theme>
</file>

<file path=docProps/app.xml><?xml version="1.0" encoding="utf-8"?>
<Properties xmlns="http://schemas.openxmlformats.org/officeDocument/2006/extended-properties" xmlns:vt="http://schemas.openxmlformats.org/officeDocument/2006/docPropsVTypes">
  <Template>Theme1</Template>
  <TotalTime>63</TotalTime>
  <Words>1223</Words>
  <Application>Microsoft Office PowerPoint</Application>
  <PresentationFormat>Widescreen</PresentationFormat>
  <Paragraphs>125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 Black</vt:lpstr>
      <vt:lpstr>Calibri</vt:lpstr>
      <vt:lpstr>Theme1</vt:lpstr>
      <vt:lpstr>Nursing care for a client with urine retention</vt:lpstr>
      <vt:lpstr>Urinary Retention</vt:lpstr>
      <vt:lpstr>Causes</vt:lpstr>
      <vt:lpstr>Defining Characteristics</vt:lpstr>
      <vt:lpstr>complications of untreated urinary retention</vt:lpstr>
      <vt:lpstr>Goals and Outcomes </vt:lpstr>
      <vt:lpstr>Nursing Assessment</vt:lpstr>
      <vt:lpstr>Nursing Assessment</vt:lpstr>
      <vt:lpstr>Nursing Assessment</vt:lpstr>
      <vt:lpstr>Nursing Assessment</vt:lpstr>
      <vt:lpstr>Nursing Assessment</vt:lpstr>
      <vt:lpstr>Nursing Interventions</vt:lpstr>
      <vt:lpstr>Nursing Interventions</vt:lpstr>
      <vt:lpstr>Nursing Interventions</vt:lpstr>
      <vt:lpstr>Nursing Interventions</vt:lpstr>
      <vt:lpstr>Nursing Interventions</vt:lpstr>
      <vt:lpstr>Nursing Interventions</vt:lpstr>
      <vt:lpstr>Nursing Interventions</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care for a client with urine retention.</dc:title>
  <dc:creator>NAWARATHNA</dc:creator>
  <cp:lastModifiedBy>Shamiddi Peiris</cp:lastModifiedBy>
  <cp:revision>5</cp:revision>
  <dcterms:created xsi:type="dcterms:W3CDTF">2020-04-02T04:50:12Z</dcterms:created>
  <dcterms:modified xsi:type="dcterms:W3CDTF">2022-03-12T04:21:12Z</dcterms:modified>
</cp:coreProperties>
</file>