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76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29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D24BA-B17C-4899-9E43-10FC92466BFF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BCC8F-5A76-454E-8BCD-E9008CD26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71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7827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8B78066-C41C-4625-899C-F67B9A444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8791"/>
            <a:ext cx="10515600" cy="1325563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9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28C216B-9558-4ECF-881D-DD19763171E0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30BB2B-2FCC-4DFE-8C0B-2CFF132D7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12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28C216B-9558-4ECF-881D-DD19763171E0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30BB2B-2FCC-4DFE-8C0B-2CFF132D7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1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7827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8B78066-C41C-4625-899C-F67B9A444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8791"/>
            <a:ext cx="10515600" cy="1325563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09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65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28C216B-9558-4ECF-881D-DD19763171E0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30BB2B-2FCC-4DFE-8C0B-2CFF132D7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9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28C216B-9558-4ECF-881D-DD19763171E0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30BB2B-2FCC-4DFE-8C0B-2CFF132D7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8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28C216B-9558-4ECF-881D-DD19763171E0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30BB2B-2FCC-4DFE-8C0B-2CFF132D7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45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28C216B-9558-4ECF-881D-DD19763171E0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30BB2B-2FCC-4DFE-8C0B-2CFF132D7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2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28C216B-9558-4ECF-881D-DD19763171E0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30BB2B-2FCC-4DFE-8C0B-2CFF132D7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28C216B-9558-4ECF-881D-DD19763171E0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30BB2B-2FCC-4DFE-8C0B-2CFF132D7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57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28C216B-9558-4ECF-881D-DD19763171E0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30BB2B-2FCC-4DFE-8C0B-2CFF132D7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8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1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15472"/>
            <a:ext cx="10515600" cy="1325563"/>
          </a:xfrm>
        </p:spPr>
        <p:txBody>
          <a:bodyPr>
            <a:noAutofit/>
          </a:bodyPr>
          <a:lstStyle/>
          <a:p>
            <a:r>
              <a:rPr lang="en-US" dirty="0">
                <a:effectLst/>
              </a:rPr>
              <a:t>Measurement of Oxygen Saturation Using Pulse Oximeter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870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B9C7439-8B55-41E3-AD14-B193BE9E2FB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Pulse Oximetry Monitoring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C7BB9CC5-BCFA-4665-B529-6A0F92148B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Pulse oximetry monitoring is </a:t>
            </a:r>
            <a:r>
              <a:rPr lang="en-US" altLang="en-US" b="1" i="1"/>
              <a:t>NOT</a:t>
            </a:r>
            <a:r>
              <a:rPr lang="en-US" altLang="en-US"/>
              <a:t> intended to replace any part of the patient assessment</a:t>
            </a:r>
          </a:p>
          <a:p>
            <a:pPr lvl="1"/>
            <a:r>
              <a:rPr lang="en-US" altLang="en-US"/>
              <a:t>Pulse oximetry is a useful adjunct in assessing the patient’s oxygenation and monitoring treatment interventions</a:t>
            </a:r>
          </a:p>
          <a:p>
            <a:r>
              <a:rPr lang="en-US" altLang="en-US"/>
              <a:t>Initiate pulse oximetry immediately prior to or concurrently with oxygen administration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65E1B2C8-CA54-4FE2-80A8-F9CCA727C1E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Continuous Monitoring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DE4B1460-AC5F-4546-BA4B-A4B9739924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Monitor current oxygenation status and response to oxygen therapy</a:t>
            </a:r>
          </a:p>
          <a:p>
            <a:pPr>
              <a:lnSpc>
                <a:spcPct val="90000"/>
              </a:lnSpc>
            </a:pPr>
            <a:r>
              <a:rPr lang="en-US" altLang="en-US"/>
              <a:t>Monitor response to nebulized treatments</a:t>
            </a:r>
          </a:p>
          <a:p>
            <a:pPr>
              <a:lnSpc>
                <a:spcPct val="90000"/>
              </a:lnSpc>
            </a:pPr>
            <a:r>
              <a:rPr lang="en-US" altLang="en-US"/>
              <a:t>Monitor patient following intubation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Monitor patient following positioning patients for stabilization and transport</a:t>
            </a:r>
          </a:p>
          <a:p>
            <a:pPr>
              <a:lnSpc>
                <a:spcPct val="90000"/>
              </a:lnSpc>
            </a:pPr>
            <a:r>
              <a:rPr lang="en-US" altLang="en-US" b="1"/>
              <a:t>Decreased circulating oxygen in the blood may occur rapidly without immediate clinical signs and symptoms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ABB1ADA-2FB4-42B2-8FCA-838CB592EA4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Pediatrics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F812BC89-FB05-4AD7-97DB-4F153D3947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Use appropriate sized sensors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Adult sensors may be used on arms or feet</a:t>
            </a:r>
          </a:p>
          <a:p>
            <a:pPr>
              <a:lnSpc>
                <a:spcPct val="90000"/>
              </a:lnSpc>
            </a:pPr>
            <a:r>
              <a:rPr lang="en-US" altLang="en-US"/>
              <a:t>Active movement may cause erroneous readings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Pulse rate on the oximeter must coincide with palpated pulse</a:t>
            </a:r>
          </a:p>
          <a:p>
            <a:pPr>
              <a:lnSpc>
                <a:spcPct val="90000"/>
              </a:lnSpc>
            </a:pPr>
            <a:r>
              <a:rPr lang="en-US" altLang="en-US"/>
              <a:t>Poor perfusion will cause erroneous readings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Treat patient according to clinical status when in doubt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Pulse oximetry is useless in pediatric cardiac arrest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7F37D70-EF35-4F5C-9B70-0AB48B15F69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Conditions Affecting Accuracy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126E0204-6134-4799-A045-8CA90975A1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Patient conditions</a:t>
            </a:r>
          </a:p>
          <a:p>
            <a:pPr lvl="1"/>
            <a:r>
              <a:rPr lang="en-US" altLang="en-US"/>
              <a:t>Carboxyhemoglobin</a:t>
            </a:r>
          </a:p>
          <a:p>
            <a:pPr lvl="1"/>
            <a:r>
              <a:rPr lang="en-US" altLang="en-US"/>
              <a:t>Anemia</a:t>
            </a:r>
          </a:p>
          <a:p>
            <a:pPr lvl="1"/>
            <a:r>
              <a:rPr lang="en-US" altLang="en-US"/>
              <a:t>Hypovolemia/Hypotension</a:t>
            </a:r>
          </a:p>
          <a:p>
            <a:pPr lvl="1"/>
            <a:r>
              <a:rPr lang="en-US" altLang="en-US"/>
              <a:t>Hypothermia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1BE84C35-D492-498F-A4D5-37AF2C64289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Carboxyhemoglobin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C1E40FEF-7A5B-4D8F-80AF-0565E75D0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Carbon monoxide has 200-250 greater affinity for the hemoglobin molecule than oxygen</a:t>
            </a:r>
          </a:p>
          <a:p>
            <a:pPr lvl="1"/>
            <a:r>
              <a:rPr lang="en-US" altLang="en-US"/>
              <a:t>Binds at the oxygen binding site</a:t>
            </a:r>
          </a:p>
          <a:p>
            <a:pPr lvl="1"/>
            <a:r>
              <a:rPr lang="en-US" altLang="en-US"/>
              <a:t>Prevents on-loading of oxygen</a:t>
            </a:r>
          </a:p>
          <a:p>
            <a:pPr lvl="1"/>
            <a:r>
              <a:rPr lang="en-US" altLang="en-US"/>
              <a:t>Fails of readily off-load at the tissue cells</a:t>
            </a:r>
          </a:p>
          <a:p>
            <a:r>
              <a:rPr lang="en-US" altLang="en-US"/>
              <a:t>Carboxyhemoglobin can not be distinguished from oxyhemoglobin by pulse oximetry</a:t>
            </a:r>
          </a:p>
          <a:p>
            <a:pPr lvl="1"/>
            <a:r>
              <a:rPr lang="en-US" altLang="en-US"/>
              <a:t>Erroneously high reading may present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0876ADC2-3CDA-449F-8491-76074E267EA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continued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F3FF984D-F8F0-4438-B536-52BDA50AD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Suspect the presence of carboxyhemoglobin in patient with:</a:t>
            </a:r>
          </a:p>
          <a:p>
            <a:pPr lvl="1"/>
            <a:r>
              <a:rPr lang="en-US" altLang="en-US"/>
              <a:t>Smoke inhalation</a:t>
            </a:r>
          </a:p>
          <a:p>
            <a:pPr lvl="1"/>
            <a:r>
              <a:rPr lang="en-US" altLang="en-US"/>
              <a:t>Intentional and accidental CO poisoning</a:t>
            </a:r>
          </a:p>
          <a:p>
            <a:pPr lvl="1"/>
            <a:r>
              <a:rPr lang="en-US" altLang="en-US"/>
              <a:t>Heavy cigarette smoking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b="1"/>
              <a:t>Treat carboxyhemoglobin with high flow oxygen irregardless of the pulse oximetry reading!</a:t>
            </a:r>
          </a:p>
          <a:p>
            <a:pPr lvl="1" algn="ctr"/>
            <a:endParaRPr lang="en-US" altLang="en-US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3D601DA4-80EE-49A6-8DF5-DD966DC5D98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Anemia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A54338D5-F5D4-4F72-8B4F-BBDB52967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Low quantities of erythrocytes or hemoglobin</a:t>
            </a:r>
          </a:p>
          <a:p>
            <a:pPr lvl="1"/>
            <a:r>
              <a:rPr lang="en-US" altLang="en-US"/>
              <a:t>Normal value of hemoglobin is 11-18 g/dl</a:t>
            </a:r>
          </a:p>
          <a:p>
            <a:pPr lvl="1"/>
            <a:r>
              <a:rPr lang="en-US" altLang="en-US"/>
              <a:t>Values as low as 5 g/dl may result in 100% SpO2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b="1"/>
              <a:t>Anemic patients require high levels of oxygen to compensate for low oxygen carrying capacities!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104CEC5F-0F52-4E34-BEB0-E4DF200FF85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Hypovolemia/Hypotension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76D3A353-36C6-4BF0-A37A-83800CFF7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Adequate oxygen saturation but reduced oxygen carrying capacity</a:t>
            </a:r>
          </a:p>
          <a:p>
            <a:r>
              <a:rPr lang="en-US" altLang="en-US"/>
              <a:t>Vasoconstriction or reduction in cardiac output may result in loss of detectable pulsatile waveform at sensor site</a:t>
            </a:r>
          </a:p>
          <a:p>
            <a:r>
              <a:rPr lang="en-US" altLang="en-US"/>
              <a:t>Patients in shock or receiving vasoconstrictors may not have adequate perfusion to be detected by oximetry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b="1"/>
              <a:t>Always administer oxygen to patients with poor perfusion!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6CCAE61F-06DD-4E5C-A9EF-6A4C92CBA3E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Hypothermia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6A0E2A0-F544-49DD-AF43-4F11F0A4DA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Severe peripheral vasoconstriction may prevent oximetry detection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Shivering may result in erroneous oximetry motion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Pulse rate on oximeter must coincide with palpable pulse rate to be considered accurate</a:t>
            </a:r>
          </a:p>
          <a:p>
            <a:pPr lvl="1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b="1"/>
              <a:t>Treat the patient according to hypothermic guidelines and administer oxygen accordingly!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E503A2B7-7F97-4729-94DB-C5C429897C0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Patient Environments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B9623BB4-ADFE-4490-8B93-93D341A98D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Ambient Light</a:t>
            </a:r>
          </a:p>
          <a:p>
            <a:r>
              <a:rPr lang="en-US" altLang="en-US"/>
              <a:t>Excessive Motion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7334E83-624A-4331-8D92-860C54CFF79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Oxygen Transport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63DDBFC-2F4C-42FF-9AE9-DC44C3FD7F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Most of the oxygen in arterial blood is saturated on hemoglobin</a:t>
            </a:r>
          </a:p>
          <a:p>
            <a:r>
              <a:rPr lang="en-US" altLang="en-US"/>
              <a:t>Red blood cells must be adequate in number and have adequate hemoglobin</a:t>
            </a:r>
          </a:p>
          <a:p>
            <a:r>
              <a:rPr lang="en-US" altLang="en-US"/>
              <a:t>Sufficient circulation is necessary to transport oxygen to the cellular level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7E175F88-1072-4784-9D80-B27430BA105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Ambient Lighting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D2E81E8-C648-482A-930D-FEE58A38A2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Any external light exposure to capillary bed where sampling is occurring may result in an erroneous reading</a:t>
            </a:r>
          </a:p>
          <a:p>
            <a:r>
              <a:rPr lang="en-US" altLang="en-US"/>
              <a:t>Most sensors are designed to prevent light from passing through the shell </a:t>
            </a:r>
          </a:p>
          <a:p>
            <a:pPr lvl="1"/>
            <a:r>
              <a:rPr lang="en-US" altLang="en-US"/>
              <a:t>Shielding the sensor by covering the extremity is acceptable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A0537BA8-E585-419E-A656-74284A0C13F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Excessive Motion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D41CDE8F-F4AC-4D64-8AA5-D3F7A338C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New technology filters out most motion artifact</a:t>
            </a:r>
          </a:p>
          <a:p>
            <a:r>
              <a:rPr lang="en-US" altLang="en-US"/>
              <a:t>Always compare the palpable pulse rate with the pulse rate indicated on the pulse oximetry</a:t>
            </a:r>
          </a:p>
          <a:p>
            <a:pPr lvl="1"/>
            <a:r>
              <a:rPr lang="en-US" altLang="en-US"/>
              <a:t>If they do not coincide, reading must be considered inaccurate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5708F6F-79D5-4855-9071-8E5282C935D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Concerns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17C1A87-0CF6-4B95-8D76-8D911D50CE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Fingernail polish and pressed on nails</a:t>
            </a:r>
          </a:p>
          <a:p>
            <a:pPr lvl="1"/>
            <a:r>
              <a:rPr lang="en-US" altLang="en-US"/>
              <a:t>Most commonly use nails and fingernail polish will not affect pulse oximetry accuracy</a:t>
            </a:r>
          </a:p>
          <a:p>
            <a:pPr lvl="1"/>
            <a:r>
              <a:rPr lang="en-US" altLang="en-US"/>
              <a:t>Some shades of blue, black and green may affect accuracy (remove with acetone pad)</a:t>
            </a:r>
          </a:p>
          <a:p>
            <a:pPr lvl="1"/>
            <a:r>
              <a:rPr lang="en-US" altLang="en-US"/>
              <a:t>Metallic flaked polish should be removed with acetone pad</a:t>
            </a:r>
          </a:p>
          <a:p>
            <a:pPr lvl="1"/>
            <a:r>
              <a:rPr lang="en-US" altLang="en-US"/>
              <a:t>The sensor may be placed on the ear if reading is affected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0F75A9ED-87D8-4CBE-87D7-03F4159037F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continued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F79EBE56-DF1A-43B4-BD60-D238322D53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Skin pigmentation</a:t>
            </a:r>
          </a:p>
          <a:p>
            <a:pPr lvl="1"/>
            <a:r>
              <a:rPr lang="en-US" altLang="en-US"/>
              <a:t>Apply sensor to the fingertips of darkly pigmented patients.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24D167F1-6767-4634-8E5A-1AEF8DAC839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Interpreting Pulse Oximetry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6F038822-7CF1-4060-BE67-A1A3CB3C28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b="1"/>
              <a:t>Assess and treat the PATIENT not the oximeter!</a:t>
            </a:r>
          </a:p>
          <a:p>
            <a:pPr lvl="1"/>
            <a:r>
              <a:rPr lang="en-US" altLang="en-US" b="1"/>
              <a:t>Use oximetry as an adjunct to patient assessment and treatment evaluation</a:t>
            </a:r>
          </a:p>
          <a:p>
            <a:pPr lvl="1" algn="ctr">
              <a:buFont typeface="Wingdings" panose="05000000000000000000" pitchFamily="2" charset="2"/>
              <a:buNone/>
            </a:pPr>
            <a:r>
              <a:rPr lang="en-US" altLang="en-US" sz="3600" b="1"/>
              <a:t>NEVER withhold oxygen if the patient ahs signs or symptoms of hypoxia or hypoxemia irregardless of oximetry readings!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600" b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D3569A6B-6051-4CBC-AAF0-8EE7D3A1480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continued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819632B4-F78E-4785-A3FA-42810D97FA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Pulse oximetry measures oxygenation not ventilation</a:t>
            </a:r>
          </a:p>
          <a:p>
            <a:pPr lvl="1"/>
            <a:r>
              <a:rPr lang="en-US" altLang="en-US"/>
              <a:t>Pulse oximetry does NOT indicate the removal of carbon dioxide from the blood!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E634BF67-7EFB-4934-8318-4EB66B65748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Documentation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38CDF468-93C7-4B71-BF9A-8A643358DC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Pulse oximetry is usually documented as SpO2</a:t>
            </a:r>
          </a:p>
          <a:p>
            <a:pPr lvl="1"/>
            <a:r>
              <a:rPr lang="en-US" altLang="en-US"/>
              <a:t>Distinguishes non-invasive pulse oximetry from SaO2 determined by laboratory testing</a:t>
            </a:r>
          </a:p>
          <a:p>
            <a:r>
              <a:rPr lang="en-US" altLang="en-US"/>
              <a:t>Document oximetry readings as frequently as other vital signs</a:t>
            </a:r>
          </a:p>
          <a:p>
            <a:r>
              <a:rPr lang="en-US" altLang="en-US"/>
              <a:t>When oximetry reading is obtained before oxygen administration, designate the reading as “room air”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5B5450B2-2306-4826-9892-EDA99996DAC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continued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241A16CC-D6BE-4F64-8C19-84184A3DA5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When oxygen administration is changed, document the evaluation of pulse oximetry</a:t>
            </a:r>
          </a:p>
          <a:p>
            <a:r>
              <a:rPr lang="en-US" altLang="en-US"/>
              <a:t>When treatments provided could potentially affect respiration or ventilation, document pulse oximetry</a:t>
            </a:r>
          </a:p>
          <a:p>
            <a:pPr lvl="1"/>
            <a:r>
              <a:rPr lang="en-US" altLang="en-US"/>
              <a:t>Spinal immobilization</a:t>
            </a:r>
          </a:p>
          <a:p>
            <a:pPr lvl="1"/>
            <a:r>
              <a:rPr lang="en-US" altLang="en-US"/>
              <a:t>Shock position</a:t>
            </a:r>
          </a:p>
          <a:p>
            <a:pPr lvl="1"/>
            <a:r>
              <a:rPr lang="en-US" altLang="en-US"/>
              <a:t>Fluid administration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FE19DBDE-7B7A-47D3-ACEA-6836DA920B2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EEA978CF-482E-4A94-B75D-D3EF4782FE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3600" b="1"/>
              <a:t>As with all monitoring devices, the interpretation of information and response to that interpretation is the responsibility of a properly trained technician!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227" y="276621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874080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F03AF8F-2524-4725-9BA2-51EAD79BF8D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Oxygen Saturation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E648D99-BFC3-4F80-9313-808254CF12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Percentage of hemoglobin saturated with oxygen</a:t>
            </a:r>
          </a:p>
          <a:p>
            <a:r>
              <a:rPr lang="en-US" altLang="en-US"/>
              <a:t>Normal SpO2 is 95-98%</a:t>
            </a:r>
          </a:p>
          <a:p>
            <a:r>
              <a:rPr lang="en-US" altLang="en-US"/>
              <a:t>Suspect cellular perfusion compromise if less than 95% SpO2</a:t>
            </a:r>
          </a:p>
          <a:p>
            <a:pPr lvl="1"/>
            <a:r>
              <a:rPr lang="en-US" altLang="en-US"/>
              <a:t>Insure adequate airway</a:t>
            </a:r>
          </a:p>
          <a:p>
            <a:pPr lvl="1"/>
            <a:r>
              <a:rPr lang="en-US" altLang="en-US"/>
              <a:t>Provide supplemental oxygen</a:t>
            </a:r>
          </a:p>
          <a:p>
            <a:pPr lvl="1"/>
            <a:r>
              <a:rPr lang="en-US" altLang="en-US"/>
              <a:t>Monitor carefully for further changes and intervene appropriately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B088DD5-1F0F-43B7-A9B0-D184474DFE3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continued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2AFCEF1-B8FF-4623-B525-2821F251C4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Suspect severe cellular perfusion compromise when SpO2 is less than 90%</a:t>
            </a:r>
          </a:p>
          <a:p>
            <a:pPr lvl="1"/>
            <a:r>
              <a:rPr lang="en-US" altLang="en-US"/>
              <a:t>Insure airway and provide positive ventilations if necessary</a:t>
            </a:r>
          </a:p>
          <a:p>
            <a:pPr lvl="1"/>
            <a:r>
              <a:rPr lang="en-US" altLang="en-US"/>
              <a:t>Administer high flow oxygen </a:t>
            </a:r>
          </a:p>
          <a:p>
            <a:pPr lvl="1"/>
            <a:r>
              <a:rPr lang="en-US" altLang="en-US"/>
              <a:t>Head injured patients should never drop below 90% SpO2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A67B9C1F-272C-4A20-9F02-13FD629776C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SpO2 and PaO2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B59CD5D-5056-4417-A9C9-E2784B310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SpO2 indicates the oxygen bound to hemoglobin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Closely corresponds to SaO2 measured in laboratory tests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SpO2 indicates the saturation was obtained with non-invasive oximetry</a:t>
            </a:r>
          </a:p>
          <a:p>
            <a:pPr>
              <a:lnSpc>
                <a:spcPct val="90000"/>
              </a:lnSpc>
            </a:pPr>
            <a:r>
              <a:rPr lang="en-US" altLang="en-US"/>
              <a:t>PaO2 indicates the oxygen dissolved in the plasma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Measured in ABGs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67C2037-8517-477D-8C8A-D3C1BADC1D6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continued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F8217D7-181C-4A7C-8628-E5A09EB467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Normal PaO2 is 80-100 mmHg</a:t>
            </a:r>
          </a:p>
          <a:p>
            <a:pPr lvl="1"/>
            <a:r>
              <a:rPr lang="en-US" altLang="en-US" u="sng"/>
              <a:t>Normally</a:t>
            </a:r>
            <a:r>
              <a:rPr lang="en-US" altLang="en-US"/>
              <a:t> </a:t>
            </a:r>
          </a:p>
          <a:p>
            <a:pPr lvl="2"/>
            <a:r>
              <a:rPr lang="en-US" altLang="en-US"/>
              <a:t>80-100 mm Hg corresponds  to 95-100% SpO2</a:t>
            </a:r>
          </a:p>
          <a:p>
            <a:pPr lvl="2"/>
            <a:r>
              <a:rPr lang="en-US" altLang="en-US"/>
              <a:t>60 mm Hg corresponds to 90% SpO2</a:t>
            </a:r>
          </a:p>
          <a:p>
            <a:pPr lvl="2"/>
            <a:r>
              <a:rPr lang="en-US" altLang="en-US"/>
              <a:t>40 mm Hg corresponds to 75% SpO2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A57B79F5-C89E-40B2-8C4B-FB1CD77112A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Technology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4515A10-E756-49E7-8E99-0D40C87406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pulse oximeter has Light-emitting diodes (LEDs) that produce red and infrared light</a:t>
            </a:r>
          </a:p>
          <a:p>
            <a:pPr>
              <a:lnSpc>
                <a:spcPct val="90000"/>
              </a:lnSpc>
            </a:pPr>
            <a:r>
              <a:rPr lang="en-US" altLang="en-US"/>
              <a:t>LEDs and the detector are on opposite sides of the sensor</a:t>
            </a:r>
          </a:p>
          <a:p>
            <a:pPr>
              <a:lnSpc>
                <a:spcPct val="90000"/>
              </a:lnSpc>
            </a:pPr>
            <a:r>
              <a:rPr lang="en-US" altLang="en-US"/>
              <a:t>Sensor must be place so light passes through a capillary bed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Requires physiological pulsatile waves to measure saturation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Requires a pulse or a pulse wave (Adequate CPR)</a:t>
            </a:r>
          </a:p>
          <a:p>
            <a:pPr lvl="2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455724D0-A418-4BEB-AF1E-F3B7BA1DC0D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continued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ABA0003-2655-46A0-82FC-8A0AEA301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Oxygenated blood and deoxygenated blood absorb different light sources</a:t>
            </a:r>
          </a:p>
          <a:p>
            <a:pPr lvl="1"/>
            <a:r>
              <a:rPr lang="en-US" altLang="en-US"/>
              <a:t>Oxyhemoglobin absorbs more infrared light</a:t>
            </a:r>
          </a:p>
          <a:p>
            <a:pPr lvl="1"/>
            <a:r>
              <a:rPr lang="en-US" altLang="en-US"/>
              <a:t>Reduced hemoglobin absorbs more red light</a:t>
            </a:r>
          </a:p>
          <a:p>
            <a:pPr lvl="1"/>
            <a:r>
              <a:rPr lang="en-US" altLang="en-US"/>
              <a:t>Pulse oximetry reveals arterial saturation my measuring the difference.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4F863D7D-246D-4D83-9147-833AB33B8A9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Patient Assessment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37A46FC-1544-407B-B6F8-D21D42B66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Patient assessment should include all components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Scene Size-up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Initial Assessment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Rapid Trauma Assessment or Focused Physical Exam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Focused History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Vital Signs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Detailed Assessment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Ongoing Assessment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IIHS">
      <a:dk1>
        <a:sysClr val="windowText" lastClr="000000"/>
      </a:dk1>
      <a:lt1>
        <a:srgbClr val="FFFFFF"/>
      </a:lt1>
      <a:dk2>
        <a:srgbClr val="3F3F3F"/>
      </a:dk2>
      <a:lt2>
        <a:srgbClr val="A5A5A5"/>
      </a:lt2>
      <a:accent1>
        <a:srgbClr val="000000"/>
      </a:accent1>
      <a:accent2>
        <a:srgbClr val="3F3F3F"/>
      </a:accent2>
      <a:accent3>
        <a:srgbClr val="7F7F7F"/>
      </a:accent3>
      <a:accent4>
        <a:srgbClr val="A5A5A5"/>
      </a:accent4>
      <a:accent5>
        <a:srgbClr val="BFBFBF"/>
      </a:accent5>
      <a:accent6>
        <a:srgbClr val="FFFFFF"/>
      </a:accent6>
      <a:hlink>
        <a:srgbClr val="0563C1"/>
      </a:hlink>
      <a:folHlink>
        <a:srgbClr val="0563C1"/>
      </a:folHlink>
    </a:clrScheme>
    <a:fontScheme name="IIH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19FCB01-71CB-4CEF-9378-20A83ACD9183}" vid="{BE2750DF-4432-4BDE-9032-1C59683D62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189</TotalTime>
  <Words>986</Words>
  <Application>Microsoft Office PowerPoint</Application>
  <PresentationFormat>Widescreen</PresentationFormat>
  <Paragraphs>142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Arial Black</vt:lpstr>
      <vt:lpstr>Calibri</vt:lpstr>
      <vt:lpstr>Wingdings</vt:lpstr>
      <vt:lpstr>Theme1</vt:lpstr>
      <vt:lpstr>Measurement of Oxygen Saturation Using Pulse Oximeter</vt:lpstr>
      <vt:lpstr>Oxygen Transport</vt:lpstr>
      <vt:lpstr>Oxygen Saturation</vt:lpstr>
      <vt:lpstr>continued</vt:lpstr>
      <vt:lpstr>SpO2 and PaO2</vt:lpstr>
      <vt:lpstr>continued</vt:lpstr>
      <vt:lpstr>Technology</vt:lpstr>
      <vt:lpstr>continued</vt:lpstr>
      <vt:lpstr>Patient Assessment</vt:lpstr>
      <vt:lpstr>Pulse Oximetry Monitoring</vt:lpstr>
      <vt:lpstr>Continuous Monitoring</vt:lpstr>
      <vt:lpstr>Pediatrics</vt:lpstr>
      <vt:lpstr>Conditions Affecting Accuracy</vt:lpstr>
      <vt:lpstr>Carboxyhemoglobin</vt:lpstr>
      <vt:lpstr>continued</vt:lpstr>
      <vt:lpstr>Anemia</vt:lpstr>
      <vt:lpstr>Hypovolemia/Hypotension</vt:lpstr>
      <vt:lpstr>Hypothermia</vt:lpstr>
      <vt:lpstr>Patient Environments</vt:lpstr>
      <vt:lpstr>Ambient Lighting</vt:lpstr>
      <vt:lpstr>Excessive Motion</vt:lpstr>
      <vt:lpstr>Other Concerns</vt:lpstr>
      <vt:lpstr>continued</vt:lpstr>
      <vt:lpstr>Interpreting Pulse Oximetry</vt:lpstr>
      <vt:lpstr>continued</vt:lpstr>
      <vt:lpstr>Documentation</vt:lpstr>
      <vt:lpstr>continued</vt:lpstr>
      <vt:lpstr>Summary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CECG113 - Practicum and Placement at Aged Care Center</dc:title>
  <dc:creator>Win 8</dc:creator>
  <cp:lastModifiedBy>Shamiddi Peiris</cp:lastModifiedBy>
  <cp:revision>31</cp:revision>
  <dcterms:created xsi:type="dcterms:W3CDTF">2021-06-04T16:35:38Z</dcterms:created>
  <dcterms:modified xsi:type="dcterms:W3CDTF">2022-03-18T06:48:16Z</dcterms:modified>
</cp:coreProperties>
</file>