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61" r:id="rId5"/>
    <p:sldId id="258" r:id="rId6"/>
    <p:sldId id="263" r:id="rId7"/>
    <p:sldId id="259" r:id="rId8"/>
    <p:sldId id="264" r:id="rId9"/>
    <p:sldId id="265" r:id="rId10"/>
    <p:sldId id="260" r:id="rId11"/>
    <p:sldId id="267" r:id="rId12"/>
    <p:sldId id="266" r:id="rId13"/>
    <p:sldId id="268" r:id="rId14"/>
    <p:sldId id="27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72" d="100"/>
          <a:sy n="72"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97827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a:extLst>
              <a:ext uri="{FF2B5EF4-FFF2-40B4-BE49-F238E27FC236}">
                <a16:creationId xmlns:a16="http://schemas.microsoft.com/office/drawing/2014/main" id="{C8B78066-C41C-4625-899C-F67B9A4446B8}"/>
              </a:ext>
            </a:extLst>
          </p:cNvPr>
          <p:cNvSpPr>
            <a:spLocks noGrp="1"/>
          </p:cNvSpPr>
          <p:nvPr>
            <p:ph type="title"/>
          </p:nvPr>
        </p:nvSpPr>
        <p:spPr>
          <a:xfrm>
            <a:off x="838200" y="2208791"/>
            <a:ext cx="10515600" cy="1325563"/>
          </a:xfrm>
        </p:spPr>
        <p:txBody>
          <a:bodyPr>
            <a:noAutofit/>
          </a:bodyPr>
          <a:lstStyle>
            <a:lvl1pPr algn="ctr">
              <a:defRPr sz="4800"/>
            </a:lvl1pPr>
          </a:lstStyle>
          <a:p>
            <a:r>
              <a:rPr lang="en-US"/>
              <a:t>Click to edit Master title style</a:t>
            </a:r>
            <a:endParaRPr lang="en-US" dirty="0"/>
          </a:p>
        </p:txBody>
      </p:sp>
    </p:spTree>
    <p:extLst>
      <p:ext uri="{BB962C8B-B14F-4D97-AF65-F5344CB8AC3E}">
        <p14:creationId xmlns:p14="http://schemas.microsoft.com/office/powerpoint/2010/main" val="2151306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5E020088-C6BD-4B4D-A138-5AA3930D310D}" type="datetimeFigureOut">
              <a:rPr lang="en-US" smtClean="0"/>
              <a:t>11-Jun-21</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9F384607-1196-4537-BE4E-8205FA2F1394}" type="slidenum">
              <a:rPr lang="en-US" smtClean="0"/>
              <a:t>‹#›</a:t>
            </a:fld>
            <a:endParaRPr lang="en-US"/>
          </a:p>
        </p:txBody>
      </p:sp>
    </p:spTree>
    <p:extLst>
      <p:ext uri="{BB962C8B-B14F-4D97-AF65-F5344CB8AC3E}">
        <p14:creationId xmlns:p14="http://schemas.microsoft.com/office/powerpoint/2010/main" val="96433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5E020088-C6BD-4B4D-A138-5AA3930D310D}" type="datetimeFigureOut">
              <a:rPr lang="en-US" smtClean="0"/>
              <a:t>11-Jun-21</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9F384607-1196-4537-BE4E-8205FA2F1394}" type="slidenum">
              <a:rPr lang="en-US" smtClean="0"/>
              <a:t>‹#›</a:t>
            </a:fld>
            <a:endParaRPr lang="en-US"/>
          </a:p>
        </p:txBody>
      </p:sp>
    </p:spTree>
    <p:extLst>
      <p:ext uri="{BB962C8B-B14F-4D97-AF65-F5344CB8AC3E}">
        <p14:creationId xmlns:p14="http://schemas.microsoft.com/office/powerpoint/2010/main" val="5571175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97827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a:extLst>
              <a:ext uri="{FF2B5EF4-FFF2-40B4-BE49-F238E27FC236}">
                <a16:creationId xmlns:a16="http://schemas.microsoft.com/office/drawing/2014/main" id="{C8B78066-C41C-4625-899C-F67B9A4446B8}"/>
              </a:ext>
            </a:extLst>
          </p:cNvPr>
          <p:cNvSpPr>
            <a:spLocks noGrp="1"/>
          </p:cNvSpPr>
          <p:nvPr>
            <p:ph type="title"/>
          </p:nvPr>
        </p:nvSpPr>
        <p:spPr>
          <a:xfrm>
            <a:off x="838200" y="2208791"/>
            <a:ext cx="10515600" cy="1325563"/>
          </a:xfrm>
        </p:spPr>
        <p:txBody>
          <a:bodyPr>
            <a:noAutofit/>
          </a:bodyPr>
          <a:lstStyle>
            <a:lvl1pPr algn="ctr">
              <a:defRPr sz="4800"/>
            </a:lvl1pPr>
          </a:lstStyle>
          <a:p>
            <a:r>
              <a:rPr lang="en-US"/>
              <a:t>Click to edit Master title style</a:t>
            </a:r>
            <a:endParaRPr lang="en-US" dirty="0"/>
          </a:p>
        </p:txBody>
      </p:sp>
    </p:spTree>
    <p:extLst>
      <p:ext uri="{BB962C8B-B14F-4D97-AF65-F5344CB8AC3E}">
        <p14:creationId xmlns:p14="http://schemas.microsoft.com/office/powerpoint/2010/main" val="2848257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27335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5E020088-C6BD-4B4D-A138-5AA3930D310D}" type="datetimeFigureOut">
              <a:rPr lang="en-US" smtClean="0"/>
              <a:t>11-Jun-21</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9F384607-1196-4537-BE4E-8205FA2F1394}" type="slidenum">
              <a:rPr lang="en-US" smtClean="0"/>
              <a:t>‹#›</a:t>
            </a:fld>
            <a:endParaRPr lang="en-US"/>
          </a:p>
        </p:txBody>
      </p:sp>
    </p:spTree>
    <p:extLst>
      <p:ext uri="{BB962C8B-B14F-4D97-AF65-F5344CB8AC3E}">
        <p14:creationId xmlns:p14="http://schemas.microsoft.com/office/powerpoint/2010/main" val="3263038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5E020088-C6BD-4B4D-A138-5AA3930D310D}" type="datetimeFigureOut">
              <a:rPr lang="en-US" smtClean="0"/>
              <a:t>11-Jun-21</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9F384607-1196-4537-BE4E-8205FA2F1394}" type="slidenum">
              <a:rPr lang="en-US" smtClean="0"/>
              <a:t>‹#›</a:t>
            </a:fld>
            <a:endParaRPr lang="en-US"/>
          </a:p>
        </p:txBody>
      </p:sp>
    </p:spTree>
    <p:extLst>
      <p:ext uri="{BB962C8B-B14F-4D97-AF65-F5344CB8AC3E}">
        <p14:creationId xmlns:p14="http://schemas.microsoft.com/office/powerpoint/2010/main" val="2674174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6356352"/>
            <a:ext cx="2743200" cy="365125"/>
          </a:xfrm>
          <a:prstGeom prst="rect">
            <a:avLst/>
          </a:prstGeom>
        </p:spPr>
        <p:txBody>
          <a:bodyPr/>
          <a:lstStyle/>
          <a:p>
            <a:fld id="{5E020088-C6BD-4B4D-A138-5AA3930D310D}" type="datetimeFigureOut">
              <a:rPr lang="en-US" smtClean="0"/>
              <a:t>11-Jun-21</a:t>
            </a:fld>
            <a:endParaRPr lang="en-US"/>
          </a:p>
        </p:txBody>
      </p:sp>
      <p:sp>
        <p:nvSpPr>
          <p:cNvPr id="8" name="Footer Placeholder 7"/>
          <p:cNvSpPr>
            <a:spLocks noGrp="1"/>
          </p:cNvSpPr>
          <p:nvPr>
            <p:ph type="ftr" sz="quarter" idx="11"/>
          </p:nvPr>
        </p:nvSpPr>
        <p:spPr>
          <a:xfrm>
            <a:off x="4038600" y="6356352"/>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2"/>
            <a:ext cx="2743200" cy="365125"/>
          </a:xfrm>
          <a:prstGeom prst="rect">
            <a:avLst/>
          </a:prstGeom>
        </p:spPr>
        <p:txBody>
          <a:bodyPr/>
          <a:lstStyle/>
          <a:p>
            <a:fld id="{9F384607-1196-4537-BE4E-8205FA2F1394}" type="slidenum">
              <a:rPr lang="en-US" smtClean="0"/>
              <a:t>‹#›</a:t>
            </a:fld>
            <a:endParaRPr lang="en-US"/>
          </a:p>
        </p:txBody>
      </p:sp>
    </p:spTree>
    <p:extLst>
      <p:ext uri="{BB962C8B-B14F-4D97-AF65-F5344CB8AC3E}">
        <p14:creationId xmlns:p14="http://schemas.microsoft.com/office/powerpoint/2010/main" val="1331417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838200" y="6356352"/>
            <a:ext cx="2743200" cy="365125"/>
          </a:xfrm>
          <a:prstGeom prst="rect">
            <a:avLst/>
          </a:prstGeom>
        </p:spPr>
        <p:txBody>
          <a:bodyPr/>
          <a:lstStyle/>
          <a:p>
            <a:fld id="{5E020088-C6BD-4B4D-A138-5AA3930D310D}" type="datetimeFigureOut">
              <a:rPr lang="en-US" smtClean="0"/>
              <a:t>11-Jun-21</a:t>
            </a:fld>
            <a:endParaRPr lang="en-US"/>
          </a:p>
        </p:txBody>
      </p:sp>
      <p:sp>
        <p:nvSpPr>
          <p:cNvPr id="4" name="Footer Placeholder 3"/>
          <p:cNvSpPr>
            <a:spLocks noGrp="1"/>
          </p:cNvSpPr>
          <p:nvPr>
            <p:ph type="ftr" sz="quarter" idx="11"/>
          </p:nvPr>
        </p:nvSpPr>
        <p:spPr>
          <a:xfrm>
            <a:off x="4038600" y="6356352"/>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2"/>
            <a:ext cx="2743200" cy="365125"/>
          </a:xfrm>
          <a:prstGeom prst="rect">
            <a:avLst/>
          </a:prstGeom>
        </p:spPr>
        <p:txBody>
          <a:bodyPr/>
          <a:lstStyle/>
          <a:p>
            <a:fld id="{9F384607-1196-4537-BE4E-8205FA2F1394}" type="slidenum">
              <a:rPr lang="en-US" smtClean="0"/>
              <a:t>‹#›</a:t>
            </a:fld>
            <a:endParaRPr lang="en-US"/>
          </a:p>
        </p:txBody>
      </p:sp>
    </p:spTree>
    <p:extLst>
      <p:ext uri="{BB962C8B-B14F-4D97-AF65-F5344CB8AC3E}">
        <p14:creationId xmlns:p14="http://schemas.microsoft.com/office/powerpoint/2010/main" val="2427563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p>
            <a:fld id="{5E020088-C6BD-4B4D-A138-5AA3930D310D}" type="datetimeFigureOut">
              <a:rPr lang="en-US" smtClean="0"/>
              <a:t>11-Jun-21</a:t>
            </a:fld>
            <a:endParaRPr lang="en-US"/>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p>
            <a:fld id="{9F384607-1196-4537-BE4E-8205FA2F1394}" type="slidenum">
              <a:rPr lang="en-US" smtClean="0"/>
              <a:t>‹#›</a:t>
            </a:fld>
            <a:endParaRPr lang="en-US"/>
          </a:p>
        </p:txBody>
      </p:sp>
    </p:spTree>
    <p:extLst>
      <p:ext uri="{BB962C8B-B14F-4D97-AF65-F5344CB8AC3E}">
        <p14:creationId xmlns:p14="http://schemas.microsoft.com/office/powerpoint/2010/main" val="2215091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5E020088-C6BD-4B4D-A138-5AA3930D310D}" type="datetimeFigureOut">
              <a:rPr lang="en-US" smtClean="0"/>
              <a:t>11-Jun-21</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9F384607-1196-4537-BE4E-8205FA2F1394}" type="slidenum">
              <a:rPr lang="en-US" smtClean="0"/>
              <a:t>‹#›</a:t>
            </a:fld>
            <a:endParaRPr lang="en-US"/>
          </a:p>
        </p:txBody>
      </p:sp>
    </p:spTree>
    <p:extLst>
      <p:ext uri="{BB962C8B-B14F-4D97-AF65-F5344CB8AC3E}">
        <p14:creationId xmlns:p14="http://schemas.microsoft.com/office/powerpoint/2010/main" val="2408966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5E020088-C6BD-4B4D-A138-5AA3930D310D}" type="datetimeFigureOut">
              <a:rPr lang="en-US" smtClean="0"/>
              <a:t>11-Jun-21</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9F384607-1196-4537-BE4E-8205FA2F1394}" type="slidenum">
              <a:rPr lang="en-US" smtClean="0"/>
              <a:t>‹#›</a:t>
            </a:fld>
            <a:endParaRPr lang="en-US"/>
          </a:p>
        </p:txBody>
      </p:sp>
    </p:spTree>
    <p:extLst>
      <p:ext uri="{BB962C8B-B14F-4D97-AF65-F5344CB8AC3E}">
        <p14:creationId xmlns:p14="http://schemas.microsoft.com/office/powerpoint/2010/main" val="3383642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907105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748793"/>
            <a:ext cx="9144000" cy="978275"/>
          </a:xfrm>
        </p:spPr>
        <p:txBody>
          <a:bodyPr/>
          <a:lstStyle/>
          <a:p>
            <a:r>
              <a:rPr lang="en-US" b="1" dirty="0"/>
              <a:t>Responses and Prevention</a:t>
            </a:r>
          </a:p>
        </p:txBody>
      </p:sp>
      <p:sp>
        <p:nvSpPr>
          <p:cNvPr id="2" name="Title 1"/>
          <p:cNvSpPr>
            <a:spLocks noGrp="1"/>
          </p:cNvSpPr>
          <p:nvPr>
            <p:ph type="title"/>
          </p:nvPr>
        </p:nvSpPr>
        <p:spPr/>
        <p:txBody>
          <a:bodyPr/>
          <a:lstStyle/>
          <a:p>
            <a:r>
              <a:rPr lang="en-US" dirty="0"/>
              <a:t>CECG109 - Elderly at Risk of Abuse and Neglect </a:t>
            </a:r>
          </a:p>
        </p:txBody>
      </p:sp>
    </p:spTree>
    <p:extLst>
      <p:ext uri="{BB962C8B-B14F-4D97-AF65-F5344CB8AC3E}">
        <p14:creationId xmlns:p14="http://schemas.microsoft.com/office/powerpoint/2010/main" val="2991298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Safety planning</a:t>
            </a:r>
          </a:p>
        </p:txBody>
      </p:sp>
      <p:sp>
        <p:nvSpPr>
          <p:cNvPr id="3" name="Content Placeholder 2"/>
          <p:cNvSpPr>
            <a:spLocks noGrp="1"/>
          </p:cNvSpPr>
          <p:nvPr>
            <p:ph idx="1"/>
          </p:nvPr>
        </p:nvSpPr>
        <p:spPr>
          <a:xfrm>
            <a:off x="838200" y="2344914"/>
            <a:ext cx="10515600" cy="4351338"/>
          </a:xfrm>
        </p:spPr>
        <p:txBody>
          <a:bodyPr>
            <a:noAutofit/>
          </a:bodyPr>
          <a:lstStyle/>
          <a:p>
            <a:pPr>
              <a:lnSpc>
                <a:spcPct val="150000"/>
              </a:lnSpc>
            </a:pPr>
            <a:r>
              <a:rPr lang="en-US" dirty="0"/>
              <a:t>The Expert Panel suggests that an individualized plan of care may include developing a safety plan with the older adult.</a:t>
            </a:r>
          </a:p>
          <a:p>
            <a:endParaRPr lang="en-US" dirty="0"/>
          </a:p>
        </p:txBody>
      </p:sp>
    </p:spTree>
    <p:extLst>
      <p:ext uri="{BB962C8B-B14F-4D97-AF65-F5344CB8AC3E}">
        <p14:creationId xmlns:p14="http://schemas.microsoft.com/office/powerpoint/2010/main" val="7753730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Components of a safety plan</a:t>
            </a:r>
          </a:p>
        </p:txBody>
      </p:sp>
      <p:sp>
        <p:nvSpPr>
          <p:cNvPr id="3" name="Content Placeholder 2"/>
          <p:cNvSpPr>
            <a:spLocks noGrp="1"/>
          </p:cNvSpPr>
          <p:nvPr>
            <p:ph idx="1"/>
          </p:nvPr>
        </p:nvSpPr>
        <p:spPr>
          <a:xfrm>
            <a:off x="838200" y="2017536"/>
            <a:ext cx="10515600" cy="4351338"/>
          </a:xfrm>
        </p:spPr>
        <p:txBody>
          <a:bodyPr/>
          <a:lstStyle/>
          <a:p>
            <a:pPr marL="0" indent="0">
              <a:buNone/>
            </a:pPr>
            <a:r>
              <a:rPr lang="en-US" dirty="0"/>
              <a:t>■ having access to information and resources such as crisis line contact telephone numbers, legal and medical services, emergency shelters, and mental health services;</a:t>
            </a:r>
          </a:p>
          <a:p>
            <a:pPr marL="0" indent="0">
              <a:buNone/>
            </a:pPr>
            <a:endParaRPr lang="en-US" dirty="0"/>
          </a:p>
          <a:p>
            <a:pPr marL="0" indent="0">
              <a:buNone/>
            </a:pPr>
            <a:r>
              <a:rPr lang="en-US" dirty="0"/>
              <a:t>■ talking to someone trustworthy about concerns;</a:t>
            </a:r>
          </a:p>
          <a:p>
            <a:endParaRPr lang="en-US" dirty="0"/>
          </a:p>
        </p:txBody>
      </p:sp>
    </p:spTree>
    <p:extLst>
      <p:ext uri="{BB962C8B-B14F-4D97-AF65-F5344CB8AC3E}">
        <p14:creationId xmlns:p14="http://schemas.microsoft.com/office/powerpoint/2010/main" val="2608391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r>
              <a:rPr lang="en-US" dirty="0"/>
              <a:t>■ reviewing the living situation (e.g., how to leave, where to go, temporary living arrangements); </a:t>
            </a:r>
          </a:p>
          <a:p>
            <a:pPr marL="0" indent="0">
              <a:buNone/>
            </a:pPr>
            <a:endParaRPr lang="en-US" dirty="0"/>
          </a:p>
          <a:p>
            <a:pPr marL="0" indent="0">
              <a:buNone/>
            </a:pPr>
            <a:r>
              <a:rPr lang="en-US" dirty="0"/>
              <a:t>■ having a bag with documents, supplies and contact information ready to take if leaving home suddenly (e.g., money, important papers, and documents extra clothes and medicine); and</a:t>
            </a:r>
          </a:p>
          <a:p>
            <a:pPr marL="0" indent="0">
              <a:buNone/>
            </a:pPr>
            <a:endParaRPr lang="en-US" dirty="0"/>
          </a:p>
          <a:p>
            <a:endParaRPr lang="en-US" dirty="0"/>
          </a:p>
        </p:txBody>
      </p:sp>
    </p:spTree>
    <p:extLst>
      <p:ext uri="{BB962C8B-B14F-4D97-AF65-F5344CB8AC3E}">
        <p14:creationId xmlns:p14="http://schemas.microsoft.com/office/powerpoint/2010/main" val="2063687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a:t>■ making arrangements for the care of pets, and maintaining the home, finances, and medical appointments</a:t>
            </a:r>
          </a:p>
          <a:p>
            <a:pPr marL="0" indent="0">
              <a:buNone/>
            </a:pPr>
            <a:endParaRPr lang="en-US" dirty="0"/>
          </a:p>
          <a:p>
            <a:pPr>
              <a:buFont typeface="Wingdings" panose="05000000000000000000" pitchFamily="2" charset="2"/>
              <a:buChar char="v"/>
            </a:pPr>
            <a:r>
              <a:rPr lang="en-US" dirty="0"/>
              <a:t>In addition to safety for the older adult, the health-care provider may need to consider his or her own safety. </a:t>
            </a:r>
          </a:p>
          <a:p>
            <a:pPr>
              <a:buFont typeface="Wingdings" panose="05000000000000000000" pitchFamily="2" charset="2"/>
              <a:buChar char="v"/>
            </a:pPr>
            <a:endParaRPr lang="en-US" dirty="0"/>
          </a:p>
          <a:p>
            <a:pPr>
              <a:buFont typeface="Wingdings" panose="05000000000000000000" pitchFamily="2" charset="2"/>
              <a:buChar char="v"/>
            </a:pPr>
            <a:r>
              <a:rPr lang="en-US" dirty="0"/>
              <a:t>Appendix D of the RNAO guideline Preventing and Managing Violence in the Workplace (2009) provides suggestions for health-care providers preparing to meet with a potentially violent person</a:t>
            </a:r>
          </a:p>
          <a:p>
            <a:endParaRPr lang="en-US" dirty="0"/>
          </a:p>
        </p:txBody>
      </p:sp>
    </p:spTree>
    <p:extLst>
      <p:ext uri="{BB962C8B-B14F-4D97-AF65-F5344CB8AC3E}">
        <p14:creationId xmlns:p14="http://schemas.microsoft.com/office/powerpoint/2010/main" val="3333395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9489" y="2295527"/>
            <a:ext cx="10515600" cy="1325563"/>
          </a:xfrm>
        </p:spPr>
        <p:txBody>
          <a:bodyPr/>
          <a:lstStyle/>
          <a:p>
            <a:pPr algn="ctr"/>
            <a:r>
              <a:rPr lang="en-US" dirty="0"/>
              <a:t>Thank You</a:t>
            </a:r>
          </a:p>
        </p:txBody>
      </p:sp>
    </p:spTree>
    <p:extLst>
      <p:ext uri="{BB962C8B-B14F-4D97-AF65-F5344CB8AC3E}">
        <p14:creationId xmlns:p14="http://schemas.microsoft.com/office/powerpoint/2010/main" val="2622491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0778" y="906993"/>
            <a:ext cx="10515600" cy="1325563"/>
          </a:xfrm>
        </p:spPr>
        <p:txBody>
          <a:bodyPr>
            <a:normAutofit fontScale="90000"/>
          </a:bodyPr>
          <a:lstStyle/>
          <a:p>
            <a:r>
              <a:rPr lang="en-US" dirty="0"/>
              <a:t>Education and support for older adults and family members and interventions and supports for those who abuse or neglect </a:t>
            </a:r>
          </a:p>
        </p:txBody>
      </p:sp>
      <p:sp>
        <p:nvSpPr>
          <p:cNvPr id="3" name="Content Placeholder 2"/>
          <p:cNvSpPr>
            <a:spLocks noGrp="1"/>
          </p:cNvSpPr>
          <p:nvPr>
            <p:ph idx="1"/>
          </p:nvPr>
        </p:nvSpPr>
        <p:spPr>
          <a:xfrm>
            <a:off x="996245" y="3530247"/>
            <a:ext cx="10515600" cy="4351338"/>
          </a:xfrm>
        </p:spPr>
        <p:txBody>
          <a:bodyPr>
            <a:normAutofit/>
          </a:bodyPr>
          <a:lstStyle/>
          <a:p>
            <a:pPr algn="just">
              <a:lnSpc>
                <a:spcPct val="150000"/>
              </a:lnSpc>
            </a:pPr>
            <a:r>
              <a:rPr lang="en-US" b="1" dirty="0">
                <a:solidFill>
                  <a:srgbClr val="FF0000"/>
                </a:solidFill>
              </a:rPr>
              <a:t>Education and support has been identified as a strategy to prevent or address abuse for older adults and for family caregivers of older adults.</a:t>
            </a:r>
          </a:p>
          <a:p>
            <a:endParaRPr lang="en-US" dirty="0"/>
          </a:p>
          <a:p>
            <a:endParaRPr lang="en-US" dirty="0"/>
          </a:p>
        </p:txBody>
      </p:sp>
    </p:spTree>
    <p:extLst>
      <p:ext uri="{BB962C8B-B14F-4D97-AF65-F5344CB8AC3E}">
        <p14:creationId xmlns:p14="http://schemas.microsoft.com/office/powerpoint/2010/main" val="1369874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Education may include providing information to the older adult about services and legal rights, explaining what abuse is, and discussing healthy aging. </a:t>
            </a:r>
          </a:p>
          <a:p>
            <a:endParaRPr lang="en-US" dirty="0"/>
          </a:p>
          <a:p>
            <a:r>
              <a:rPr lang="en-US" dirty="0"/>
              <a:t>For caregivers of older adults with dementia, education should aim to help them understand dementia and factors that contribute to abuse and also provide advice about how to manage memory problems.   </a:t>
            </a:r>
          </a:p>
          <a:p>
            <a:endParaRPr lang="en-US" dirty="0"/>
          </a:p>
        </p:txBody>
      </p:sp>
    </p:spTree>
    <p:extLst>
      <p:ext uri="{BB962C8B-B14F-4D97-AF65-F5344CB8AC3E}">
        <p14:creationId xmlns:p14="http://schemas.microsoft.com/office/powerpoint/2010/main" val="3399646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7889" y="94194"/>
            <a:ext cx="10515600" cy="6125984"/>
          </a:xfrm>
        </p:spPr>
        <p:txBody>
          <a:bodyPr>
            <a:normAutofit/>
          </a:bodyPr>
          <a:lstStyle/>
          <a:p>
            <a:endParaRPr lang="en-US" dirty="0"/>
          </a:p>
          <a:p>
            <a:r>
              <a:rPr lang="en-US" dirty="0"/>
              <a:t>Education and support are essential for family caregivers because they are often isolated, frustrated, and in need of guidance. </a:t>
            </a:r>
          </a:p>
          <a:p>
            <a:endParaRPr lang="en-US" dirty="0"/>
          </a:p>
          <a:p>
            <a:r>
              <a:rPr lang="en-US" dirty="0"/>
              <a:t>The needs of those family caregivers who have been abusive or neglectful should also be addressed. </a:t>
            </a:r>
          </a:p>
          <a:p>
            <a:endParaRPr lang="en-US" dirty="0"/>
          </a:p>
          <a:p>
            <a:r>
              <a:rPr lang="en-US" dirty="0"/>
              <a:t>An education and anger management program reduces strain, depression, and anxiety for abusing caregivers </a:t>
            </a:r>
          </a:p>
          <a:p>
            <a:endParaRPr lang="en-US" dirty="0"/>
          </a:p>
          <a:p>
            <a:r>
              <a:rPr lang="en-US" dirty="0"/>
              <a:t>Importance of addressing caregiver needs, for example education, respite care or home care should be highlighted</a:t>
            </a:r>
          </a:p>
          <a:p>
            <a:endParaRPr lang="en-US" dirty="0"/>
          </a:p>
        </p:txBody>
      </p:sp>
    </p:spTree>
    <p:extLst>
      <p:ext uri="{BB962C8B-B14F-4D97-AF65-F5344CB8AC3E}">
        <p14:creationId xmlns:p14="http://schemas.microsoft.com/office/powerpoint/2010/main" val="4155769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7705"/>
            <a:ext cx="10515600" cy="1325563"/>
          </a:xfrm>
        </p:spPr>
        <p:txBody>
          <a:bodyPr>
            <a:normAutofit fontScale="90000"/>
          </a:bodyPr>
          <a:lstStyle/>
          <a:p>
            <a:r>
              <a:rPr lang="en-US" dirty="0"/>
              <a:t>Resources providing assist with education for older adults and families</a:t>
            </a:r>
          </a:p>
        </p:txBody>
      </p:sp>
      <p:sp>
        <p:nvSpPr>
          <p:cNvPr id="3" name="Content Placeholder 2"/>
          <p:cNvSpPr>
            <a:spLocks noGrp="1"/>
          </p:cNvSpPr>
          <p:nvPr>
            <p:ph idx="1"/>
          </p:nvPr>
        </p:nvSpPr>
        <p:spPr>
          <a:xfrm>
            <a:off x="838200" y="1994958"/>
            <a:ext cx="10515600" cy="4351338"/>
          </a:xfrm>
        </p:spPr>
        <p:txBody>
          <a:bodyPr/>
          <a:lstStyle/>
          <a:p>
            <a:pPr marL="0" indent="0">
              <a:lnSpc>
                <a:spcPct val="150000"/>
              </a:lnSpc>
              <a:buNone/>
            </a:pPr>
            <a:r>
              <a:rPr lang="en-US" dirty="0"/>
              <a:t>■ The RNAO guideline Facilitating Client </a:t>
            </a:r>
            <a:r>
              <a:rPr lang="en-US" dirty="0" err="1"/>
              <a:t>Centred</a:t>
            </a:r>
            <a:r>
              <a:rPr lang="en-US" dirty="0"/>
              <a:t> Learning (2012a) provides recommendations on effective education strategies that are applicable to older adults and families. </a:t>
            </a:r>
          </a:p>
          <a:p>
            <a:pPr marL="0" indent="0">
              <a:lnSpc>
                <a:spcPct val="150000"/>
              </a:lnSpc>
              <a:buNone/>
            </a:pPr>
            <a:endParaRPr lang="en-US" dirty="0"/>
          </a:p>
          <a:p>
            <a:pPr marL="0" indent="0">
              <a:lnSpc>
                <a:spcPct val="150000"/>
              </a:lnSpc>
              <a:buNone/>
            </a:pPr>
            <a:r>
              <a:rPr lang="en-US" dirty="0"/>
              <a:t>The guideline includes the L.E.A.R.N.S. Model, which describes how to support effective learning. </a:t>
            </a:r>
          </a:p>
        </p:txBody>
      </p:sp>
    </p:spTree>
    <p:extLst>
      <p:ext uri="{BB962C8B-B14F-4D97-AF65-F5344CB8AC3E}">
        <p14:creationId xmlns:p14="http://schemas.microsoft.com/office/powerpoint/2010/main" val="1418770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nSpc>
                <a:spcPct val="150000"/>
              </a:lnSpc>
              <a:buNone/>
            </a:pPr>
            <a:r>
              <a:rPr lang="en-US" dirty="0"/>
              <a:t>■ Appendix T of the RNAO guideline Caregiving Strategies for Older Adults with Delirium, Dementia and Depression(2010a) outlines </a:t>
            </a:r>
            <a:r>
              <a:rPr lang="en-US" dirty="0" err="1"/>
              <a:t>behavioural</a:t>
            </a:r>
            <a:r>
              <a:rPr lang="en-US" dirty="0"/>
              <a:t> interventions for the various manifestations of dementia at both early and late stages.</a:t>
            </a:r>
          </a:p>
          <a:p>
            <a:pPr>
              <a:lnSpc>
                <a:spcPct val="150000"/>
              </a:lnSpc>
            </a:pPr>
            <a:endParaRPr lang="en-US" dirty="0"/>
          </a:p>
        </p:txBody>
      </p:sp>
    </p:spTree>
    <p:extLst>
      <p:ext uri="{BB962C8B-B14F-4D97-AF65-F5344CB8AC3E}">
        <p14:creationId xmlns:p14="http://schemas.microsoft.com/office/powerpoint/2010/main" val="2106944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Provide resources/referrals</a:t>
            </a:r>
          </a:p>
        </p:txBody>
      </p:sp>
      <p:sp>
        <p:nvSpPr>
          <p:cNvPr id="3" name="Content Placeholder 2"/>
          <p:cNvSpPr>
            <a:spLocks noGrp="1"/>
          </p:cNvSpPr>
          <p:nvPr>
            <p:ph idx="1"/>
          </p:nvPr>
        </p:nvSpPr>
        <p:spPr>
          <a:xfrm>
            <a:off x="838200" y="2040114"/>
            <a:ext cx="10515600" cy="4351338"/>
          </a:xfrm>
        </p:spPr>
        <p:txBody>
          <a:bodyPr>
            <a:noAutofit/>
          </a:bodyPr>
          <a:lstStyle/>
          <a:p>
            <a:r>
              <a:rPr lang="en-US" dirty="0"/>
              <a:t>Another general category of interventions is to provide resources or referrals for older adults and families including those who abuse older adults. </a:t>
            </a:r>
          </a:p>
          <a:p>
            <a:endParaRPr lang="en-US" dirty="0"/>
          </a:p>
          <a:p>
            <a:r>
              <a:rPr lang="en-US" dirty="0"/>
              <a:t>Providing resources and referrals should be a thoughtful process. </a:t>
            </a:r>
          </a:p>
          <a:p>
            <a:endParaRPr lang="en-US" dirty="0"/>
          </a:p>
          <a:p>
            <a:endParaRPr lang="en-US" dirty="0"/>
          </a:p>
        </p:txBody>
      </p:sp>
    </p:spTree>
    <p:extLst>
      <p:ext uri="{BB962C8B-B14F-4D97-AF65-F5344CB8AC3E}">
        <p14:creationId xmlns:p14="http://schemas.microsoft.com/office/powerpoint/2010/main" val="3919828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475669"/>
            <a:ext cx="10515600" cy="4925131"/>
          </a:xfrm>
        </p:spPr>
        <p:txBody>
          <a:bodyPr>
            <a:normAutofit/>
          </a:bodyPr>
          <a:lstStyle/>
          <a:p>
            <a:r>
              <a:rPr lang="en-US" dirty="0"/>
              <a:t>Researches with older women who were victims of relationship violence, pointed out the importance of making referrals to counselors who are knowledgeable about abuse and to agencies that are focused on the particular challenges faced by women. </a:t>
            </a:r>
          </a:p>
          <a:p>
            <a:endParaRPr lang="en-US" dirty="0"/>
          </a:p>
          <a:p>
            <a:r>
              <a:rPr lang="en-US" dirty="0"/>
              <a:t>Refer to Appendix H for examples of referrals that may be appropriate, depending on the unique situation, the culture and the priorities, needs, and preferences of the older adult. </a:t>
            </a:r>
          </a:p>
        </p:txBody>
      </p:sp>
    </p:spTree>
    <p:extLst>
      <p:ext uri="{BB962C8B-B14F-4D97-AF65-F5344CB8AC3E}">
        <p14:creationId xmlns:p14="http://schemas.microsoft.com/office/powerpoint/2010/main" val="911990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509536"/>
            <a:ext cx="10515600" cy="4351338"/>
          </a:xfrm>
        </p:spPr>
        <p:txBody>
          <a:bodyPr/>
          <a:lstStyle/>
          <a:p>
            <a:endParaRPr lang="en-US" dirty="0"/>
          </a:p>
          <a:p>
            <a:r>
              <a:rPr lang="en-US" dirty="0"/>
              <a:t>The RNAO guideline Care Transitions (2014b) offers recommendations for maintaining continuity of care that is applicable to times when referrals to other providers/services are made. </a:t>
            </a:r>
          </a:p>
          <a:p>
            <a:endParaRPr lang="en-US" dirty="0"/>
          </a:p>
          <a:p>
            <a:r>
              <a:rPr lang="en-US" dirty="0"/>
              <a:t>Caution: Be knowledgeable about the resources available in your area so you can discuss them with the older adult and family and determine suitability.</a:t>
            </a:r>
          </a:p>
          <a:p>
            <a:endParaRPr lang="en-US" dirty="0"/>
          </a:p>
          <a:p>
            <a:endParaRPr lang="en-US" dirty="0"/>
          </a:p>
        </p:txBody>
      </p:sp>
    </p:spTree>
    <p:extLst>
      <p:ext uri="{BB962C8B-B14F-4D97-AF65-F5344CB8AC3E}">
        <p14:creationId xmlns:p14="http://schemas.microsoft.com/office/powerpoint/2010/main" val="2692980972"/>
      </p:ext>
    </p:extLst>
  </p:cSld>
  <p:clrMapOvr>
    <a:masterClrMapping/>
  </p:clrMapOvr>
</p:sld>
</file>

<file path=ppt/theme/theme1.xml><?xml version="1.0" encoding="utf-8"?>
<a:theme xmlns:a="http://schemas.openxmlformats.org/drawingml/2006/main" name="Theme1">
  <a:themeElements>
    <a:clrScheme name="IIHS">
      <a:dk1>
        <a:sysClr val="windowText" lastClr="000000"/>
      </a:dk1>
      <a:lt1>
        <a:srgbClr val="FFFFFF"/>
      </a:lt1>
      <a:dk2>
        <a:srgbClr val="3F3F3F"/>
      </a:dk2>
      <a:lt2>
        <a:srgbClr val="A5A5A5"/>
      </a:lt2>
      <a:accent1>
        <a:srgbClr val="000000"/>
      </a:accent1>
      <a:accent2>
        <a:srgbClr val="3F3F3F"/>
      </a:accent2>
      <a:accent3>
        <a:srgbClr val="7F7F7F"/>
      </a:accent3>
      <a:accent4>
        <a:srgbClr val="A5A5A5"/>
      </a:accent4>
      <a:accent5>
        <a:srgbClr val="BFBFBF"/>
      </a:accent5>
      <a:accent6>
        <a:srgbClr val="FFFFFF"/>
      </a:accent6>
      <a:hlink>
        <a:srgbClr val="0563C1"/>
      </a:hlink>
      <a:folHlink>
        <a:srgbClr val="0563C1"/>
      </a:folHlink>
    </a:clrScheme>
    <a:fontScheme name="IIHS">
      <a:majorFont>
        <a:latin typeface="Arial Black"/>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419FCB01-71CB-4CEF-9378-20A83ACD9183}" vid="{BE2750DF-4432-4BDE-9032-1C59683D62C8}"/>
    </a:ext>
  </a:extLst>
</a:theme>
</file>

<file path=docProps/app.xml><?xml version="1.0" encoding="utf-8"?>
<Properties xmlns="http://schemas.openxmlformats.org/officeDocument/2006/extended-properties" xmlns:vt="http://schemas.openxmlformats.org/officeDocument/2006/docPropsVTypes">
  <Template>Theme1</Template>
  <TotalTime>436</TotalTime>
  <Words>646</Words>
  <Application>Microsoft Office PowerPoint</Application>
  <PresentationFormat>Widescreen</PresentationFormat>
  <Paragraphs>47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Arial Black</vt:lpstr>
      <vt:lpstr>Wingdings</vt:lpstr>
      <vt:lpstr>Theme1</vt:lpstr>
      <vt:lpstr>CECG109 - Elderly at Risk of Abuse and Neglect </vt:lpstr>
      <vt:lpstr>Education and support for older adults and family members and interventions and supports for those who abuse or neglect </vt:lpstr>
      <vt:lpstr>PowerPoint Presentation</vt:lpstr>
      <vt:lpstr>PowerPoint Presentation</vt:lpstr>
      <vt:lpstr>Resources providing assist with education for older adults and families</vt:lpstr>
      <vt:lpstr>PowerPoint Presentation</vt:lpstr>
      <vt:lpstr>Provide resources/referrals</vt:lpstr>
      <vt:lpstr>PowerPoint Presentation</vt:lpstr>
      <vt:lpstr>PowerPoint Presentation</vt:lpstr>
      <vt:lpstr>Safety planning</vt:lpstr>
      <vt:lpstr>Components of a safety plan</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CECG109 - Elderly at Risk of Abuse and Neglect</dc:title>
  <dc:creator>Win 8</dc:creator>
  <cp:lastModifiedBy>Sandaney Perera</cp:lastModifiedBy>
  <cp:revision>9</cp:revision>
  <dcterms:created xsi:type="dcterms:W3CDTF">2021-05-18T06:09:57Z</dcterms:created>
  <dcterms:modified xsi:type="dcterms:W3CDTF">2021-06-11T05:26:58Z</dcterms:modified>
</cp:coreProperties>
</file>