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313" r:id="rId5"/>
    <p:sldId id="270" r:id="rId6"/>
    <p:sldId id="271" r:id="rId7"/>
    <p:sldId id="314" r:id="rId8"/>
    <p:sldId id="272" r:id="rId9"/>
    <p:sldId id="273" r:id="rId10"/>
    <p:sldId id="319" r:id="rId11"/>
    <p:sldId id="274" r:id="rId12"/>
    <p:sldId id="275" r:id="rId13"/>
    <p:sldId id="321" r:id="rId14"/>
    <p:sldId id="318" r:id="rId15"/>
    <p:sldId id="320" r:id="rId16"/>
    <p:sldId id="317" r:id="rId17"/>
    <p:sldId id="316" r:id="rId18"/>
    <p:sldId id="315" r:id="rId19"/>
    <p:sldId id="29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0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30B5602-845D-4A9A-ADFD-81CF1C8E0F9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90CA7C6-5F84-487E-9B90-22884AD7A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5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30B5602-845D-4A9A-ADFD-81CF1C8E0F9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90CA7C6-5F84-487E-9B90-22884AD7A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38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7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30B5602-845D-4A9A-ADFD-81CF1C8E0F9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90CA7C6-5F84-487E-9B90-22884AD7A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30B5602-845D-4A9A-ADFD-81CF1C8E0F9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90CA7C6-5F84-487E-9B90-22884AD7A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0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30B5602-845D-4A9A-ADFD-81CF1C8E0F9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90CA7C6-5F84-487E-9B90-22884AD7A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8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30B5602-845D-4A9A-ADFD-81CF1C8E0F9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90CA7C6-5F84-487E-9B90-22884AD7A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8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30B5602-845D-4A9A-ADFD-81CF1C8E0F9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90CA7C6-5F84-487E-9B90-22884AD7A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6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30B5602-845D-4A9A-ADFD-81CF1C8E0F9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90CA7C6-5F84-487E-9B90-22884AD7A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0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30B5602-845D-4A9A-ADFD-81CF1C8E0F9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90CA7C6-5F84-487E-9B90-22884AD7A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3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00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070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Administering Oxygen via Nasal Cannula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7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6. Before administrating the oxygen, assess the patient’s respiratory system, including respiratory rate, sputum production and lung sounds. </a:t>
            </a:r>
          </a:p>
          <a:p>
            <a:pPr marL="0" indent="0">
              <a:buNone/>
            </a:pPr>
            <a:r>
              <a:rPr lang="en-US" dirty="0"/>
              <a:t>Also check oxygen saturation and arterial blood gasses (ABG) if those values are available.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7. Attach the oxygen delivery device, such as a nasal cannula or mask, to the oxygen tubing, and attach the tubing to the oxygen source adjusted to the prescribed flow rate.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09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62388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8. When an oxygen flow rate &gt;4 L/min is ordered, apply a humidified oxygen source.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9. To position a nasal cannula, place the tips in the patient’s nares, and adjust the elastic headband or plastic slide on the cannula so that it fits comfortably and snugly.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10. Maintain sufficient slack on the oxygen tubing to keep it from pulling out as the patient moves. Secure the tubing to the patient’s clothing if necessary. </a:t>
            </a:r>
          </a:p>
        </p:txBody>
      </p:sp>
    </p:spTree>
    <p:extLst>
      <p:ext uri="{BB962C8B-B14F-4D97-AF65-F5344CB8AC3E}">
        <p14:creationId xmlns:p14="http://schemas.microsoft.com/office/powerpoint/2010/main" val="838516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11. Observe for proper functioning of the oxygen delivery device: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/>
              <a:t>A. Nasal cannula: </a:t>
            </a:r>
            <a:r>
              <a:rPr lang="en-US" i="1" dirty="0"/>
              <a:t>Cannula is positioned properly in the nares.</a:t>
            </a:r>
          </a:p>
          <a:p>
            <a:pPr marL="0" indent="0">
              <a:buNone/>
            </a:pP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b="1" i="1" dirty="0"/>
              <a:t>B. Reservoir nasal cannula, such as the </a:t>
            </a:r>
            <a:r>
              <a:rPr lang="en-US" b="1" i="1" dirty="0" err="1"/>
              <a:t>Oxymizer</a:t>
            </a:r>
            <a:r>
              <a:rPr lang="en-US" b="1" i="1" dirty="0"/>
              <a:t>: </a:t>
            </a:r>
          </a:p>
          <a:p>
            <a:pPr marL="0" indent="0">
              <a:buNone/>
            </a:pPr>
            <a:r>
              <a:rPr lang="en-US" i="1" dirty="0"/>
              <a:t>Fit this device the same as for a nasal cannula. </a:t>
            </a:r>
          </a:p>
          <a:p>
            <a:pPr marL="0" indent="0">
              <a:buNone/>
            </a:pPr>
            <a:r>
              <a:rPr lang="en-US" i="1" dirty="0"/>
              <a:t>The reservoir is positioned beneath the patient’s nose or hanging as a pendant. </a:t>
            </a:r>
          </a:p>
        </p:txBody>
      </p:sp>
    </p:spTree>
    <p:extLst>
      <p:ext uri="{BB962C8B-B14F-4D97-AF65-F5344CB8AC3E}">
        <p14:creationId xmlns:p14="http://schemas.microsoft.com/office/powerpoint/2010/main" val="47745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/>
              <a:t>C. Venturi mask: </a:t>
            </a:r>
          </a:p>
          <a:p>
            <a:pPr marL="0" indent="0">
              <a:buNone/>
            </a:pPr>
            <a:r>
              <a:rPr lang="en-US" i="1" dirty="0"/>
              <a:t>Apply the mask over the patient’s mouth and nose to form a tight seal. </a:t>
            </a:r>
          </a:p>
          <a:p>
            <a:pPr marL="0" indent="0">
              <a:buNone/>
            </a:pPr>
            <a:r>
              <a:rPr lang="en-US" i="1" dirty="0"/>
              <a:t>Select the appropriate flow rate.</a:t>
            </a:r>
          </a:p>
        </p:txBody>
      </p:sp>
    </p:spTree>
    <p:extLst>
      <p:ext uri="{BB962C8B-B14F-4D97-AF65-F5344CB8AC3E}">
        <p14:creationId xmlns:p14="http://schemas.microsoft.com/office/powerpoint/2010/main" val="1155157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726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/>
              <a:t>D. Non rebreathing mask: </a:t>
            </a:r>
          </a:p>
          <a:p>
            <a:pPr marL="0" indent="0">
              <a:buNone/>
            </a:pPr>
            <a:r>
              <a:rPr lang="en-US" i="1" dirty="0"/>
              <a:t>A non-rebreathing mask is equipped with valves that prevent exhaled air from entering the reservoir. </a:t>
            </a:r>
          </a:p>
          <a:p>
            <a:pPr marL="0" indent="0">
              <a:buNone/>
            </a:pPr>
            <a:r>
              <a:rPr lang="en-US" i="1" dirty="0"/>
              <a:t>Once the oxygen has been turned on, the bag will remain inflated. </a:t>
            </a:r>
          </a:p>
          <a:p>
            <a:pPr marL="0" indent="0">
              <a:buNone/>
            </a:pPr>
            <a:r>
              <a:rPr lang="en-US" i="1" dirty="0"/>
              <a:t>Confirm that oxygen is flowing, and apply the mask over the patient’s mouth and nose to form a tight seal. </a:t>
            </a:r>
          </a:p>
          <a:p>
            <a:pPr marL="0" indent="0">
              <a:buNone/>
            </a:pPr>
            <a:r>
              <a:rPr lang="en-US" i="1" dirty="0"/>
              <a:t>NOTE: a partial rebreather mask has one of the valves removed.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7430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/>
              <a:t>E. Face tent: </a:t>
            </a:r>
          </a:p>
          <a:p>
            <a:pPr marL="0" indent="0">
              <a:buNone/>
            </a:pPr>
            <a:r>
              <a:rPr lang="en-US" i="1" dirty="0"/>
              <a:t>Apply the tent loosely under the patient’s chin and over the mouth and nose. </a:t>
            </a:r>
          </a:p>
          <a:p>
            <a:pPr marL="0" indent="0">
              <a:buNone/>
            </a:pPr>
            <a:r>
              <a:rPr lang="en-US" i="1" dirty="0"/>
              <a:t>The tent delivers humidified oxygen at a flow rate of up to 12L/min. </a:t>
            </a:r>
          </a:p>
          <a:p>
            <a:pPr marL="0" indent="0">
              <a:buNone/>
            </a:pPr>
            <a:r>
              <a:rPr lang="en-US" i="1" dirty="0"/>
              <a:t>Because a tent lacks the tight seal that a mask offers, much of the mist escapes into the environment.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97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12. For all methods of oxygen delivery, confirm that the oxygen source and flow meter have been set up properly and calibrated to deliver oxygen at the prescribed rate. </a:t>
            </a:r>
          </a:p>
          <a:p>
            <a:pPr marL="0" indent="0">
              <a:buNone/>
            </a:pPr>
            <a:r>
              <a:rPr lang="en-US" dirty="0"/>
              <a:t>Ensure that the ball on the flow meter is even with the number of L/min ordered.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13. After applying an oxygen delivery device, document your respiratory assessment and all actions related to oxygen administration; such as delivery device and flow rate. </a:t>
            </a:r>
          </a:p>
        </p:txBody>
      </p:sp>
    </p:spTree>
    <p:extLst>
      <p:ext uri="{BB962C8B-B14F-4D97-AF65-F5344CB8AC3E}">
        <p14:creationId xmlns:p14="http://schemas.microsoft.com/office/powerpoint/2010/main" val="3232542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14. As part of your follow up care, check the cannula/mask every 8 hours or according to agency policy. Keep the humidification container filled with water at all times.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15. Monitor the patient’s pulse oximetry and ABG levels if needed.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16. Help the patient into a comfortable position, and place toiletries and personal items within reach. </a:t>
            </a:r>
          </a:p>
        </p:txBody>
      </p:sp>
    </p:spTree>
    <p:extLst>
      <p:ext uri="{BB962C8B-B14F-4D97-AF65-F5344CB8AC3E}">
        <p14:creationId xmlns:p14="http://schemas.microsoft.com/office/powerpoint/2010/main" val="1295297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446"/>
            <a:ext cx="10515600" cy="5997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17. Place the call light within easy reach, and make sure the patient knows how to use it to summon assistance.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18. To ensure the patient’s safety, raise the appropriate number of side rails and lower the bed to the lowest position.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19. Document and report the patient’s response and expected or unexpected outcomes.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20. When you are finished, perform hand hygiene.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5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18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6350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a Nasal Cannula or Face Mask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4156" y="1690690"/>
            <a:ext cx="7223687" cy="48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00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 oxygen therapy as a medication. </a:t>
            </a:r>
          </a:p>
          <a:p>
            <a:r>
              <a:rPr lang="en-US" dirty="0"/>
              <a:t>Do not substitute oxygen for any other treatment. </a:t>
            </a:r>
          </a:p>
          <a:p>
            <a:r>
              <a:rPr lang="en-US" dirty="0"/>
              <a:t>Use it only when indicated, at the flow rate ordered.</a:t>
            </a:r>
          </a:p>
          <a:p>
            <a:r>
              <a:rPr lang="en-US" dirty="0"/>
              <a:t>Ensure that the patient has no contraindication to oxygen therapy, such as elevated PaCO</a:t>
            </a:r>
            <a:r>
              <a:rPr lang="en-US" baseline="-25000" dirty="0"/>
              <a:t>2</a:t>
            </a:r>
            <a:r>
              <a:rPr lang="en-US" dirty="0"/>
              <a:t> (hypercarbia), which puts the patient at increased risk for respiratory failure.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8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interrupt oxygen therapy during patient transport.</a:t>
            </a:r>
          </a:p>
          <a:p>
            <a:r>
              <a:rPr lang="en-US" dirty="0"/>
              <a:t>A plastic face mask with a reservoir bag and a Venturi mask will deliver 60% to 90% oxygen at appropriate flow rates. </a:t>
            </a:r>
          </a:p>
          <a:p>
            <a:r>
              <a:rPr lang="en-US" dirty="0"/>
              <a:t>The reservoir bag of this oxygen mask maintains a high-concentration oxygen supply. </a:t>
            </a:r>
          </a:p>
          <a:p>
            <a:r>
              <a:rPr lang="en-US" dirty="0"/>
              <a:t>Frequently inspect the bag to make sure it is fully inflated. </a:t>
            </a:r>
          </a:p>
          <a:p>
            <a:r>
              <a:rPr lang="en-US" dirty="0"/>
              <a:t>If it is not fully inflated, the patient breathes in large amounts of exhaled carbon dioxide.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8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Equipment List for Applying a Nasal Cannula or Face Mask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Oxygen delivery device as ordered by health care provider</a:t>
            </a:r>
          </a:p>
          <a:p>
            <a:r>
              <a:rPr lang="en-US" dirty="0"/>
              <a:t>Oxygen tubing (consider extension tubing)</a:t>
            </a:r>
          </a:p>
          <a:p>
            <a:r>
              <a:rPr lang="en-US" dirty="0"/>
              <a:t>Humidifier, if indicated</a:t>
            </a:r>
          </a:p>
          <a:p>
            <a:r>
              <a:rPr lang="en-US" dirty="0"/>
              <a:t>Sterile water for humidifier</a:t>
            </a:r>
          </a:p>
          <a:p>
            <a:r>
              <a:rPr lang="en-US" dirty="0"/>
              <a:t>Oxygen source</a:t>
            </a:r>
          </a:p>
          <a:p>
            <a:r>
              <a:rPr lang="en-US" dirty="0"/>
              <a:t>Oxygen flowmeter</a:t>
            </a:r>
          </a:p>
          <a:p>
            <a:r>
              <a:rPr lang="en-US" dirty="0"/>
              <a:t>Appropriate room signs</a:t>
            </a:r>
          </a:p>
        </p:txBody>
      </p:sp>
    </p:spTree>
    <p:extLst>
      <p:ext uri="{BB962C8B-B14F-4D97-AF65-F5344CB8AC3E}">
        <p14:creationId xmlns:p14="http://schemas.microsoft.com/office/powerpoint/2010/main" val="11936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 the patient’s respiratory status, including the following:</a:t>
            </a:r>
          </a:p>
          <a:p>
            <a:pPr lvl="1"/>
            <a:r>
              <a:rPr lang="en-US" sz="2800" dirty="0"/>
              <a:t>Symmetry of chest wall expansion</a:t>
            </a:r>
          </a:p>
          <a:p>
            <a:pPr lvl="1"/>
            <a:r>
              <a:rPr lang="en-US" sz="2800" dirty="0"/>
              <a:t>Chest wall abnormalities, such as kyphosis</a:t>
            </a:r>
          </a:p>
          <a:p>
            <a:pPr lvl="1"/>
            <a:r>
              <a:rPr lang="en-US" sz="2800" dirty="0"/>
              <a:t>Temporary conditions that can affect ventilation, such as pregnancy or trauma</a:t>
            </a:r>
          </a:p>
          <a:p>
            <a:pPr lvl="1"/>
            <a:r>
              <a:rPr lang="en-US" sz="2800" dirty="0"/>
              <a:t>Respiratory rate and depth</a:t>
            </a:r>
          </a:p>
          <a:p>
            <a:pPr lvl="1"/>
            <a:r>
              <a:rPr lang="en-US" sz="2800" dirty="0"/>
              <a:t>Sputum production</a:t>
            </a:r>
          </a:p>
          <a:p>
            <a:pPr lvl="1"/>
            <a:r>
              <a:rPr lang="en-US" sz="2800" dirty="0"/>
              <a:t>Lung sounds</a:t>
            </a:r>
          </a:p>
          <a:p>
            <a:pPr lvl="1"/>
            <a:r>
              <a:rPr lang="en-US" sz="2800" dirty="0"/>
              <a:t>Signs and symptoms associated with hypoxia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9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Observe the patient for a patent airway, and remove airway secretions by having the patient cough and expectorate mucous, or by suctioning.</a:t>
            </a:r>
          </a:p>
          <a:p>
            <a:r>
              <a:rPr lang="en-US" dirty="0"/>
              <a:t>If available, note the patient’s most recent ABG results or SpO</a:t>
            </a:r>
            <a:r>
              <a:rPr lang="en-US" baseline="-25000" dirty="0"/>
              <a:t>2</a:t>
            </a:r>
            <a:r>
              <a:rPr lang="en-US" dirty="0"/>
              <a:t> value.</a:t>
            </a:r>
          </a:p>
          <a:p>
            <a:r>
              <a:rPr lang="en-US" dirty="0"/>
              <a:t>Review the patient’s medical record for the medical order for oxygen, noting the delivery method, flow rate, and duration of oxygen therapy.</a:t>
            </a:r>
          </a:p>
          <a:p>
            <a:r>
              <a:rPr lang="en-US" dirty="0"/>
              <a:t>Explain the procedure to the patient and family.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72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Guideline for Applying a Nasal Cannula or Face Mask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When a nasal cannula or face mask is prescribed for a patient, begin by checking the details of the health care provider’s orders. </a:t>
            </a:r>
          </a:p>
          <a:p>
            <a:pPr marL="0" indent="0">
              <a:buNone/>
            </a:pPr>
            <a:r>
              <a:rPr lang="en-US" dirty="0"/>
              <a:t>Verify the oxygen delivery method, flow rate and duration of therapy.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Gather the necessary equipment and supplies.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Perform hand hygiene, and provide for the patient’s privacy. </a:t>
            </a:r>
          </a:p>
        </p:txBody>
      </p:sp>
    </p:spTree>
    <p:extLst>
      <p:ext uri="{BB962C8B-B14F-4D97-AF65-F5344CB8AC3E}">
        <p14:creationId xmlns:p14="http://schemas.microsoft.com/office/powerpoint/2010/main" val="189531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970"/>
            <a:ext cx="10515600" cy="6492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Introduce yourself to the patient and family, if present.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Identify the patient using two identifiers, such as the patient’s name and birth date or name and medical record number, according to your agency’s policy. </a:t>
            </a:r>
          </a:p>
          <a:p>
            <a:pPr marL="0" indent="0">
              <a:buNone/>
            </a:pPr>
            <a:r>
              <a:rPr lang="en-US" dirty="0"/>
              <a:t>Compare these identifiers in the patient’s MAR/medical record with the information on the patient’s identification bracelet.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7822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IIHS">
      <a:dk1>
        <a:sysClr val="windowText" lastClr="000000"/>
      </a:dk1>
      <a:lt1>
        <a:srgbClr val="FFFFFF"/>
      </a:lt1>
      <a:dk2>
        <a:srgbClr val="3F3F3F"/>
      </a:dk2>
      <a:lt2>
        <a:srgbClr val="A5A5A5"/>
      </a:lt2>
      <a:accent1>
        <a:srgbClr val="000000"/>
      </a:accent1>
      <a:accent2>
        <a:srgbClr val="3F3F3F"/>
      </a:accent2>
      <a:accent3>
        <a:srgbClr val="7F7F7F"/>
      </a:accent3>
      <a:accent4>
        <a:srgbClr val="A5A5A5"/>
      </a:accent4>
      <a:accent5>
        <a:srgbClr val="BFBFBF"/>
      </a:accent5>
      <a:accent6>
        <a:srgbClr val="FFFFFF"/>
      </a:accent6>
      <a:hlink>
        <a:srgbClr val="0563C1"/>
      </a:hlink>
      <a:folHlink>
        <a:srgbClr val="0563C1"/>
      </a:folHlink>
    </a:clrScheme>
    <a:fontScheme name="IIH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19FCB01-71CB-4CEF-9378-20A83ACD9183}" vid="{BE2750DF-4432-4BDE-9032-1C59683D62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75</TotalTime>
  <Words>1052</Words>
  <Application>Microsoft Office PowerPoint</Application>
  <PresentationFormat>Widescreen</PresentationFormat>
  <Paragraphs>92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Arial Black</vt:lpstr>
      <vt:lpstr>Theme1</vt:lpstr>
      <vt:lpstr>Administering Oxygen via Nasal Cannula </vt:lpstr>
      <vt:lpstr>Applying a Nasal Cannula or Face Mask</vt:lpstr>
      <vt:lpstr>Safety</vt:lpstr>
      <vt:lpstr>PowerPoint Presentation</vt:lpstr>
      <vt:lpstr>Equipment List for Applying a Nasal Cannula or Face Mask</vt:lpstr>
      <vt:lpstr>Preparation</vt:lpstr>
      <vt:lpstr>PowerPoint Presentation</vt:lpstr>
      <vt:lpstr>Procedure Guideline for Applying a Nasal Cannula or Face Mask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CECG113 - Practicum and Placement at Aged Care Center</dc:title>
  <dc:creator>Win 8</dc:creator>
  <cp:lastModifiedBy>Shamiddi Peiris</cp:lastModifiedBy>
  <cp:revision>13</cp:revision>
  <dcterms:created xsi:type="dcterms:W3CDTF">2021-06-07T10:16:27Z</dcterms:created>
  <dcterms:modified xsi:type="dcterms:W3CDTF">2022-03-18T10:11:15Z</dcterms:modified>
</cp:coreProperties>
</file>