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329" r:id="rId5"/>
    <p:sldId id="277" r:id="rId6"/>
    <p:sldId id="278" r:id="rId7"/>
    <p:sldId id="330" r:id="rId8"/>
    <p:sldId id="279" r:id="rId9"/>
    <p:sldId id="280" r:id="rId10"/>
    <p:sldId id="337" r:id="rId11"/>
    <p:sldId id="334" r:id="rId12"/>
    <p:sldId id="286" r:id="rId13"/>
    <p:sldId id="338" r:id="rId14"/>
    <p:sldId id="333" r:id="rId15"/>
    <p:sldId id="339" r:id="rId16"/>
    <p:sldId id="332" r:id="rId17"/>
    <p:sldId id="340" r:id="rId18"/>
    <p:sldId id="331" r:id="rId19"/>
    <p:sldId id="342" r:id="rId20"/>
    <p:sldId id="30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91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0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0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8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9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1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0145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/>
              <a:t> Instilling Medication into Eye </a:t>
            </a:r>
          </a:p>
        </p:txBody>
      </p:sp>
    </p:spTree>
    <p:extLst>
      <p:ext uri="{BB962C8B-B14F-4D97-AF65-F5344CB8AC3E}">
        <p14:creationId xmlns:p14="http://schemas.microsoft.com/office/powerpoint/2010/main" val="178674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 Before applying any eye medication, check the patient's MAR against the provider's orders. </a:t>
            </a:r>
          </a:p>
          <a:p>
            <a:pPr marL="0" indent="0">
              <a:buNone/>
            </a:pPr>
            <a:r>
              <a:rPr lang="en-US" dirty="0"/>
              <a:t>During administration, follow the "Six Rights of Medication Administration." </a:t>
            </a:r>
          </a:p>
          <a:p>
            <a:pPr marL="0" indent="0">
              <a:buNone/>
            </a:pPr>
            <a:r>
              <a:rPr lang="en-US" dirty="0"/>
              <a:t>Perform the third medication check at the patient’s bedside. </a:t>
            </a:r>
          </a:p>
          <a:p>
            <a:pPr marL="0" indent="0">
              <a:buNone/>
            </a:pPr>
            <a:r>
              <a:rPr lang="en-US" dirty="0"/>
              <a:t>Compare the MAR or computer printout with the medication labels and with the patient’s name.</a:t>
            </a:r>
          </a:p>
          <a:p>
            <a:pPr marL="0" indent="0">
              <a:buNone/>
            </a:pPr>
            <a:r>
              <a:rPr lang="en-US" dirty="0"/>
              <a:t> Check the expiration of the medication.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0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8. Discuss the purpose of each medication, its action, and possible adverse effects. </a:t>
            </a:r>
          </a:p>
          <a:p>
            <a:pPr marL="0" indent="0">
              <a:buNone/>
            </a:pPr>
            <a:r>
              <a:rPr lang="en-US" dirty="0"/>
              <a:t>Allow the patient to ask questions about the drugs. </a:t>
            </a:r>
          </a:p>
          <a:p>
            <a:pPr marL="0" indent="0">
              <a:buNone/>
            </a:pPr>
            <a:r>
              <a:rPr lang="en-US" dirty="0"/>
              <a:t>Patients who wish to self-instill medications may be allowed to do so under a nurse’s supervision (check agency policy). </a:t>
            </a:r>
          </a:p>
          <a:p>
            <a:pPr marL="0" indent="0">
              <a:buNone/>
            </a:pPr>
            <a:r>
              <a:rPr lang="en-US" dirty="0"/>
              <a:t>Tell patients who are receiving eye drops (</a:t>
            </a:r>
            <a:r>
              <a:rPr lang="en-US" dirty="0" err="1"/>
              <a:t>mydriatics</a:t>
            </a:r>
            <a:r>
              <a:rPr lang="en-US" dirty="0"/>
              <a:t>) that vision will be blurred temporarily and that sensitivity to light may occur.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18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9. For all eye medications: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A. Perform hand hygiene and apply clean gloves.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  <a:p>
            <a:pPr marL="0" indent="0">
              <a:buNone/>
            </a:pPr>
            <a:r>
              <a:rPr lang="en-US" i="1" dirty="0"/>
              <a:t>	B. Help the patient into a comfortable position. Ask the patient to lie supine or sit back in a chair with the neck slightly hyper-extended. Raise the bed and lower the side rail.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43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C. If drainage or crusting is present along the eyelid margins or inner canthus, gently wash it away. </a:t>
            </a:r>
          </a:p>
          <a:p>
            <a:pPr marL="0" indent="0">
              <a:buNone/>
            </a:pPr>
            <a:r>
              <a:rPr lang="en-US" i="1" dirty="0"/>
              <a:t>Soak any dried crusts by holding a warm, damp washcloth or cotton ball over the eye for several minutes. </a:t>
            </a:r>
          </a:p>
          <a:p>
            <a:pPr marL="0" indent="0">
              <a:buNone/>
            </a:pPr>
            <a:r>
              <a:rPr lang="en-US" i="1" dirty="0"/>
              <a:t>Always wipe from the inner canthus to the outer canthus using a clear corner of the cloth each time. </a:t>
            </a:r>
          </a:p>
          <a:p>
            <a:pPr marL="0" indent="0">
              <a:buNone/>
            </a:pPr>
            <a:r>
              <a:rPr lang="en-US" i="1" dirty="0"/>
              <a:t>Do not scrub the eyelid.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D. Remove your gloves, and perform hand hygiene. Reapply clean gloves.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77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7"/>
            <a:ext cx="10515600" cy="598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10. Instill </a:t>
            </a:r>
            <a:r>
              <a:rPr lang="en-US" dirty="0" err="1"/>
              <a:t>eyedrops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A. Using your non-dominant hand, hold a clean tissue or cotton ball on the patient's cheekbone, just below the lower eyelid.</a:t>
            </a:r>
          </a:p>
          <a:p>
            <a:pPr marL="0" indent="0">
              <a:buNone/>
            </a:pPr>
            <a:r>
              <a:rPr lang="en-US" i="1" dirty="0"/>
              <a:t>Gently press downward with your thumb or forefinger against the bony orbit, exposing the conjunctival sac. </a:t>
            </a:r>
          </a:p>
          <a:p>
            <a:pPr marL="0" indent="0">
              <a:buNone/>
            </a:pPr>
            <a:r>
              <a:rPr lang="en-US" i="1" dirty="0"/>
              <a:t>Never press directly against the patient’s eyeball.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B. Ask the patient to look up. Resting your dominant hand gently on the patient’s forehead, hold the filled medication eyedropper approximately 1 to 2 cm (½ to ¾ inch) above the conjunctival sac.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61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9668"/>
            <a:ext cx="10515600" cy="6279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C. Drop the prescribed number of drops into the conjunctival sac.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D. If the patient blinks or closes his or her eye, causing the drops to land on the outer lid margins, repeat the procedure.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E. When administering drops that may have systemic effects, apply gentle pressure to the patient’s nasolacrimal duct with a clean tissue for 30-60 seconds per eye. </a:t>
            </a:r>
          </a:p>
          <a:p>
            <a:pPr marL="0" indent="0">
              <a:buNone/>
            </a:pPr>
            <a:r>
              <a:rPr lang="en-US" i="1" dirty="0"/>
              <a:t>Avoid putting pressure directly on the patient’s eyeball. Ask the patient to close his or her eyes gently and briefly.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F. Dispose of used tissues in the proper trash receptacle. Remove your gloves, and perform hand hygiene</a:t>
            </a:r>
          </a:p>
        </p:txBody>
      </p:sp>
    </p:spTree>
    <p:extLst>
      <p:ext uri="{BB962C8B-B14F-4D97-AF65-F5344CB8AC3E}">
        <p14:creationId xmlns:p14="http://schemas.microsoft.com/office/powerpoint/2010/main" val="4060136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907"/>
            <a:ext cx="10515600" cy="5564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11. Instill eye ointment: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A. With the thumb of your </a:t>
            </a:r>
            <a:r>
              <a:rPr lang="en-US" i="1" dirty="0" err="1"/>
              <a:t>nondominant</a:t>
            </a:r>
            <a:r>
              <a:rPr lang="en-US" i="1" dirty="0"/>
              <a:t> hand, pull the patient’s eyelid down, exposing the conjunctival sac. </a:t>
            </a:r>
          </a:p>
          <a:p>
            <a:pPr marL="0" indent="0">
              <a:buNone/>
            </a:pPr>
            <a:r>
              <a:rPr lang="en-US" i="1" dirty="0"/>
              <a:t>Have the patient look up. </a:t>
            </a:r>
          </a:p>
          <a:p>
            <a:pPr marL="0" indent="0">
              <a:buNone/>
            </a:pPr>
            <a:r>
              <a:rPr lang="en-US" i="1" dirty="0"/>
              <a:t>Holding an applicator above the lower margin of the eyelid, apply a thin ribbon of ointment evenly along the inner edge of the lower eyelid on the conjunctiva, from the inner canthus to the outer canthus.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9894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B. Have the patient close his or her eye and rub the lid gently with a cotton ball, using a circular motion, if doing so is not contraindicated.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C. If excess medication is on the eyelid, gently wipe it away, moving from the inner to the outer canthus.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  <a:p>
            <a:pPr marL="0" indent="0">
              <a:buNone/>
            </a:pPr>
            <a:r>
              <a:rPr lang="en-US" i="1" dirty="0"/>
              <a:t>	D. Dispose of used tissues in the proper trash receptacle. Remove your gloves, and perform hand hygiene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37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6069"/>
            <a:ext cx="10515600" cy="5455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12. If the patient needs an eye patch, apply a clean one by placing it over the affected eye, so that the entire eye is covered. Tape the patch securely without applying pressure to the eye.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13. As part of your follow up care, encourage the patient to demonstrate self-administration of his or her eye medication. Reinforce teaching as needed.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14. Help the patient into a comfortable position, and place toiletries and personal items within reach.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99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358"/>
            <a:ext cx="10515600" cy="5647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15. Place the call light within easy reach, and make sure the patient knows how to use it to summon assistance.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16. To ensure the patient’s safety, raise the appropriate number of side rails and lower the bed to the lowest position.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17. Leave the patient’s room tidy.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18. Document and report the patient’s response and expected or unexpected outcomes.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2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Administering Eye Medications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8052" y="1690690"/>
            <a:ext cx="7155896" cy="47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87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5503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Ensure that the Six Rights of medication administration are followed: right medication, right dose, right patient, right route, right time, and right documentation.</a:t>
            </a:r>
          </a:p>
          <a:p>
            <a:r>
              <a:rPr lang="en-US" dirty="0"/>
              <a:t>When using eye drops or eye ointments, patients should not share medications with others, because the risk of transmitting infection is high.</a:t>
            </a:r>
          </a:p>
          <a:p>
            <a:r>
              <a:rPr lang="en-US" dirty="0"/>
              <a:t>When both eye drops and eye ointment are ordered, administer the drops first, wait 3 minutes, and then administer the ointment. This allows time for each medication to have an effect.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9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4158"/>
            <a:ext cx="10515600" cy="5704064"/>
          </a:xfrm>
        </p:spPr>
        <p:txBody>
          <a:bodyPr>
            <a:normAutofit/>
          </a:bodyPr>
          <a:lstStyle/>
          <a:p>
            <a:r>
              <a:rPr lang="en-US" dirty="0"/>
              <a:t>Mydriatics (agents used to dilate the pupils) will temporarily blur vision. Wearing sunglasses will reduce photophobia. </a:t>
            </a:r>
          </a:p>
          <a:p>
            <a:r>
              <a:rPr lang="en-US" dirty="0"/>
              <a:t>Caution patients receiving medications that paralyze the ciliary muscles of the eye (e.g., scopolamine, </a:t>
            </a:r>
            <a:r>
              <a:rPr lang="en-US" dirty="0" err="1"/>
              <a:t>Isopto</a:t>
            </a:r>
            <a:r>
              <a:rPr lang="en-US" dirty="0"/>
              <a:t>-Hyoscine, atropine, </a:t>
            </a:r>
            <a:r>
              <a:rPr lang="en-US" dirty="0" err="1"/>
              <a:t>Isopto</a:t>
            </a:r>
            <a:r>
              <a:rPr lang="en-US" dirty="0"/>
              <a:t> Atropine, and </a:t>
            </a:r>
            <a:r>
              <a:rPr lang="en-US" dirty="0" err="1"/>
              <a:t>cycloplegics</a:t>
            </a:r>
            <a:r>
              <a:rPr lang="en-US" dirty="0"/>
              <a:t>) not to drive or attempt to perform any activity that requires acute vision after receiving the medication.</a:t>
            </a:r>
          </a:p>
          <a:p>
            <a:r>
              <a:rPr lang="en-US" dirty="0"/>
              <a:t>Do not hyperextend the neck of a patient with a cervical spine injury.</a:t>
            </a:r>
          </a:p>
          <a:p>
            <a:r>
              <a:rPr lang="en-US" dirty="0"/>
              <a:t>Avoid applying eye medications directly onto the sensitive cornea, which has a rich supply of nerve fibers. Instead, instill medications into the conjunctival sac.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9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2263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Equipment List for Administering Eye 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9758"/>
            <a:ext cx="10515600" cy="4351338"/>
          </a:xfrm>
        </p:spPr>
        <p:txBody>
          <a:bodyPr/>
          <a:lstStyle/>
          <a:p>
            <a:r>
              <a:rPr lang="en-US" dirty="0"/>
              <a:t>Prescribed medication</a:t>
            </a:r>
          </a:p>
          <a:p>
            <a:r>
              <a:rPr lang="en-US" dirty="0"/>
              <a:t>Clean gloves</a:t>
            </a:r>
          </a:p>
          <a:p>
            <a:r>
              <a:rPr lang="en-US" dirty="0"/>
              <a:t>Cotton ball or tissue</a:t>
            </a:r>
          </a:p>
          <a:p>
            <a:r>
              <a:rPr lang="en-US" dirty="0"/>
              <a:t>Basin</a:t>
            </a:r>
          </a:p>
          <a:p>
            <a:r>
              <a:rPr lang="en-US" dirty="0"/>
              <a:t>Washcloth and towel</a:t>
            </a:r>
          </a:p>
          <a:p>
            <a:r>
              <a:rPr lang="en-US" dirty="0"/>
              <a:t>Eye patch and tape (optional) </a:t>
            </a:r>
          </a:p>
        </p:txBody>
      </p:sp>
    </p:spTree>
    <p:extLst>
      <p:ext uri="{BB962C8B-B14F-4D97-AF65-F5344CB8AC3E}">
        <p14:creationId xmlns:p14="http://schemas.microsoft.com/office/powerpoint/2010/main" val="48660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the accuracy and completeness of the medication administration record (MAR) against the health care provider’s medication order.</a:t>
            </a:r>
          </a:p>
          <a:p>
            <a:r>
              <a:rPr lang="en-US" dirty="0"/>
              <a:t>Note the patient’s allergies.</a:t>
            </a:r>
          </a:p>
          <a:p>
            <a:r>
              <a:rPr lang="en-US" dirty="0"/>
              <a:t>Read carefully the manufacturer’s instructions for application or administration.</a:t>
            </a:r>
          </a:p>
          <a:p>
            <a:r>
              <a:rPr lang="en-US" dirty="0"/>
              <a:t>Observe the Six Rights of Medication Administration: right medication, right dose, right patient, right route, right time, and right documentation.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8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eye being treated (right, left, or both) and the number of drops to instill.</a:t>
            </a:r>
          </a:p>
          <a:p>
            <a:r>
              <a:rPr lang="en-US" dirty="0"/>
              <a:t>Prepare medications for application. Check the medication label against the MAR two times. </a:t>
            </a:r>
          </a:p>
          <a:p>
            <a:r>
              <a:rPr lang="en-US" dirty="0"/>
              <a:t>Check the expiration date on the container or package.</a:t>
            </a:r>
          </a:p>
          <a:p>
            <a:r>
              <a:rPr lang="en-US" dirty="0"/>
              <a:t>If </a:t>
            </a:r>
            <a:r>
              <a:rPr lang="en-US" dirty="0" err="1"/>
              <a:t>eyedrops</a:t>
            </a:r>
            <a:r>
              <a:rPr lang="en-US" dirty="0"/>
              <a:t> are stored in refrigerator, allow them to come to room before giving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5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Guideline for Administering Eye Medications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42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Verify the health care provider’s orders.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Provide for the patient’s privacy.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Perform hand hygiene.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Introduce yourself to the patient and family if present. </a:t>
            </a:r>
          </a:p>
        </p:txBody>
      </p:sp>
    </p:spTree>
    <p:extLst>
      <p:ext uri="{BB962C8B-B14F-4D97-AF65-F5344CB8AC3E}">
        <p14:creationId xmlns:p14="http://schemas.microsoft.com/office/powerpoint/2010/main" val="319462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Identify the patient using two identifiers. </a:t>
            </a:r>
          </a:p>
          <a:p>
            <a:pPr marL="0" indent="0">
              <a:buNone/>
            </a:pPr>
            <a:r>
              <a:rPr lang="en-US" dirty="0"/>
              <a:t>Compare these identifiers with the information in the patient’s medication administration record (MAR) or medical record.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Ask the patient if he or she has any allergies.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289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IHS">
      <a:dk1>
        <a:sysClr val="windowText" lastClr="000000"/>
      </a:dk1>
      <a:lt1>
        <a:srgbClr val="FFFFFF"/>
      </a:lt1>
      <a:dk2>
        <a:srgbClr val="3F3F3F"/>
      </a:dk2>
      <a:lt2>
        <a:srgbClr val="A5A5A5"/>
      </a:lt2>
      <a:accent1>
        <a:srgbClr val="00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FFFFFF"/>
      </a:accent6>
      <a:hlink>
        <a:srgbClr val="0563C1"/>
      </a:hlink>
      <a:folHlink>
        <a:srgbClr val="0563C1"/>
      </a:folHlink>
    </a:clrScheme>
    <a:fontScheme name="IIH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9FCB01-71CB-4CEF-9378-20A83ACD9183}" vid="{BE2750DF-4432-4BDE-9032-1C59683D62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120</TotalTime>
  <Words>1249</Words>
  <Application>Microsoft Office PowerPoint</Application>
  <PresentationFormat>Widescreen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Arial Black</vt:lpstr>
      <vt:lpstr>Theme1</vt:lpstr>
      <vt:lpstr> Instilling Medication into Eye </vt:lpstr>
      <vt:lpstr>Administering Eye Medications</vt:lpstr>
      <vt:lpstr>Safety</vt:lpstr>
      <vt:lpstr>PowerPoint Presentation</vt:lpstr>
      <vt:lpstr>Equipment List for Administering Eye Medications</vt:lpstr>
      <vt:lpstr>Preparation</vt:lpstr>
      <vt:lpstr>PowerPoint Presentation</vt:lpstr>
      <vt:lpstr>Procedure Guideline for Administering Eye Medications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CECG113 - Practicum and Placement at Aged Care Center</dc:title>
  <dc:creator>Win 8</dc:creator>
  <cp:lastModifiedBy>Shamiddi Peiris</cp:lastModifiedBy>
  <cp:revision>18</cp:revision>
  <dcterms:created xsi:type="dcterms:W3CDTF">2021-06-07T10:43:32Z</dcterms:created>
  <dcterms:modified xsi:type="dcterms:W3CDTF">2022-03-18T09:32:50Z</dcterms:modified>
</cp:coreProperties>
</file>