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6" r:id="rId4"/>
    <p:sldId id="323" r:id="rId5"/>
    <p:sldId id="322" r:id="rId6"/>
    <p:sldId id="278" r:id="rId7"/>
    <p:sldId id="279" r:id="rId8"/>
    <p:sldId id="325" r:id="rId9"/>
    <p:sldId id="324"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326"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22170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386035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1301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469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577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357594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235690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357638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37118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239276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29530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69763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5000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8427"/>
            <a:ext cx="10515600" cy="1325563"/>
          </a:xfrm>
        </p:spPr>
        <p:txBody>
          <a:bodyPr>
            <a:normAutofit fontScale="90000"/>
          </a:bodyPr>
          <a:lstStyle/>
          <a:p>
            <a:r>
              <a:rPr lang="en-US" sz="5300" dirty="0"/>
              <a:t>Metered Dose Inhalers and Spacers</a:t>
            </a:r>
            <a:endParaRPr lang="en-US" dirty="0"/>
          </a:p>
        </p:txBody>
      </p:sp>
    </p:spTree>
    <p:extLst>
      <p:ext uri="{BB962C8B-B14F-4D97-AF65-F5344CB8AC3E}">
        <p14:creationId xmlns:p14="http://schemas.microsoft.com/office/powerpoint/2010/main" val="124377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Guideline for Using a Metered-Dose Inhaler (MDI) </a:t>
            </a:r>
          </a:p>
        </p:txBody>
      </p:sp>
      <p:sp>
        <p:nvSpPr>
          <p:cNvPr id="3" name="Content Placeholder 2"/>
          <p:cNvSpPr>
            <a:spLocks noGrp="1"/>
          </p:cNvSpPr>
          <p:nvPr>
            <p:ph idx="1"/>
          </p:nvPr>
        </p:nvSpPr>
        <p:spPr/>
        <p:txBody>
          <a:bodyPr>
            <a:normAutofit/>
          </a:bodyPr>
          <a:lstStyle/>
          <a:p>
            <a:pPr marL="514350" indent="-514350">
              <a:buAutoNum type="arabicPeriod"/>
            </a:pPr>
            <a:r>
              <a:rPr lang="en-US" dirty="0"/>
              <a:t>Perform hand hygiene and ensure privacy.</a:t>
            </a:r>
          </a:p>
          <a:p>
            <a:pPr marL="0" indent="0">
              <a:buNone/>
            </a:pPr>
            <a:r>
              <a:rPr lang="en-US" dirty="0"/>
              <a:t> </a:t>
            </a:r>
          </a:p>
          <a:p>
            <a:pPr marL="0" indent="0">
              <a:buNone/>
            </a:pPr>
            <a:r>
              <a:rPr lang="en-US" dirty="0"/>
              <a:t>2. Introduce yourself to the patient and family, if present. </a:t>
            </a:r>
          </a:p>
          <a:p>
            <a:pPr marL="0" indent="0">
              <a:buNone/>
            </a:pPr>
            <a:endParaRPr lang="en-US" dirty="0"/>
          </a:p>
          <a:p>
            <a:pPr marL="0" indent="0">
              <a:buNone/>
            </a:pPr>
            <a:r>
              <a:rPr lang="en-US" dirty="0"/>
              <a:t>3. Identify the patient using two identifiers.</a:t>
            </a:r>
          </a:p>
          <a:p>
            <a:pPr marL="0" indent="0">
              <a:buNone/>
            </a:pPr>
            <a:endParaRPr lang="en-US" dirty="0"/>
          </a:p>
          <a:p>
            <a:pPr marL="0" indent="0">
              <a:buNone/>
            </a:pPr>
            <a:r>
              <a:rPr lang="en-US" dirty="0"/>
              <a:t>4. Ask if the patient if he or she has any allergies. </a:t>
            </a:r>
          </a:p>
        </p:txBody>
      </p:sp>
    </p:spTree>
    <p:extLst>
      <p:ext uri="{BB962C8B-B14F-4D97-AF65-F5344CB8AC3E}">
        <p14:creationId xmlns:p14="http://schemas.microsoft.com/office/powerpoint/2010/main" val="67039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811037"/>
            <a:ext cx="10515600" cy="6046963"/>
          </a:xfrm>
        </p:spPr>
        <p:txBody>
          <a:bodyPr>
            <a:normAutofit/>
          </a:bodyPr>
          <a:lstStyle/>
          <a:p>
            <a:pPr marL="0" indent="0">
              <a:buNone/>
            </a:pPr>
            <a:r>
              <a:rPr lang="en-US" dirty="0"/>
              <a:t>5. A metered dose inhaler (MDI) is a small handheld device that delivers a measured dose of medication to the airways. </a:t>
            </a:r>
          </a:p>
          <a:p>
            <a:pPr marL="0" indent="0">
              <a:buNone/>
            </a:pPr>
            <a:r>
              <a:rPr lang="en-US" dirty="0"/>
              <a:t>With each puff, a propellant in the canister disperses the drug in the form of an aerosol spray or mist. </a:t>
            </a:r>
          </a:p>
          <a:p>
            <a:pPr marL="0" indent="0">
              <a:buNone/>
            </a:pPr>
            <a:endParaRPr lang="en-US" dirty="0"/>
          </a:p>
          <a:p>
            <a:pPr marL="0" indent="0">
              <a:buNone/>
            </a:pPr>
            <a:r>
              <a:rPr lang="en-US" dirty="0"/>
              <a:t>6. Compare the label of the MDI medication with the information in the medication administration record (MAR) twice. </a:t>
            </a:r>
          </a:p>
          <a:p>
            <a:pPr marL="0" indent="0">
              <a:buNone/>
            </a:pPr>
            <a:r>
              <a:rPr lang="en-US" dirty="0"/>
              <a:t>Do a third check at the patient’s bedside. </a:t>
            </a:r>
          </a:p>
          <a:p>
            <a:pPr marL="0" indent="0">
              <a:buNone/>
            </a:pPr>
            <a:r>
              <a:rPr lang="en-US" dirty="0"/>
              <a:t>Check the expiration date of the medication. </a:t>
            </a:r>
          </a:p>
          <a:p>
            <a:pPr marL="0" indent="0">
              <a:buNone/>
            </a:pPr>
            <a:r>
              <a:rPr lang="en-US" dirty="0"/>
              <a:t>Apply the Six Rights of Medication Administration. </a:t>
            </a:r>
          </a:p>
        </p:txBody>
      </p:sp>
    </p:spTree>
    <p:extLst>
      <p:ext uri="{BB962C8B-B14F-4D97-AF65-F5344CB8AC3E}">
        <p14:creationId xmlns:p14="http://schemas.microsoft.com/office/powerpoint/2010/main" val="151456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30602"/>
            <a:ext cx="10515600" cy="5986287"/>
          </a:xfrm>
        </p:spPr>
        <p:txBody>
          <a:bodyPr>
            <a:normAutofit/>
          </a:bodyPr>
          <a:lstStyle/>
          <a:p>
            <a:pPr marL="0" indent="0">
              <a:buNone/>
            </a:pPr>
            <a:r>
              <a:rPr lang="en-US" dirty="0"/>
              <a:t>7. Assess the patient's respirations and breath sounds. Ask the patient about subjective symptoms such as shortness of breath.</a:t>
            </a:r>
          </a:p>
          <a:p>
            <a:pPr marL="0" indent="0">
              <a:buNone/>
            </a:pPr>
            <a:endParaRPr lang="en-US" dirty="0"/>
          </a:p>
          <a:p>
            <a:pPr marL="0" indent="0">
              <a:buNone/>
            </a:pPr>
            <a:r>
              <a:rPr lang="en-US" dirty="0"/>
              <a:t>8. Discuss the purpose and action of each medication, as well as its possible adverse effects. </a:t>
            </a:r>
          </a:p>
          <a:p>
            <a:pPr marL="0" indent="0">
              <a:buNone/>
            </a:pPr>
            <a:r>
              <a:rPr lang="en-US" dirty="0"/>
              <a:t>Allow the patient to ask questions about the drug. </a:t>
            </a:r>
          </a:p>
          <a:p>
            <a:pPr marL="0" indent="0">
              <a:buNone/>
            </a:pPr>
            <a:r>
              <a:rPr lang="en-US" dirty="0"/>
              <a:t>Explain what a </a:t>
            </a:r>
            <a:r>
              <a:rPr lang="en-US" dirty="0" err="1"/>
              <a:t>metereddose</a:t>
            </a:r>
            <a:r>
              <a:rPr lang="en-US" dirty="0"/>
              <a:t> inhaler (MDI) is and how to use it. </a:t>
            </a:r>
          </a:p>
          <a:p>
            <a:pPr marL="0" indent="0">
              <a:buNone/>
            </a:pPr>
            <a:r>
              <a:rPr lang="en-US" dirty="0"/>
              <a:t>Caution not to use medication more than what the health care provider has specified. </a:t>
            </a:r>
          </a:p>
          <a:p>
            <a:pPr marL="0" indent="0">
              <a:buNone/>
            </a:pPr>
            <a:r>
              <a:rPr lang="en-US" dirty="0"/>
              <a:t>Warn the patient about potential side effects related to overuse of the inhaler. </a:t>
            </a:r>
          </a:p>
        </p:txBody>
      </p:sp>
    </p:spTree>
    <p:extLst>
      <p:ext uri="{BB962C8B-B14F-4D97-AF65-F5344CB8AC3E}">
        <p14:creationId xmlns:p14="http://schemas.microsoft.com/office/powerpoint/2010/main" val="240772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29003"/>
            <a:ext cx="10515600" cy="5963708"/>
          </a:xfrm>
        </p:spPr>
        <p:txBody>
          <a:bodyPr>
            <a:normAutofit lnSpcReduction="10000"/>
          </a:bodyPr>
          <a:lstStyle/>
          <a:p>
            <a:pPr marL="0" indent="0">
              <a:buNone/>
            </a:pPr>
            <a:r>
              <a:rPr lang="en-US" dirty="0"/>
              <a:t>9. Explain the steps for administering an MDI without a spacer (demonstrate for the patient). </a:t>
            </a:r>
          </a:p>
          <a:p>
            <a:pPr marL="0" indent="0">
              <a:buNone/>
            </a:pPr>
            <a:endParaRPr lang="en-US" dirty="0"/>
          </a:p>
          <a:p>
            <a:pPr marL="0" indent="0">
              <a:buNone/>
            </a:pPr>
            <a:r>
              <a:rPr lang="en-US" dirty="0"/>
              <a:t>	</a:t>
            </a:r>
            <a:r>
              <a:rPr lang="en-US" i="1" dirty="0"/>
              <a:t>A. Remove the mouthpiece cover from the inhaler after inserting the MDI canister into the holder. </a:t>
            </a:r>
          </a:p>
          <a:p>
            <a:pPr marL="0" indent="0">
              <a:buNone/>
            </a:pPr>
            <a:r>
              <a:rPr lang="en-US" i="1" dirty="0"/>
              <a:t>	</a:t>
            </a:r>
          </a:p>
          <a:p>
            <a:pPr marL="0" indent="0">
              <a:buNone/>
            </a:pPr>
            <a:r>
              <a:rPr lang="en-US" i="1" dirty="0"/>
              <a:t>	B. Shake the inhaler well for 2 to 5 seconds (five or six shakes). </a:t>
            </a:r>
          </a:p>
          <a:p>
            <a:pPr marL="0" indent="0">
              <a:buNone/>
            </a:pPr>
            <a:r>
              <a:rPr lang="en-US" i="1" dirty="0"/>
              <a:t>	</a:t>
            </a:r>
          </a:p>
          <a:p>
            <a:pPr marL="0" indent="0">
              <a:buNone/>
            </a:pPr>
            <a:r>
              <a:rPr lang="en-US" i="1" dirty="0"/>
              <a:t>	C. Have the patient hold the inhaler in his or her dominant hand</a:t>
            </a:r>
            <a:r>
              <a:rPr lang="en-US" dirty="0"/>
              <a:t>. </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26138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49980"/>
            <a:ext cx="10515600" cy="5974998"/>
          </a:xfrm>
        </p:spPr>
        <p:txBody>
          <a:bodyPr>
            <a:normAutofit/>
          </a:bodyPr>
          <a:lstStyle/>
          <a:p>
            <a:pPr marL="0" indent="0">
              <a:buNone/>
            </a:pPr>
            <a:r>
              <a:rPr lang="en-US" dirty="0"/>
              <a:t>	</a:t>
            </a:r>
            <a:r>
              <a:rPr lang="en-US" i="1" dirty="0"/>
              <a:t>D. Instruct the patient to position the inhaler in one of two ways: </a:t>
            </a:r>
          </a:p>
          <a:p>
            <a:pPr marL="0" indent="0">
              <a:buNone/>
            </a:pPr>
            <a:r>
              <a:rPr lang="en-US" dirty="0"/>
              <a:t>(1) Place the inhaler's mouthpiece in the mouth, with the opening toward the back of the throat, closing the lips tightly around it. This technique is the best way to deliver medication without the use of a spacer device. </a:t>
            </a:r>
          </a:p>
          <a:p>
            <a:pPr marL="0" indent="0">
              <a:buNone/>
            </a:pPr>
            <a:endParaRPr lang="en-US" dirty="0"/>
          </a:p>
          <a:p>
            <a:pPr marL="0" indent="0">
              <a:buNone/>
            </a:pPr>
            <a:r>
              <a:rPr lang="en-US" dirty="0"/>
              <a:t>(2) Alternately, have the patient hold the mouthpiece 2 to 4 cm (1 to 2 inches) in front of his or her wide-opened mouth, with the opening of the inhaler facing the back of the throat. The patient’s lips should not touch the inhaler. </a:t>
            </a:r>
          </a:p>
          <a:p>
            <a:pPr marL="0" indent="0">
              <a:buNone/>
            </a:pPr>
            <a:r>
              <a:rPr lang="en-US" dirty="0"/>
              <a:t>Have the patient take a deep breath and exhale completely. </a:t>
            </a:r>
          </a:p>
          <a:p>
            <a:pPr marL="0" indent="0">
              <a:buNone/>
            </a:pPr>
            <a:endParaRPr lang="en-US" dirty="0"/>
          </a:p>
        </p:txBody>
      </p:sp>
    </p:spTree>
    <p:extLst>
      <p:ext uri="{BB962C8B-B14F-4D97-AF65-F5344CB8AC3E}">
        <p14:creationId xmlns:p14="http://schemas.microsoft.com/office/powerpoint/2010/main" val="206788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78203"/>
            <a:ext cx="10515600" cy="6279797"/>
          </a:xfrm>
        </p:spPr>
        <p:txBody>
          <a:bodyPr>
            <a:normAutofit/>
          </a:bodyPr>
          <a:lstStyle/>
          <a:p>
            <a:pPr marL="0" indent="0">
              <a:buNone/>
            </a:pPr>
            <a:r>
              <a:rPr lang="en-US" dirty="0"/>
              <a:t>(3) With the inhaler in either of the above positions, have the patient hold the inhaler with the thumb at the mouthpiece and the index finger and middle finger at the top. </a:t>
            </a:r>
          </a:p>
          <a:p>
            <a:pPr marL="0" indent="0">
              <a:buNone/>
            </a:pPr>
            <a:r>
              <a:rPr lang="en-US" dirty="0"/>
              <a:t>Instruct the patient to tilt his or her head back slightly and inhale slowly and deeply through the mouth for 3 to 5 seconds while depressing the medication canister completely. </a:t>
            </a:r>
          </a:p>
          <a:p>
            <a:pPr marL="0" indent="0">
              <a:buNone/>
            </a:pPr>
            <a:endParaRPr lang="en-US" dirty="0"/>
          </a:p>
          <a:p>
            <a:pPr marL="0" indent="0">
              <a:buNone/>
            </a:pPr>
            <a:r>
              <a:rPr lang="en-US" dirty="0"/>
              <a:t>(4) Have the patient hold his or her breath for about 10 seconds. </a:t>
            </a:r>
          </a:p>
          <a:p>
            <a:pPr marL="0" indent="0">
              <a:buNone/>
            </a:pPr>
            <a:endParaRPr lang="en-US" dirty="0"/>
          </a:p>
          <a:p>
            <a:pPr marL="0" indent="0">
              <a:buNone/>
            </a:pPr>
            <a:r>
              <a:rPr lang="en-US" dirty="0"/>
              <a:t>(5) Instruct the patient remove the MDI from the mouth before exhaling, and exhale slowly through the nose or pursed lips. </a:t>
            </a:r>
          </a:p>
          <a:p>
            <a:endParaRPr lang="en-US" dirty="0"/>
          </a:p>
          <a:p>
            <a:endParaRPr lang="en-US" dirty="0"/>
          </a:p>
        </p:txBody>
      </p:sp>
    </p:spTree>
    <p:extLst>
      <p:ext uri="{BB962C8B-B14F-4D97-AF65-F5344CB8AC3E}">
        <p14:creationId xmlns:p14="http://schemas.microsoft.com/office/powerpoint/2010/main" val="384080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27907"/>
            <a:ext cx="10515600" cy="6050225"/>
          </a:xfrm>
        </p:spPr>
        <p:txBody>
          <a:bodyPr>
            <a:normAutofit/>
          </a:bodyPr>
          <a:lstStyle/>
          <a:p>
            <a:pPr marL="0" indent="0">
              <a:buNone/>
            </a:pPr>
            <a:r>
              <a:rPr lang="en-US" dirty="0"/>
              <a:t>10. Explain the steps to administer an MDI using a spacer device (demonstrate for the patient). </a:t>
            </a:r>
          </a:p>
          <a:p>
            <a:pPr marL="0" indent="0">
              <a:buNone/>
            </a:pPr>
            <a:endParaRPr lang="en-US" dirty="0"/>
          </a:p>
          <a:p>
            <a:pPr marL="0" indent="0">
              <a:buNone/>
            </a:pPr>
            <a:r>
              <a:rPr lang="en-US" dirty="0"/>
              <a:t>	A</a:t>
            </a:r>
            <a:r>
              <a:rPr lang="en-US" i="1" dirty="0"/>
              <a:t>. Remove the mouthpiece cover from the MDI and from the mouthpiece of the spacer device. </a:t>
            </a:r>
          </a:p>
          <a:p>
            <a:pPr marL="0" indent="0">
              <a:buNone/>
            </a:pPr>
            <a:r>
              <a:rPr lang="en-US" i="1" dirty="0"/>
              <a:t>	</a:t>
            </a:r>
          </a:p>
          <a:p>
            <a:pPr marL="0" indent="0">
              <a:buNone/>
            </a:pPr>
            <a:r>
              <a:rPr lang="en-US" i="1" dirty="0"/>
              <a:t>	B. Shake the inhaler well for 2 to 5 seconds (five or six shakes). </a:t>
            </a:r>
          </a:p>
          <a:p>
            <a:pPr marL="0" indent="0">
              <a:buNone/>
            </a:pPr>
            <a:endParaRPr lang="en-US" i="1" dirty="0"/>
          </a:p>
          <a:p>
            <a:pPr marL="0" indent="0">
              <a:buNone/>
            </a:pPr>
            <a:r>
              <a:rPr lang="en-US" i="1" dirty="0"/>
              <a:t>	C. Insert the MDI into the end of a spacer device. </a:t>
            </a:r>
          </a:p>
          <a:p>
            <a:pPr marL="0" indent="0">
              <a:buNone/>
            </a:pPr>
            <a:r>
              <a:rPr lang="en-US" i="1" dirty="0"/>
              <a:t>	</a:t>
            </a:r>
          </a:p>
          <a:p>
            <a:pPr marL="0" indent="0">
              <a:buNone/>
            </a:pPr>
            <a:r>
              <a:rPr lang="en-US" dirty="0"/>
              <a:t>	</a:t>
            </a:r>
          </a:p>
        </p:txBody>
      </p:sp>
    </p:spTree>
    <p:extLst>
      <p:ext uri="{BB962C8B-B14F-4D97-AF65-F5344CB8AC3E}">
        <p14:creationId xmlns:p14="http://schemas.microsoft.com/office/powerpoint/2010/main" val="123520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854781"/>
            <a:ext cx="10515600" cy="4351338"/>
          </a:xfrm>
        </p:spPr>
        <p:txBody>
          <a:bodyPr>
            <a:normAutofit/>
          </a:bodyPr>
          <a:lstStyle/>
          <a:p>
            <a:pPr marL="0" indent="0">
              <a:buNone/>
            </a:pPr>
            <a:r>
              <a:rPr lang="en-US" i="1" dirty="0"/>
              <a:t>	D. Instruct the patient to place the spacer device mouthpiece into his or her mouth and close the lips around it. </a:t>
            </a:r>
          </a:p>
          <a:p>
            <a:pPr marL="0" indent="0">
              <a:buNone/>
            </a:pPr>
            <a:r>
              <a:rPr lang="en-US" i="1" dirty="0"/>
              <a:t>Advise the patient not to insert the device beyond the raised lip of the mouthpiece, and to avoid covering the small exhalation slots with the lips. </a:t>
            </a:r>
          </a:p>
          <a:p>
            <a:pPr marL="0" indent="0">
              <a:buNone/>
            </a:pPr>
            <a:endParaRPr lang="en-US" i="1" dirty="0"/>
          </a:p>
          <a:p>
            <a:pPr marL="0" indent="0">
              <a:buNone/>
            </a:pPr>
            <a:r>
              <a:rPr lang="en-US" i="1" dirty="0"/>
              <a:t>	E. Have the patient breathe normally through the mouthpiece of the spacer device.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82321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	F. Instruct the patient to depress the medication canister, spraying one puff into the spacer device. </a:t>
            </a:r>
          </a:p>
          <a:p>
            <a:pPr marL="0" indent="0">
              <a:buNone/>
            </a:pPr>
            <a:endParaRPr lang="en-US" i="1" dirty="0"/>
          </a:p>
          <a:p>
            <a:pPr marL="0" indent="0">
              <a:buNone/>
            </a:pPr>
            <a:r>
              <a:rPr lang="en-US" i="1" dirty="0"/>
              <a:t>	G. Ask the patient to breathe in slowly and fully for 5 seconds. </a:t>
            </a:r>
          </a:p>
          <a:p>
            <a:pPr marL="0" indent="0">
              <a:buNone/>
            </a:pPr>
            <a:endParaRPr lang="en-US" i="1" dirty="0"/>
          </a:p>
          <a:p>
            <a:pPr marL="0" indent="0">
              <a:buNone/>
            </a:pPr>
            <a:r>
              <a:rPr lang="en-US" i="1" dirty="0"/>
              <a:t>	H. Instruct the patient to hold this full breath for 10 seconds. </a:t>
            </a:r>
          </a:p>
          <a:p>
            <a:endParaRPr lang="en-US" dirty="0"/>
          </a:p>
        </p:txBody>
      </p:sp>
    </p:spTree>
    <p:extLst>
      <p:ext uri="{BB962C8B-B14F-4D97-AF65-F5344CB8AC3E}">
        <p14:creationId xmlns:p14="http://schemas.microsoft.com/office/powerpoint/2010/main" val="152123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7"/>
            <a:ext cx="10515600" cy="1325563"/>
          </a:xfrm>
        </p:spPr>
        <p:txBody>
          <a:bodyPr/>
          <a:lstStyle/>
          <a:p>
            <a:endParaRPr lang="en-US"/>
          </a:p>
        </p:txBody>
      </p:sp>
      <p:sp>
        <p:nvSpPr>
          <p:cNvPr id="3" name="Content Placeholder 2"/>
          <p:cNvSpPr>
            <a:spLocks noGrp="1"/>
          </p:cNvSpPr>
          <p:nvPr>
            <p:ph idx="1"/>
          </p:nvPr>
        </p:nvSpPr>
        <p:spPr>
          <a:xfrm>
            <a:off x="838200" y="150637"/>
            <a:ext cx="10515600" cy="6600117"/>
          </a:xfrm>
        </p:spPr>
        <p:txBody>
          <a:bodyPr>
            <a:normAutofit/>
          </a:bodyPr>
          <a:lstStyle/>
          <a:p>
            <a:pPr marL="0" indent="0">
              <a:buNone/>
            </a:pPr>
            <a:r>
              <a:rPr lang="en-US" dirty="0"/>
              <a:t>11. When using a MDI, with or without a spacer, instruct the patient to wait 20 to 30 seconds between inhalations of the same medication and 2 to 5 minutes between inhalations of different medications. </a:t>
            </a:r>
          </a:p>
          <a:p>
            <a:pPr marL="0" indent="0">
              <a:buNone/>
            </a:pPr>
            <a:r>
              <a:rPr lang="en-US" dirty="0"/>
              <a:t>When two different medications are given, a bronchodilator should be used before a steroid medication. </a:t>
            </a:r>
          </a:p>
          <a:p>
            <a:pPr marL="0" indent="0">
              <a:buNone/>
            </a:pPr>
            <a:endParaRPr lang="en-US" dirty="0"/>
          </a:p>
          <a:p>
            <a:pPr marL="0" indent="0">
              <a:buNone/>
            </a:pPr>
            <a:r>
              <a:rPr lang="en-US" dirty="0"/>
              <a:t>12. Instruct the patient not to repeat the inhalations before the next scheduled dose. </a:t>
            </a:r>
          </a:p>
          <a:p>
            <a:pPr marL="0" indent="0">
              <a:buNone/>
            </a:pPr>
            <a:endParaRPr lang="en-US" dirty="0"/>
          </a:p>
          <a:p>
            <a:pPr marL="0" indent="0">
              <a:buNone/>
            </a:pPr>
            <a:r>
              <a:rPr lang="en-US" dirty="0"/>
              <a:t>13. Inform the patient that droplets of medication on the pharynx or tongue may cause a gagging sensation. Advise the patient of the importance of rinsing with warm water and then spitting out the water about 2 minutes after each dose. </a:t>
            </a:r>
          </a:p>
        </p:txBody>
      </p:sp>
    </p:spTree>
    <p:extLst>
      <p:ext uri="{BB962C8B-B14F-4D97-AF65-F5344CB8AC3E}">
        <p14:creationId xmlns:p14="http://schemas.microsoft.com/office/powerpoint/2010/main" val="36970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Using a Metered-Dose Inhaler (MDI)</a:t>
            </a:r>
          </a:p>
        </p:txBody>
      </p:sp>
      <p:pic>
        <p:nvPicPr>
          <p:cNvPr id="4" name="Content Placeholder 3"/>
          <p:cNvPicPr>
            <a:picLocks noGrp="1" noChangeAspect="1"/>
          </p:cNvPicPr>
          <p:nvPr>
            <p:ph idx="1"/>
          </p:nvPr>
        </p:nvPicPr>
        <p:blipFill>
          <a:blip r:embed="rId2"/>
          <a:stretch>
            <a:fillRect/>
          </a:stretch>
        </p:blipFill>
        <p:spPr>
          <a:xfrm>
            <a:off x="2588176" y="1690690"/>
            <a:ext cx="7015648" cy="4673135"/>
          </a:xfrm>
          <a:prstGeom prst="rect">
            <a:avLst/>
          </a:prstGeom>
        </p:spPr>
      </p:pic>
    </p:spTree>
    <p:extLst>
      <p:ext uri="{BB962C8B-B14F-4D97-AF65-F5344CB8AC3E}">
        <p14:creationId xmlns:p14="http://schemas.microsoft.com/office/powerpoint/2010/main" val="77546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83758"/>
            <a:ext cx="10515600" cy="4351338"/>
          </a:xfrm>
        </p:spPr>
        <p:txBody>
          <a:bodyPr>
            <a:normAutofit lnSpcReduction="10000"/>
          </a:bodyPr>
          <a:lstStyle/>
          <a:p>
            <a:pPr marL="0" indent="0">
              <a:buNone/>
            </a:pPr>
            <a:r>
              <a:rPr lang="en-US" dirty="0"/>
              <a:t>14. For daily cleaning, instruct the patient to remove the medication canister and rinse the inhaler and cap with warm running water. </a:t>
            </a:r>
          </a:p>
          <a:p>
            <a:pPr marL="0" indent="0">
              <a:buNone/>
            </a:pPr>
            <a:r>
              <a:rPr lang="en-US" dirty="0"/>
              <a:t>Tap to remove any remaining drops of water and allow to dry. </a:t>
            </a:r>
          </a:p>
          <a:p>
            <a:pPr marL="0" indent="0">
              <a:buNone/>
            </a:pPr>
            <a:r>
              <a:rPr lang="en-US" dirty="0"/>
              <a:t>Caution the patient to be sure the inhaler is completely dry before reusing it. </a:t>
            </a:r>
          </a:p>
          <a:p>
            <a:pPr marL="0" indent="0">
              <a:buNone/>
            </a:pPr>
            <a:r>
              <a:rPr lang="en-US" dirty="0"/>
              <a:t>Instruct the patient not to get the valve mechanism of the canister wet. </a:t>
            </a:r>
          </a:p>
          <a:p>
            <a:pPr marL="0" indent="0">
              <a:buNone/>
            </a:pPr>
            <a:endParaRPr lang="en-US" dirty="0"/>
          </a:p>
          <a:p>
            <a:pPr marL="0" indent="0">
              <a:buNone/>
            </a:pPr>
            <a:r>
              <a:rPr lang="en-US" dirty="0"/>
              <a:t>15. Perform hand hygiene. </a:t>
            </a:r>
          </a:p>
          <a:p>
            <a:endParaRPr lang="en-US" dirty="0"/>
          </a:p>
        </p:txBody>
      </p:sp>
    </p:spTree>
    <p:extLst>
      <p:ext uri="{BB962C8B-B14F-4D97-AF65-F5344CB8AC3E}">
        <p14:creationId xmlns:p14="http://schemas.microsoft.com/office/powerpoint/2010/main" val="49771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64468"/>
            <a:ext cx="10515600" cy="5737932"/>
          </a:xfrm>
        </p:spPr>
        <p:txBody>
          <a:bodyPr>
            <a:normAutofit/>
          </a:bodyPr>
          <a:lstStyle/>
          <a:p>
            <a:pPr marL="0" indent="0">
              <a:buNone/>
            </a:pPr>
            <a:r>
              <a:rPr lang="en-US" dirty="0"/>
              <a:t>16. Show the patient how to keep track of how many doses he has used by noting the first day of use on the canister and calculating the number of doses the patient uses per day. </a:t>
            </a:r>
          </a:p>
          <a:p>
            <a:pPr marL="0" indent="0">
              <a:buNone/>
            </a:pPr>
            <a:endParaRPr lang="en-US" dirty="0"/>
          </a:p>
          <a:p>
            <a:pPr marL="0" indent="0">
              <a:buNone/>
            </a:pPr>
            <a:r>
              <a:rPr lang="en-US" dirty="0"/>
              <a:t>17. For follow up care, assess the patient's respirations and breath sounds and compare with the assessment made prior to giving the medication. </a:t>
            </a:r>
          </a:p>
          <a:p>
            <a:pPr marL="0" indent="0">
              <a:buNone/>
            </a:pPr>
            <a:r>
              <a:rPr lang="en-US" dirty="0"/>
              <a:t>Include patient teaching and encourage self-administration of medication using the MDI. </a:t>
            </a:r>
          </a:p>
          <a:p>
            <a:pPr marL="0" indent="0">
              <a:buNone/>
            </a:pPr>
            <a:r>
              <a:rPr lang="en-US" dirty="0"/>
              <a:t>Observe the patient's technique and offer reinforcement as necessary. </a:t>
            </a:r>
          </a:p>
        </p:txBody>
      </p:sp>
    </p:spTree>
    <p:extLst>
      <p:ext uri="{BB962C8B-B14F-4D97-AF65-F5344CB8AC3E}">
        <p14:creationId xmlns:p14="http://schemas.microsoft.com/office/powerpoint/2010/main" val="84115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83846"/>
            <a:ext cx="10515600" cy="5929843"/>
          </a:xfrm>
        </p:spPr>
        <p:txBody>
          <a:bodyPr>
            <a:normAutofit/>
          </a:bodyPr>
          <a:lstStyle/>
          <a:p>
            <a:pPr marL="0" indent="0">
              <a:buNone/>
            </a:pPr>
            <a:r>
              <a:rPr lang="en-US" dirty="0"/>
              <a:t>18. Encourage the patient to report any adverse effects of the medication, such as tremors, anxiety, palpitations, and/or lightheadedness. </a:t>
            </a:r>
          </a:p>
          <a:p>
            <a:pPr marL="0" indent="0">
              <a:buNone/>
            </a:pPr>
            <a:r>
              <a:rPr lang="en-US" dirty="0"/>
              <a:t>Help the patient into a comfortable position, and place toiletries and personal items within reach. </a:t>
            </a:r>
          </a:p>
          <a:p>
            <a:pPr marL="0" indent="0">
              <a:buNone/>
            </a:pPr>
            <a:r>
              <a:rPr lang="en-US" dirty="0"/>
              <a:t>Place the call light within easy reach, and make sure the patient knows how to use it to summon assistance. </a:t>
            </a:r>
          </a:p>
          <a:p>
            <a:pPr marL="0" indent="0">
              <a:buNone/>
            </a:pPr>
            <a:endParaRPr lang="en-US" dirty="0"/>
          </a:p>
          <a:p>
            <a:pPr marL="0" indent="0">
              <a:buNone/>
            </a:pPr>
            <a:r>
              <a:rPr lang="en-US" dirty="0"/>
              <a:t>19. To ensure the patient’s safety, raise the appropriate number of side rails and lower the bed to the lowest position. </a:t>
            </a:r>
          </a:p>
        </p:txBody>
      </p:sp>
    </p:spTree>
    <p:extLst>
      <p:ext uri="{BB962C8B-B14F-4D97-AF65-F5344CB8AC3E}">
        <p14:creationId xmlns:p14="http://schemas.microsoft.com/office/powerpoint/2010/main" val="295447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20. Leave the patient’s room tidy. </a:t>
            </a:r>
          </a:p>
          <a:p>
            <a:pPr marL="0" indent="0">
              <a:buNone/>
            </a:pPr>
            <a:endParaRPr lang="en-US" dirty="0"/>
          </a:p>
          <a:p>
            <a:pPr marL="0" indent="0">
              <a:buNone/>
            </a:pPr>
            <a:r>
              <a:rPr lang="en-US" dirty="0"/>
              <a:t>21. Document the medication in the MAR after administration and not before. </a:t>
            </a:r>
          </a:p>
          <a:p>
            <a:pPr marL="0" indent="0">
              <a:buNone/>
            </a:pPr>
            <a:r>
              <a:rPr lang="en-US" dirty="0"/>
              <a:t>Report the patient’s response and expected or unexpected outcomes.</a:t>
            </a:r>
          </a:p>
          <a:p>
            <a:endParaRPr lang="en-US" dirty="0"/>
          </a:p>
        </p:txBody>
      </p:sp>
    </p:spTree>
    <p:extLst>
      <p:ext uri="{BB962C8B-B14F-4D97-AF65-F5344CB8AC3E}">
        <p14:creationId xmlns:p14="http://schemas.microsoft.com/office/powerpoint/2010/main" val="1120029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437"/>
            <a:ext cx="10515600" cy="1325563"/>
          </a:xfrm>
        </p:spPr>
        <p:txBody>
          <a:bodyPr/>
          <a:lstStyle/>
          <a:p>
            <a:pPr algn="ctr"/>
            <a:r>
              <a:rPr lang="en-US" dirty="0"/>
              <a:t>Thank You</a:t>
            </a:r>
          </a:p>
        </p:txBody>
      </p:sp>
    </p:spTree>
    <p:extLst>
      <p:ext uri="{BB962C8B-B14F-4D97-AF65-F5344CB8AC3E}">
        <p14:creationId xmlns:p14="http://schemas.microsoft.com/office/powerpoint/2010/main" val="186350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p:txBody>
          <a:bodyPr>
            <a:normAutofit lnSpcReduction="10000"/>
          </a:bodyPr>
          <a:lstStyle/>
          <a:p>
            <a:r>
              <a:rPr lang="en-US" dirty="0"/>
              <a:t>Ensure that the Six Rights of Medication Administration are observed: right medication, right dose, right patient, right route, right time, and right documentation.</a:t>
            </a:r>
          </a:p>
          <a:p>
            <a:r>
              <a:rPr lang="en-US" dirty="0"/>
              <a:t>Be aware that medication delivered by metered-dose inhaler (MDI) can be absorbed rapidly through the pulmonary circulation and create systemic side effects (e.g., albuterol may cause palpitations, tremors, and tachycardia).</a:t>
            </a:r>
          </a:p>
          <a:p>
            <a:r>
              <a:rPr lang="en-US" dirty="0"/>
              <a:t>If the patient is receiving beta-adrenergic agonists and has a cardiac dysrhythmia characterized by lightheadedness or syncope, withhold additional doses of the medication and notify the health care provider. </a:t>
            </a:r>
          </a:p>
        </p:txBody>
      </p:sp>
    </p:spTree>
    <p:extLst>
      <p:ext uri="{BB962C8B-B14F-4D97-AF65-F5344CB8AC3E}">
        <p14:creationId xmlns:p14="http://schemas.microsoft.com/office/powerpoint/2010/main" val="262235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Evaluate his or her vital signs and respiratory status. Notify the health care provider if the patient has rapid, shallow breathing, wheezing, or paroxysmal coughing.</a:t>
            </a:r>
          </a:p>
          <a:p>
            <a:r>
              <a:rPr lang="en-US" dirty="0"/>
              <a:t>If the patient has trouble coordinating breath and/or hand control when using an MDI, the use of a spacer device may improve accuracy of administration.</a:t>
            </a:r>
          </a:p>
          <a:p>
            <a:r>
              <a:rPr lang="en-US" dirty="0"/>
              <a:t>If you are using a new MDI or one that has not been used for several days, push a test spray into the air to prime the device before using it.</a:t>
            </a:r>
          </a:p>
          <a:p>
            <a:endParaRPr lang="en-US" dirty="0"/>
          </a:p>
        </p:txBody>
      </p:sp>
    </p:spTree>
    <p:extLst>
      <p:ext uri="{BB962C8B-B14F-4D97-AF65-F5344CB8AC3E}">
        <p14:creationId xmlns:p14="http://schemas.microsoft.com/office/powerpoint/2010/main" val="307011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more than one MDI medication is to be given at the same time, administer bronchodilators before steroids, because bronchodilators can open the airways. </a:t>
            </a:r>
          </a:p>
          <a:p>
            <a:r>
              <a:rPr lang="en-US" dirty="0"/>
              <a:t>Administer short-acting medications before giving long-acting medications.</a:t>
            </a:r>
          </a:p>
          <a:p>
            <a:r>
              <a:rPr lang="en-US" dirty="0"/>
              <a:t>Instruct any patient receiving a steroid preparation to rinse out his or her mouth with warm water about 2 minutes after using the inhaler to prevent the development of a fungal infection.</a:t>
            </a:r>
          </a:p>
          <a:p>
            <a:endParaRPr lang="en-US" dirty="0"/>
          </a:p>
          <a:p>
            <a:endParaRPr lang="en-US" dirty="0"/>
          </a:p>
        </p:txBody>
      </p:sp>
    </p:spTree>
    <p:extLst>
      <p:ext uri="{BB962C8B-B14F-4D97-AF65-F5344CB8AC3E}">
        <p14:creationId xmlns:p14="http://schemas.microsoft.com/office/powerpoint/2010/main" val="70202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List for Using a Metered-Dose Inhaler (MDI)</a:t>
            </a:r>
          </a:p>
        </p:txBody>
      </p:sp>
      <p:sp>
        <p:nvSpPr>
          <p:cNvPr id="3" name="Content Placeholder 2"/>
          <p:cNvSpPr>
            <a:spLocks noGrp="1"/>
          </p:cNvSpPr>
          <p:nvPr>
            <p:ph idx="1"/>
          </p:nvPr>
        </p:nvSpPr>
        <p:spPr>
          <a:xfrm>
            <a:off x="838200" y="2062692"/>
            <a:ext cx="10515600" cy="4351338"/>
          </a:xfrm>
        </p:spPr>
        <p:txBody>
          <a:bodyPr/>
          <a:lstStyle/>
          <a:p>
            <a:r>
              <a:rPr lang="en-US" dirty="0"/>
              <a:t>Metered-dose inhaler (MDI) with medication canister</a:t>
            </a:r>
          </a:p>
          <a:p>
            <a:r>
              <a:rPr lang="en-US" dirty="0"/>
              <a:t>Stethoscope</a:t>
            </a:r>
          </a:p>
          <a:p>
            <a:r>
              <a:rPr lang="en-US" dirty="0"/>
              <a:t>Spacer device, such as </a:t>
            </a:r>
            <a:r>
              <a:rPr lang="en-US" dirty="0" err="1"/>
              <a:t>AeroChamber</a:t>
            </a:r>
            <a:r>
              <a:rPr lang="en-US" dirty="0"/>
              <a:t> or </a:t>
            </a:r>
            <a:r>
              <a:rPr lang="en-US" dirty="0" err="1"/>
              <a:t>InspirEase</a:t>
            </a:r>
            <a:r>
              <a:rPr lang="en-US" dirty="0"/>
              <a:t> (optional)</a:t>
            </a:r>
          </a:p>
          <a:p>
            <a:r>
              <a:rPr lang="en-US" dirty="0"/>
              <a:t>Facial tissues</a:t>
            </a:r>
          </a:p>
          <a:p>
            <a:r>
              <a:rPr lang="en-US" dirty="0"/>
              <a:t>Pulse oximeter </a:t>
            </a:r>
          </a:p>
        </p:txBody>
      </p:sp>
    </p:spTree>
    <p:extLst>
      <p:ext uri="{BB962C8B-B14F-4D97-AF65-F5344CB8AC3E}">
        <p14:creationId xmlns:p14="http://schemas.microsoft.com/office/powerpoint/2010/main" val="316873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sp>
        <p:nvSpPr>
          <p:cNvPr id="3" name="Content Placeholder 2"/>
          <p:cNvSpPr>
            <a:spLocks noGrp="1"/>
          </p:cNvSpPr>
          <p:nvPr>
            <p:ph idx="1"/>
          </p:nvPr>
        </p:nvSpPr>
        <p:spPr/>
        <p:txBody>
          <a:bodyPr>
            <a:normAutofit/>
          </a:bodyPr>
          <a:lstStyle/>
          <a:p>
            <a:r>
              <a:rPr lang="en-US" dirty="0"/>
              <a:t>Check the accuracy and completeness of each medication administration record (MAR) against the health care provider’s medication orders. </a:t>
            </a:r>
          </a:p>
          <a:p>
            <a:r>
              <a:rPr lang="en-US" dirty="0"/>
              <a:t>Confirm the patient’s name, the drug and dosage and number of puffs, the route of administration, and the time of administration. </a:t>
            </a:r>
          </a:p>
          <a:p>
            <a:r>
              <a:rPr lang="en-US" dirty="0"/>
              <a:t>Note if the health care provider’s orders indicate the use of a spacer changer. </a:t>
            </a:r>
          </a:p>
          <a:p>
            <a:r>
              <a:rPr lang="en-US" dirty="0"/>
              <a:t>Clarify incomplete or unclear orders with the health care provider.</a:t>
            </a:r>
          </a:p>
          <a:p>
            <a:endParaRPr lang="en-US" dirty="0"/>
          </a:p>
        </p:txBody>
      </p:sp>
    </p:spTree>
    <p:extLst>
      <p:ext uri="{BB962C8B-B14F-4D97-AF65-F5344CB8AC3E}">
        <p14:creationId xmlns:p14="http://schemas.microsoft.com/office/powerpoint/2010/main" val="315911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Note the patient’s allergies.</a:t>
            </a:r>
          </a:p>
          <a:p>
            <a:r>
              <a:rPr lang="en-US" dirty="0"/>
              <a:t>Read the manufacturer’s application/administration directions carefully.</a:t>
            </a:r>
          </a:p>
          <a:p>
            <a:r>
              <a:rPr lang="en-US" dirty="0"/>
              <a:t>Observe the Six Rights of Medication Administration: right medication, right dose, right patient, right route, right time, and right documentation. </a:t>
            </a:r>
          </a:p>
          <a:p>
            <a:r>
              <a:rPr lang="en-US" dirty="0"/>
              <a:t>Check the label on the metered-dose inhaler (MDI) against the MAR two times. </a:t>
            </a:r>
          </a:p>
          <a:p>
            <a:r>
              <a:rPr lang="en-US" dirty="0"/>
              <a:t>Note the expiration date on the medication canister. </a:t>
            </a:r>
          </a:p>
          <a:p>
            <a:endParaRPr lang="en-US" dirty="0"/>
          </a:p>
        </p:txBody>
      </p:sp>
    </p:spTree>
    <p:extLst>
      <p:ext uri="{BB962C8B-B14F-4D97-AF65-F5344CB8AC3E}">
        <p14:creationId xmlns:p14="http://schemas.microsoft.com/office/powerpoint/2010/main" val="26475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95048"/>
            <a:ext cx="10515600" cy="5986286"/>
          </a:xfrm>
        </p:spPr>
        <p:txBody>
          <a:bodyPr>
            <a:normAutofit/>
          </a:bodyPr>
          <a:lstStyle/>
          <a:p>
            <a:r>
              <a:rPr lang="en-US" dirty="0"/>
              <a:t>If the MDI is new or has not been used for several days, push a test spray into the air to prime the device before using it, to ensure that the inhaler is patent and that the metal canister is positioned properly.</a:t>
            </a:r>
          </a:p>
          <a:p>
            <a:r>
              <a:rPr lang="en-US" dirty="0"/>
              <a:t>Assess the patient’s respiratory pattern, and auscultate breath sounds. Obtain an oxygen saturation level if indicated.</a:t>
            </a:r>
          </a:p>
          <a:p>
            <a:r>
              <a:rPr lang="en-US" dirty="0"/>
              <a:t>Assess the patient’s ability to hold, manipulate, and activate the MDI.</a:t>
            </a:r>
          </a:p>
          <a:p>
            <a:endParaRPr lang="en-US" dirty="0"/>
          </a:p>
        </p:txBody>
      </p:sp>
    </p:spTree>
    <p:extLst>
      <p:ext uri="{BB962C8B-B14F-4D97-AF65-F5344CB8AC3E}">
        <p14:creationId xmlns:p14="http://schemas.microsoft.com/office/powerpoint/2010/main" val="2053155210"/>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docProps/app.xml><?xml version="1.0" encoding="utf-8"?>
<Properties xmlns="http://schemas.openxmlformats.org/officeDocument/2006/extended-properties" xmlns:vt="http://schemas.openxmlformats.org/officeDocument/2006/docPropsVTypes">
  <Template>Theme1</Template>
  <TotalTime>76</TotalTime>
  <Words>1665</Words>
  <Application>Microsoft Office PowerPoint</Application>
  <PresentationFormat>Widescreen</PresentationFormat>
  <Paragraphs>119</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Arial Black</vt:lpstr>
      <vt:lpstr>Theme1</vt:lpstr>
      <vt:lpstr>Metered Dose Inhalers and Spacers</vt:lpstr>
      <vt:lpstr>Using a Metered-Dose Inhaler (MDI)</vt:lpstr>
      <vt:lpstr>Safety</vt:lpstr>
      <vt:lpstr>PowerPoint Presentation</vt:lpstr>
      <vt:lpstr>PowerPoint Presentation</vt:lpstr>
      <vt:lpstr>Equipment List for Using a Metered-Dose Inhaler (MDI)</vt:lpstr>
      <vt:lpstr>Preparation</vt:lpstr>
      <vt:lpstr>PowerPoint Presentation</vt:lpstr>
      <vt:lpstr>PowerPoint Presentation</vt:lpstr>
      <vt:lpstr>Procedure Guideline for Using a Metered-Dose Inhaler (MDI)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CECG113 - Practicum and Placement at Aged Care Center</dc:title>
  <dc:creator>Win 8</dc:creator>
  <cp:lastModifiedBy>Shamiddi Peiris</cp:lastModifiedBy>
  <cp:revision>13</cp:revision>
  <dcterms:created xsi:type="dcterms:W3CDTF">2021-06-07T10:16:27Z</dcterms:created>
  <dcterms:modified xsi:type="dcterms:W3CDTF">2022-03-18T10:39:59Z</dcterms:modified>
</cp:coreProperties>
</file>