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9"/>
  </p:notesMasterIdLst>
  <p:sldIdLst>
    <p:sldId id="256" r:id="rId2"/>
    <p:sldId id="330" r:id="rId3"/>
    <p:sldId id="331" r:id="rId4"/>
    <p:sldId id="315" r:id="rId5"/>
    <p:sldId id="333" r:id="rId6"/>
    <p:sldId id="309" r:id="rId7"/>
    <p:sldId id="308" r:id="rId8"/>
    <p:sldId id="317" r:id="rId9"/>
    <p:sldId id="318" r:id="rId10"/>
    <p:sldId id="335" r:id="rId11"/>
    <p:sldId id="337" r:id="rId12"/>
    <p:sldId id="339" r:id="rId13"/>
    <p:sldId id="341" r:id="rId14"/>
    <p:sldId id="343" r:id="rId15"/>
    <p:sldId id="345" r:id="rId16"/>
    <p:sldId id="347" r:id="rId17"/>
    <p:sldId id="349" r:id="rId18"/>
    <p:sldId id="319" r:id="rId19"/>
    <p:sldId id="353" r:id="rId20"/>
    <p:sldId id="356" r:id="rId21"/>
    <p:sldId id="367" r:id="rId22"/>
    <p:sldId id="355" r:id="rId23"/>
    <p:sldId id="357" r:id="rId24"/>
    <p:sldId id="370" r:id="rId25"/>
    <p:sldId id="320" r:id="rId26"/>
    <p:sldId id="321" r:id="rId27"/>
    <p:sldId id="306" r:id="rId28"/>
    <p:sldId id="368" r:id="rId29"/>
    <p:sldId id="310" r:id="rId30"/>
    <p:sldId id="322" r:id="rId31"/>
    <p:sldId id="413" r:id="rId32"/>
    <p:sldId id="360" r:id="rId33"/>
    <p:sldId id="372" r:id="rId34"/>
    <p:sldId id="373" r:id="rId35"/>
    <p:sldId id="392" r:id="rId36"/>
    <p:sldId id="393" r:id="rId37"/>
    <p:sldId id="394" r:id="rId38"/>
    <p:sldId id="377" r:id="rId39"/>
    <p:sldId id="378" r:id="rId40"/>
    <p:sldId id="395" r:id="rId41"/>
    <p:sldId id="415" r:id="rId42"/>
    <p:sldId id="361" r:id="rId43"/>
    <p:sldId id="369" r:id="rId44"/>
    <p:sldId id="396" r:id="rId45"/>
    <p:sldId id="397" r:id="rId46"/>
    <p:sldId id="398" r:id="rId47"/>
    <p:sldId id="399" r:id="rId48"/>
    <p:sldId id="400" r:id="rId49"/>
    <p:sldId id="404" r:id="rId50"/>
    <p:sldId id="405" r:id="rId51"/>
    <p:sldId id="403" r:id="rId52"/>
    <p:sldId id="406" r:id="rId53"/>
    <p:sldId id="407" r:id="rId54"/>
    <p:sldId id="410" r:id="rId55"/>
    <p:sldId id="409" r:id="rId56"/>
    <p:sldId id="411" r:id="rId57"/>
    <p:sldId id="324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middi Peiris" initials="SP" lastIdx="1" clrIdx="0">
    <p:extLst>
      <p:ext uri="{19B8F6BF-5375-455C-9EA6-DF929625EA0E}">
        <p15:presenceInfo xmlns:p15="http://schemas.microsoft.com/office/powerpoint/2012/main" userId="S::shamiddi@iihsciences.edu.lk::1bd13411-22a5-4b01-8907-02ad380ed2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EDD35-91DF-4D18-A8CD-F450E01A2208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E4C1B-D4AF-414C-A24D-5BF6F2DA69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0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2704F599-E0A8-4EFE-8EEA-DDA696E8EE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93186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93186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93186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931863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161178A-7CA4-4727-AD06-677EC2BD5B83}" type="slidenum">
              <a:rPr lang="en-US" altLang="en-US">
                <a:latin typeface="Times New Roman" panose="02020603050405020304" pitchFamily="18" charset="0"/>
              </a:rPr>
              <a:pPr/>
              <a:t>43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A969B174-DA6F-40D9-A4F9-6AE00FDB0C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38F3C4D9-3450-4615-B370-F6F463194F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7827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B78066-C41C-4625-899C-F67B9A44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791"/>
            <a:ext cx="10515600" cy="13255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67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732EBC-EE98-48AD-A973-EACC4AEF94E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4A82C-634C-4564-9541-9422FB84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39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732EBC-EE98-48AD-A973-EACC4AEF94E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4A82C-634C-4564-9541-9422FB84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809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978275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8B78066-C41C-4625-899C-F67B9A44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08791"/>
            <a:ext cx="10515600" cy="132556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90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96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732EBC-EE98-48AD-A973-EACC4AEF94E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4A82C-634C-4564-9541-9422FB84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732EBC-EE98-48AD-A973-EACC4AEF94E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4A82C-634C-4564-9541-9422FB84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7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732EBC-EE98-48AD-A973-EACC4AEF94E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4A82C-634C-4564-9541-9422FB84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1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732EBC-EE98-48AD-A973-EACC4AEF94E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4A82C-634C-4564-9541-9422FB84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0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732EBC-EE98-48AD-A973-EACC4AEF94E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4A82C-634C-4564-9541-9422FB84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26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732EBC-EE98-48AD-A973-EACC4AEF94E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4A82C-634C-4564-9541-9422FB84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67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732EBC-EE98-48AD-A973-EACC4AEF94EE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2F4A82C-634C-4564-9541-9422FB8441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6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361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00574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Assisting with Walking Using Walkers, Canes and Crutches </a:t>
            </a:r>
          </a:p>
        </p:txBody>
      </p:sp>
    </p:spTree>
    <p:extLst>
      <p:ext uri="{BB962C8B-B14F-4D97-AF65-F5344CB8AC3E}">
        <p14:creationId xmlns:p14="http://schemas.microsoft.com/office/powerpoint/2010/main" val="3365633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99F8CDED-0ABB-4F14-9B3E-F44159BAAE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5" y="142875"/>
            <a:ext cx="8858250" cy="6572250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Walkers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A).Four wheel walking frame with axillary crutch and seat support [indoor use]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4 wheel + axillary crutch +seat support. 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total support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Wheels are lockable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Foldable seat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                                                      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v"/>
            </a:pPr>
            <a:endParaRPr lang="en-US" altLang="en-US" sz="5400" dirty="0"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5400" dirty="0"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5400" dirty="0">
              <a:cs typeface="Arial" panose="020B0604020202020204" pitchFamily="34" charset="0"/>
            </a:endParaRPr>
          </a:p>
        </p:txBody>
      </p:sp>
      <p:pic>
        <p:nvPicPr>
          <p:cNvPr id="18435" name="Content Placeholder 3" descr="4216003.jpg">
            <a:extLst>
              <a:ext uri="{FF2B5EF4-FFF2-40B4-BE49-F238E27FC236}">
                <a16:creationId xmlns:a16="http://schemas.microsoft.com/office/drawing/2014/main" id="{97020CC7-FEFC-4890-AB61-CE2770D47E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5543" y="2828925"/>
            <a:ext cx="2819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587A4973-8595-470C-82B8-8AFF61A00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214314"/>
            <a:ext cx="8786813" cy="6429375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B).Four wheel walking frame with axillary crutch support [indoor use]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except seating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for weak and unstable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wheels are lockable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Pt more able and stable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of support is decreased</a:t>
            </a:r>
          </a:p>
          <a:p>
            <a:pPr eaLnBrk="1" hangingPunct="1"/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5400" dirty="0"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63189A7-4C61-484E-9CE1-4986B5B1D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>
            <a:extLst>
              <a:ext uri="{FF2B5EF4-FFF2-40B4-BE49-F238E27FC236}">
                <a16:creationId xmlns:a16="http://schemas.microsoft.com/office/drawing/2014/main" id="{D34CC41B-4BF1-4AB8-A970-F70D6F560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304800"/>
            <a:ext cx="8701088" cy="6338888"/>
          </a:xfrm>
        </p:spPr>
        <p:txBody>
          <a:bodyPr/>
          <a:lstStyle/>
          <a:p>
            <a:pPr marL="342900" lvl="1" indent="-342900"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c)Two wheel walking frame with hand support [indoor use]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Provides support by hand &amp; arm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Designed  to ease forward motion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14AE10-4B5B-4DDD-89FC-713B8C322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472" y="214290"/>
            <a:ext cx="8229600" cy="22540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0484" name="Content Placeholder 3" descr="4100_people.jpg">
            <a:extLst>
              <a:ext uri="{FF2B5EF4-FFF2-40B4-BE49-F238E27FC236}">
                <a16:creationId xmlns:a16="http://schemas.microsoft.com/office/drawing/2014/main" id="{0A88775B-8F53-418B-9889-DD75075B4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500313"/>
            <a:ext cx="3581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73D6177C-30FF-4C64-AC62-8611D5165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5" y="285750"/>
            <a:ext cx="8858250" cy="6572250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D).Standard 4-legged indoor walking frame for hand support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4 legs with rubber bumper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Provides support through hand &amp; arm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Pt transfer wt through hands Joints between lateral and anterior support allows reciprocal arm swing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Allow ease forward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4000">
                <a:cs typeface="Arial" panose="020B0604020202020204" pitchFamily="34" charset="0"/>
              </a:rPr>
              <a:t>                       </a:t>
            </a:r>
          </a:p>
          <a:p>
            <a:pPr eaLnBrk="1" hangingPunct="1"/>
            <a:endParaRPr lang="en-US" altLang="en-US" sz="4000"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AD9B7F-4511-4FBA-8EAD-0248068B3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1508" name="Picture 1" descr="C:\Documents and Settings\Ekedar\My Documents\My Pictures\202EL_small.jpg">
            <a:extLst>
              <a:ext uri="{FF2B5EF4-FFF2-40B4-BE49-F238E27FC236}">
                <a16:creationId xmlns:a16="http://schemas.microsoft.com/office/drawing/2014/main" id="{83099442-E1CC-4202-AF2A-63113F781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189" y="3500438"/>
            <a:ext cx="3500437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C1907AFB-CC4B-4FFB-A82B-2D9E6BFD9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2875"/>
            <a:ext cx="8772525" cy="6572250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E).Standard 4-wheeled indoor walking frame for hand support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Similar support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Has container 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No lateral joints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Some of them are self locking 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Ease forward movement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4000"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4000"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5400"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261FB7-4ABA-4ABB-8E92-C0D67D55F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2532" name="Content Placeholder 3" descr="KST001HB.jpg">
            <a:extLst>
              <a:ext uri="{FF2B5EF4-FFF2-40B4-BE49-F238E27FC236}">
                <a16:creationId xmlns:a16="http://schemas.microsoft.com/office/drawing/2014/main" id="{A37CCBBD-96B5-4E80-91C6-132862AD1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3429000"/>
            <a:ext cx="3357562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48518CC1-3F03-4349-969E-4A10DDD1A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313" y="142876"/>
            <a:ext cx="8786812" cy="650081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F)3-wheel out door walking frame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Provides support through hand &amp; arm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3 wheel design makes it stable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2 back wheels manually operated brakes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5400">
              <a:cs typeface="Arial" panose="020B0604020202020204" pitchFamily="34" charset="0"/>
            </a:endParaRPr>
          </a:p>
        </p:txBody>
      </p:sp>
      <p:pic>
        <p:nvPicPr>
          <p:cNvPr id="23555" name="Content Placeholder 3" descr="walking_frame_3_wheeled_tw008.gif">
            <a:extLst>
              <a:ext uri="{FF2B5EF4-FFF2-40B4-BE49-F238E27FC236}">
                <a16:creationId xmlns:a16="http://schemas.microsoft.com/office/drawing/2014/main" id="{3868A93B-B4D4-429C-A07F-A4FBB055F2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2928938"/>
            <a:ext cx="3429000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>
            <a:extLst>
              <a:ext uri="{FF2B5EF4-FFF2-40B4-BE49-F238E27FC236}">
                <a16:creationId xmlns:a16="http://schemas.microsoft.com/office/drawing/2014/main" id="{14D2F87F-F450-4616-8EBC-AF9AC55DD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304801"/>
            <a:ext cx="8610600" cy="6410325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4000"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G).Foldable walker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Easily foldable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Easy to carry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6D0377-5677-4C48-BAAF-CEA0C30BC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4580" name="Content Placeholder 3" descr="Folding_Walker.jpg">
            <a:extLst>
              <a:ext uri="{FF2B5EF4-FFF2-40B4-BE49-F238E27FC236}">
                <a16:creationId xmlns:a16="http://schemas.microsoft.com/office/drawing/2014/main" id="{FD554AB7-DE11-43B5-ACE9-F615A39B4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1928814"/>
            <a:ext cx="400050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54E26C5C-DAC8-4740-9C22-374BFE3DF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214314"/>
            <a:ext cx="8686800" cy="6643687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H).Gutter walker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Rigid walker additionally has forearm platform instead of hand grip</a:t>
            </a:r>
          </a:p>
          <a:p>
            <a:pPr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For pts with problem over wrist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3200"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5400"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>
              <a:cs typeface="Arial" panose="020B0604020202020204" pitchFamily="34" charset="0"/>
            </a:endParaRPr>
          </a:p>
        </p:txBody>
      </p:sp>
      <p:pic>
        <p:nvPicPr>
          <p:cNvPr id="25603" name="Content Placeholder 3" descr="images.jpg">
            <a:extLst>
              <a:ext uri="{FF2B5EF4-FFF2-40B4-BE49-F238E27FC236}">
                <a16:creationId xmlns:a16="http://schemas.microsoft.com/office/drawing/2014/main" id="{38175584-BEBF-4DDF-84E9-E46D0CF55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6" y="2286000"/>
            <a:ext cx="357187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descr="Parchment">
            <a:extLst>
              <a:ext uri="{FF2B5EF4-FFF2-40B4-BE49-F238E27FC236}">
                <a16:creationId xmlns:a16="http://schemas.microsoft.com/office/drawing/2014/main" id="{B799C83C-96E9-4360-9ED4-15294D14FC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Disadvantages of using walkers:</a:t>
            </a:r>
          </a:p>
        </p:txBody>
      </p:sp>
      <p:sp>
        <p:nvSpPr>
          <p:cNvPr id="26626" name="Rectangle 3">
            <a:extLst>
              <a:ext uri="{FF2B5EF4-FFF2-40B4-BE49-F238E27FC236}">
                <a16:creationId xmlns:a16="http://schemas.microsoft.com/office/drawing/2014/main" id="{01759E52-DAB9-4159-842C-E09694778BD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253331"/>
            <a:ext cx="10515600" cy="4703716"/>
          </a:xfrm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store and transport.</a:t>
            </a:r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very difficult to use on stairs.</a:t>
            </a:r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reduce the speed of ambulation. </a:t>
            </a:r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patient is unable to use a normal gait pattern by using walker.</a:t>
            </a:r>
          </a:p>
          <a:p>
            <a:pPr marL="609600" indent="-609600"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9600" indent="-609600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properly fit a patient with a walker, adjust the height of  the walker so that the patient has between 15 and 25 degrees of elbow flexion when grasping the handles of the walker.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Parchment">
            <a:extLst>
              <a:ext uri="{FF2B5EF4-FFF2-40B4-BE49-F238E27FC236}">
                <a16:creationId xmlns:a16="http://schemas.microsoft.com/office/drawing/2014/main" id="{F46B2121-F208-4F50-8805-D40152D83C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      Canes</a:t>
            </a:r>
          </a:p>
        </p:txBody>
      </p:sp>
      <p:sp>
        <p:nvSpPr>
          <p:cNvPr id="27650" name="Rectangle 3">
            <a:extLst>
              <a:ext uri="{FF2B5EF4-FFF2-40B4-BE49-F238E27FC236}">
                <a16:creationId xmlns:a16="http://schemas.microsoft.com/office/drawing/2014/main" id="{161AA943-1B08-4948-BB36-48B724D4665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7141" y="1253331"/>
            <a:ext cx="10515600" cy="4744058"/>
          </a:xfrm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good arm and shoulder strength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Indoor and outdoor use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legged canes are used for pts who may not have enough strength</a:t>
            </a: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used to compensate for impaired balance or to increase stability while ambulating. </a:t>
            </a: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several styles of canes but the standard is known as the J cane. </a:t>
            </a: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cane is functional on stairs and in confined areas. </a:t>
            </a:r>
          </a:p>
          <a:p>
            <a:pPr eaLnBrk="1" hangingPunct="1">
              <a:buClr>
                <a:srgbClr val="000099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easily stored and transported.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C8BDA9C1-FDB3-4A3F-B1BC-EA46326FC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71061"/>
            <a:ext cx="11277600" cy="6643688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Walking aids and standing frames</a:t>
            </a: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appliances /devices useful for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mobility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well as 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purpose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an individual who cannot walk and stand independently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-useful for non-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bearing ,partial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bearing and full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bearing gait pattern.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-Gives anterior and lateral stability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b="1" dirty="0">
                <a:cs typeface="Arial" panose="020B0604020202020204" pitchFamily="34" charset="0"/>
              </a:rPr>
              <a:t>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Purposes:</a:t>
            </a:r>
          </a:p>
          <a:p>
            <a:pPr eaLnBrk="1" hangingPunct="1"/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 area of support, maintain center of gravity over support area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Redistribute weight-bearing area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3200" b="1" dirty="0"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5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>
            <a:extLst>
              <a:ext uri="{FF2B5EF4-FFF2-40B4-BE49-F238E27FC236}">
                <a16:creationId xmlns:a16="http://schemas.microsoft.com/office/drawing/2014/main" id="{2AFF78E7-5E8F-4373-BDBC-94E8C8FA2C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314" y="428626"/>
            <a:ext cx="8929687" cy="6215063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dirty="0">
                <a:cs typeface="Arial" panose="020B0604020202020204" pitchFamily="34" charset="0"/>
              </a:rPr>
              <a:t>         </a:t>
            </a:r>
            <a:r>
              <a:rPr lang="en-US" altLang="en-US" b="1" dirty="0">
                <a:cs typeface="Arial" panose="020B0604020202020204" pitchFamily="34" charset="0"/>
              </a:rPr>
              <a:t>Canes</a:t>
            </a:r>
          </a:p>
        </p:txBody>
      </p:sp>
      <p:pic>
        <p:nvPicPr>
          <p:cNvPr id="28675" name="Picture 4" descr="untitled4">
            <a:extLst>
              <a:ext uri="{FF2B5EF4-FFF2-40B4-BE49-F238E27FC236}">
                <a16:creationId xmlns:a16="http://schemas.microsoft.com/office/drawing/2014/main" id="{1F64B8BA-6155-49AD-8AD9-2BE0072F2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220" y="1294140"/>
            <a:ext cx="7818344" cy="536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gait aid 8">
            <a:extLst>
              <a:ext uri="{FF2B5EF4-FFF2-40B4-BE49-F238E27FC236}">
                <a16:creationId xmlns:a16="http://schemas.microsoft.com/office/drawing/2014/main" id="{B4A4BEA2-E8E6-40A2-9914-9E83D0DB5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42875"/>
            <a:ext cx="8929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descr="Blue tissue paper">
            <a:extLst>
              <a:ext uri="{FF2B5EF4-FFF2-40B4-BE49-F238E27FC236}">
                <a16:creationId xmlns:a16="http://schemas.microsoft.com/office/drawing/2014/main" id="{BBECECDC-89A6-4AB0-AF46-9F7978B4E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Disadvantage of a cane</a:t>
            </a:r>
            <a:r>
              <a:rPr lang="en-US" dirty="0"/>
              <a:t>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3997783-E293-4EBA-9ED2-2FDBE83F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5039894"/>
          </a:xfrm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provides limited support due to its small base of support.</a:t>
            </a:r>
          </a:p>
          <a:p>
            <a:pPr eaLnBrk="1" hangingPunct="1"/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To fit a patient with a cane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(measurement)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the patient stand and place the can parallel to the lateral aspect of the tibia and femur.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Adjust the hand piece of the cane so it is level with the ulnar styloid process. 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will provide 15 to 25 degrees of elbow flexion when the patient grasps the handle of the cane.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1">
            <a:extLst>
              <a:ext uri="{FF2B5EF4-FFF2-40B4-BE49-F238E27FC236}">
                <a16:creationId xmlns:a16="http://schemas.microsoft.com/office/drawing/2014/main" id="{E06B4935-1D88-4ECD-98F5-65A01ECE3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142875"/>
            <a:ext cx="9001125" cy="657225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 3" panose="05040102010807070707" pitchFamily="18" charset="2"/>
              <a:buNone/>
            </a:pPr>
            <a:endParaRPr lang="en-US" altLang="en-US" dirty="0"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dirty="0">
                <a:cs typeface="Arial" panose="020B0604020202020204" pitchFamily="34" charset="0"/>
              </a:rPr>
              <a:t>                          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Crutches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Types: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Designs (variety)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Advantage,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 Crutch training, crutch muscle, COG, LOG….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Gait patterns (crutch walking) NWB,PWB,FWB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to use crutch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Going down stairs with crutch</a:t>
            </a: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Climbing up stairs with crutch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651FF6F-F3F6-43B4-8F4F-FA7C94D27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6" y="714376"/>
            <a:ext cx="8543925" cy="5929313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  <a:defRPr/>
            </a:pPr>
            <a:endParaRPr lang="en-US" dirty="0"/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dirty="0"/>
              <a:t>Three types:</a:t>
            </a:r>
          </a:p>
          <a:p>
            <a:pPr marL="623887" indent="-514350">
              <a:buFont typeface="Wingdings 3" panose="05040102010807070707" pitchFamily="18" charset="2"/>
              <a:buAutoNum type="alphaUcPeriod"/>
              <a:defRPr/>
            </a:pPr>
            <a:r>
              <a:rPr lang="en-US" dirty="0"/>
              <a:t>Axillary</a:t>
            </a:r>
          </a:p>
          <a:p>
            <a:pPr marL="623887" indent="-514350">
              <a:buFont typeface="Wingdings 3" panose="05040102010807070707" pitchFamily="18" charset="2"/>
              <a:buAutoNum type="alphaUcPeriod"/>
              <a:defRPr/>
            </a:pPr>
            <a:r>
              <a:rPr lang="en-US" dirty="0"/>
              <a:t>Forearm/elbow</a:t>
            </a:r>
          </a:p>
          <a:p>
            <a:pPr marL="623887" indent="-514350">
              <a:buFont typeface="Wingdings 3" panose="05040102010807070707" pitchFamily="18" charset="2"/>
              <a:buAutoNum type="alphaUcPeriod"/>
              <a:defRPr/>
            </a:pPr>
            <a:r>
              <a:rPr lang="en-US" dirty="0"/>
              <a:t>platform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399629E-7C0C-4392-9DD9-046107FE7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397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             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Types of crutches</a:t>
            </a:r>
          </a:p>
        </p:txBody>
      </p:sp>
      <p:pic>
        <p:nvPicPr>
          <p:cNvPr id="32772" name="Picture 3" descr="C:\Users\bill\Documents\fig_26-009.jpg">
            <a:extLst>
              <a:ext uri="{FF2B5EF4-FFF2-40B4-BE49-F238E27FC236}">
                <a16:creationId xmlns:a16="http://schemas.microsoft.com/office/drawing/2014/main" id="{93ECE240-83E4-4369-B392-A353C35FB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857251"/>
            <a:ext cx="40005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descr="Parchment">
            <a:extLst>
              <a:ext uri="{FF2B5EF4-FFF2-40B4-BE49-F238E27FC236}">
                <a16:creationId xmlns:a16="http://schemas.microsoft.com/office/drawing/2014/main" id="{E924AD2B-8C9A-4B92-AE04-6A365874E3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3) Axillary crutches</a:t>
            </a:r>
          </a:p>
        </p:txBody>
      </p:sp>
      <p:sp>
        <p:nvSpPr>
          <p:cNvPr id="33794" name="Rectangle 3">
            <a:extLst>
              <a:ext uri="{FF2B5EF4-FFF2-40B4-BE49-F238E27FC236}">
                <a16:creationId xmlns:a16="http://schemas.microsoft.com/office/drawing/2014/main" id="{0F08397F-E43C-4BD9-836C-F095F7210F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43818"/>
            <a:ext cx="10515600" cy="4351338"/>
          </a:xfrm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Used with patients who do not require as much stability or support as provided by a walker. </a:t>
            </a:r>
          </a:p>
          <a:p>
            <a:pPr eaLnBrk="1" hangingPunct="1"/>
            <a:r>
              <a:rPr lang="en-US" altLang="en-US" sz="2400" dirty="0">
                <a:cs typeface="Arial" panose="020B0604020202020204" pitchFamily="34" charset="0"/>
              </a:rPr>
              <a:t>Allow the patient to perform a greater variety of gait patterns and ambulate at a faster pace.</a:t>
            </a:r>
          </a:p>
          <a:p>
            <a:r>
              <a:rPr lang="en-US" altLang="en-US" sz="2400" dirty="0">
                <a:cs typeface="Arial" panose="020B0604020202020204" pitchFamily="34" charset="0"/>
              </a:rPr>
              <a:t>Provides support through shoulder, axilla, arm and hand</a:t>
            </a:r>
          </a:p>
          <a:p>
            <a:r>
              <a:rPr lang="en-US" altLang="en-US" sz="2400" dirty="0">
                <a:cs typeface="Arial" panose="020B0604020202020204" pitchFamily="34" charset="0"/>
              </a:rPr>
              <a:t>Indoor and outdoor</a:t>
            </a:r>
          </a:p>
          <a:p>
            <a:pPr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2400" dirty="0">
              <a:cs typeface="Arial" panose="020B0604020202020204" pitchFamily="34" charset="0"/>
            </a:endParaRPr>
          </a:p>
        </p:txBody>
      </p:sp>
      <p:pic>
        <p:nvPicPr>
          <p:cNvPr id="33796" name="Content Placeholder 3" descr="rwc300_sml.jpg">
            <a:extLst>
              <a:ext uri="{FF2B5EF4-FFF2-40B4-BE49-F238E27FC236}">
                <a16:creationId xmlns:a16="http://schemas.microsoft.com/office/drawing/2014/main" id="{68AA9BF7-5D3C-4517-B2CF-7DEEB7CC05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923" y="3429000"/>
            <a:ext cx="4278406" cy="3358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Parchment">
            <a:extLst>
              <a:ext uri="{FF2B5EF4-FFF2-40B4-BE49-F238E27FC236}">
                <a16:creationId xmlns:a16="http://schemas.microsoft.com/office/drawing/2014/main" id="{D4D64AD8-13B5-451E-BB62-6905EFC92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Disadvantages of </a:t>
            </a:r>
            <a:r>
              <a:rPr lang="en-US" sz="3600" dirty="0" err="1">
                <a:solidFill>
                  <a:srgbClr val="FF0000"/>
                </a:solidFill>
              </a:rPr>
              <a:t>axillary</a:t>
            </a:r>
            <a:r>
              <a:rPr lang="en-US" sz="3600" dirty="0">
                <a:solidFill>
                  <a:srgbClr val="FF0000"/>
                </a:solidFill>
              </a:rPr>
              <a:t> crutches:</a:t>
            </a:r>
          </a:p>
        </p:txBody>
      </p:sp>
      <p:sp>
        <p:nvSpPr>
          <p:cNvPr id="34818" name="Rectangle 3">
            <a:extLst>
              <a:ext uri="{FF2B5EF4-FFF2-40B4-BE49-F238E27FC236}">
                <a16:creationId xmlns:a16="http://schemas.microsoft.com/office/drawing/2014/main" id="{95C8B560-A861-4B73-AAC0-6C868A854F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253331"/>
            <a:ext cx="10515600" cy="5160916"/>
          </a:xfrm>
          <a:noFill/>
        </p:spPr>
        <p:txBody>
          <a:bodyPr/>
          <a:lstStyle/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less stable than walker.</a:t>
            </a:r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Improper use can cause injury to the neurovascular structures in the axillary region. </a:t>
            </a:r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require good standing balance by the patient.</a:t>
            </a:r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Geriatric patient may fell insecure b/c they may not have the necessary upper- body strength to use axillary crutches.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72A31C6F-630F-4D32-A707-2119E798CAB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0"/>
            <a:ext cx="8229600" cy="6048375"/>
          </a:xfrm>
          <a:noFill/>
        </p:spPr>
        <p:txBody>
          <a:bodyPr/>
          <a:lstStyle/>
          <a:p>
            <a:pPr eaLnBrk="1" hangingPunct="1"/>
            <a:endParaRPr lang="en-US" altLang="en-US" sz="2400" dirty="0"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2400" dirty="0">
                <a:cs typeface="Arial" panose="020B0604020202020204" pitchFamily="34" charset="0"/>
              </a:rPr>
              <a:t>Axillary crutch measurement in standing position</a:t>
            </a:r>
          </a:p>
        </p:txBody>
      </p:sp>
      <p:pic>
        <p:nvPicPr>
          <p:cNvPr id="35843" name="Picture 2" descr="C:\Users\bill\Documents\skill_26-01_unfig_001.jpg">
            <a:extLst>
              <a:ext uri="{FF2B5EF4-FFF2-40B4-BE49-F238E27FC236}">
                <a16:creationId xmlns:a16="http://schemas.microsoft.com/office/drawing/2014/main" id="{526D36A7-84CC-4BA7-A0DB-84323E49E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06" y="1048032"/>
            <a:ext cx="6072188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>
            <a:extLst>
              <a:ext uri="{FF2B5EF4-FFF2-40B4-BE49-F238E27FC236}">
                <a16:creationId xmlns:a16="http://schemas.microsoft.com/office/drawing/2014/main" id="{5F2DB9D9-B6A6-4B37-8358-D8BC1704D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857250"/>
            <a:ext cx="8229600" cy="5149850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C5C6822-D9F7-4EC1-8EA8-13CD79A70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844" y="214290"/>
            <a:ext cx="8786874" cy="43971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Axillary crutch measurement in supine position</a:t>
            </a:r>
          </a:p>
        </p:txBody>
      </p:sp>
      <p:pic>
        <p:nvPicPr>
          <p:cNvPr id="36868" name="Picture 2" descr="C:\Users\bill\Documents\skill_26-01_unfig_002.jpg">
            <a:extLst>
              <a:ext uri="{FF2B5EF4-FFF2-40B4-BE49-F238E27FC236}">
                <a16:creationId xmlns:a16="http://schemas.microsoft.com/office/drawing/2014/main" id="{9BA358AB-A77A-4DE3-BC12-D3335D20D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642938"/>
            <a:ext cx="8786813" cy="592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descr="5%">
            <a:extLst>
              <a:ext uri="{FF2B5EF4-FFF2-40B4-BE49-F238E27FC236}">
                <a16:creationId xmlns:a16="http://schemas.microsoft.com/office/drawing/2014/main" id="{A2CD1F6E-ECAD-47A1-BBFF-EE714E460A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    Forearm crutches</a:t>
            </a:r>
            <a:r>
              <a:rPr lang="en-US" dirty="0"/>
              <a:t> </a:t>
            </a:r>
          </a:p>
        </p:txBody>
      </p:sp>
      <p:sp>
        <p:nvSpPr>
          <p:cNvPr id="37890" name="Rectangle 3" descr="Solid diamond">
            <a:extLst>
              <a:ext uri="{FF2B5EF4-FFF2-40B4-BE49-F238E27FC236}">
                <a16:creationId xmlns:a16="http://schemas.microsoft.com/office/drawing/2014/main" id="{8EDEDE31-4C5A-4241-A165-E3D3B6788D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253331"/>
            <a:ext cx="10515600" cy="4878528"/>
          </a:xfrm>
          <a:noFill/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used when the patient need crutches permanently, or for long periods of time. 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forearm crutches requires no more energy, increased oxygen consumption or heart rate than axillary crutches. 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the advantage of being easily stored and transferred. 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risk of injury to the neurovascular structures in the axillary region when using it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 transfers medio –laterally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for any lateral force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q"/>
            </a:pPr>
            <a:endParaRPr lang="en-US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>
            <a:extLst>
              <a:ext uri="{FF2B5EF4-FFF2-40B4-BE49-F238E27FC236}">
                <a16:creationId xmlns:a16="http://schemas.microsoft.com/office/drawing/2014/main" id="{C4411D97-9C8E-4514-B43F-4A1272232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487" y="214313"/>
            <a:ext cx="9462052" cy="6500812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 </a:t>
            </a: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Reasons for using these device /indications: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Poor balance, Pain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Inability to bear weight on a LE due to # or other injury,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Paralysis involving one or both LEs or weakness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Amputation of a lower extremity.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descr="Parchment">
            <a:extLst>
              <a:ext uri="{FF2B5EF4-FFF2-40B4-BE49-F238E27FC236}">
                <a16:creationId xmlns:a16="http://schemas.microsoft.com/office/drawing/2014/main" id="{79C95EFB-262C-45A1-A8FD-BDC2B37447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10515600" cy="1325563"/>
          </a:xfrm>
          <a:noFill/>
          <a:ln>
            <a:noFill/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Disadvantages of forearm crutches:</a:t>
            </a:r>
          </a:p>
        </p:txBody>
      </p:sp>
      <p:sp>
        <p:nvSpPr>
          <p:cNvPr id="38914" name="Rectangle 3">
            <a:extLst>
              <a:ext uri="{FF2B5EF4-FFF2-40B4-BE49-F238E27FC236}">
                <a16:creationId xmlns:a16="http://schemas.microsoft.com/office/drawing/2014/main" id="{D704536D-A038-4117-8BBF-77C860F13A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36551"/>
            <a:ext cx="10515600" cy="4351338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Forearm crutches are less stable than a walker.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They require good standing balance and upper-body strength.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Geriatric patient sometimes feel insecure with these crutches. </a:t>
            </a:r>
          </a:p>
          <a:p>
            <a:pPr eaLnBrk="1" hangingPunct="1">
              <a:buClr>
                <a:srgbClr val="0000CC"/>
              </a:buClr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Arial" panose="020B0604020202020204" pitchFamily="34" charset="0"/>
              </a:rPr>
              <a:t>b/c they may not have the necessary upper-body strength to use forearm crutches.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9DA6E9DD-50D5-48B4-8D48-8C13AC9C78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96787" y="214313"/>
            <a:ext cx="9816353" cy="650081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cs typeface="Arial" panose="020B0604020202020204" pitchFamily="34" charset="0"/>
              </a:rPr>
              <a:t>To fit the patient with forearm crutches:</a:t>
            </a:r>
          </a:p>
          <a:p>
            <a:pPr eaLnBrk="1" hangingPunct="1">
              <a:lnSpc>
                <a:spcPct val="100000"/>
              </a:lnSpc>
              <a:buFontTx/>
              <a:buNone/>
            </a:pPr>
            <a:endParaRPr lang="en-US" altLang="en-US" sz="2400" b="1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cs typeface="Arial" panose="020B0604020202020204" pitchFamily="34" charset="0"/>
              </a:rPr>
              <a:t> have the patient stand with arms hanging loosely by the side. </a:t>
            </a:r>
          </a:p>
          <a:p>
            <a:pPr eaLnBrk="1" hangingPunct="1">
              <a:lnSpc>
                <a:spcPct val="100000"/>
              </a:lnSpc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cs typeface="Arial" panose="020B0604020202020204" pitchFamily="34" charset="0"/>
              </a:rPr>
              <a:t>Place the crutch parallel to the lateral aspect of the tibia and femur. </a:t>
            </a:r>
          </a:p>
          <a:p>
            <a:pPr eaLnBrk="1" hangingPunct="1">
              <a:lnSpc>
                <a:spcPct val="100000"/>
              </a:lnSpc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cs typeface="Arial" panose="020B0604020202020204" pitchFamily="34" charset="0"/>
              </a:rPr>
              <a:t>Adjust the height of the hand-piece so that it is level with the ulnar styloid process. This will insure the elbow is flexed between 15 and 25 degrees. </a:t>
            </a:r>
          </a:p>
          <a:p>
            <a:pPr eaLnBrk="1" hangingPunct="1">
              <a:lnSpc>
                <a:spcPct val="100000"/>
              </a:lnSpc>
              <a:buClr>
                <a:srgbClr val="0000CC"/>
              </a:buClr>
              <a:buFont typeface="Wingdings" panose="05000000000000000000" pitchFamily="2" charset="2"/>
              <a:buChar char="q"/>
            </a:pPr>
            <a:r>
              <a:rPr lang="en-US" altLang="en-US" sz="2400" dirty="0">
                <a:cs typeface="Arial" panose="020B0604020202020204" pitchFamily="34" charset="0"/>
              </a:rPr>
              <a:t>The top of the forearm cuff should be adjusted so that it is located 1 to 1.5 inches distal to the olecranon process of the elbow while the patient is grasping the hand-piece of the crutch with the wrist in neutral flexion-extension.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1">
            <a:extLst>
              <a:ext uri="{FF2B5EF4-FFF2-40B4-BE49-F238E27FC236}">
                <a16:creationId xmlns:a16="http://schemas.microsoft.com/office/drawing/2014/main" id="{E75D82F4-081A-4A2D-B2D4-3BA12A787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606" y="586628"/>
            <a:ext cx="10340788" cy="5684744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Axillary crutch measurements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supine lying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apex of axilla to the lower margin of medial malleolus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Shoes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–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supine lying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5cm below the apex of axilla to a point 2o cm lateral to the heel of the shoe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Axillary pad is placed 5cm below the  axilla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Hand grip is at the level of greater trochanter</a:t>
            </a:r>
          </a:p>
          <a:p>
            <a:pPr lvl="1">
              <a:buFont typeface="Verdana" panose="020B0604030504040204" pitchFamily="34" charset="0"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forearm/Elbow crutch measurement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ulnar styloid process with elbow 15 degree flexion to the 20cm lateral to the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heel of the shoes or may be to the heel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47F2A-1FC0-4B97-B6BC-ACA4CFABD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9C0B27-6867-44EB-A4F5-04BABA4A7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0576" y="304801"/>
            <a:ext cx="9708777" cy="6410325"/>
          </a:xfrm>
        </p:spPr>
        <p:txBody>
          <a:bodyPr>
            <a:normAutofit/>
          </a:bodyPr>
          <a:lstStyle/>
          <a:p>
            <a:pPr>
              <a:buFont typeface="Wingdings 3" panose="05040102010807070707" pitchFamily="18" charset="2"/>
              <a:buNone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Pre-crutch training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Psychological state of the pt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Crutch muscles training</a:t>
            </a:r>
          </a:p>
          <a:p>
            <a:pPr marL="914400" indent="-914400">
              <a:buFont typeface="+mj-lt"/>
              <a:buAutoNum type="arabicPeriod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Balance of the pt</a:t>
            </a:r>
          </a:p>
          <a:p>
            <a:pPr marL="914400" indent="-914400"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Psychological state </a:t>
            </a:r>
          </a:p>
          <a:p>
            <a:pPr marL="914400" indent="-914400"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is training of the pt to get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mental acceptance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for the device/crutch </a:t>
            </a:r>
          </a:p>
          <a:p>
            <a:pPr marL="914400" indent="-914400">
              <a:buNone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use it and believe that his /her problem can be reduced by using that crutch.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>
            <a:extLst>
              <a:ext uri="{FF2B5EF4-FFF2-40B4-BE49-F238E27FC236}">
                <a16:creationId xmlns:a16="http://schemas.microsoft.com/office/drawing/2014/main" id="{CF42EFAC-E5DC-4C3B-8E6B-68EC13D53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5704" y="142876"/>
            <a:ext cx="9581322" cy="6500813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Crutch muscles: the primary muscles involved are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Shoulder depressors, extensors and adductors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Elbow extensors 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wrist extensors 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Finger flexors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 extensors, abductors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Knee –extensors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Ankle plantar flexors and</a:t>
            </a:r>
          </a:p>
          <a:p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Toe -flexors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1BE58-BB4D-47B4-B178-9873A26D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4035" name="Content Placeholder 2">
            <a:extLst>
              <a:ext uri="{FF2B5EF4-FFF2-40B4-BE49-F238E27FC236}">
                <a16:creationId xmlns:a16="http://schemas.microsoft.com/office/drawing/2014/main" id="{161D83F8-B323-4D0D-A074-ED274384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983" y="142876"/>
            <a:ext cx="9475304" cy="6715125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Rules to use crutch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look down. Look straight ahead as you normally do when you walk.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use crutches if you feel dizzy or drowsy.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walk on slippery surfaces. Avoid snowy, icy, or rainy conditions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Don’t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put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weight on the affected foot if your doctor has so advised.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make sure your crutches have rubber tips.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wear well-fitting, low-heel shoes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position the crutch hand grips correctly  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A0F7A-0451-497F-840A-70947993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347" y="344556"/>
            <a:ext cx="8229600" cy="64291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Posture ,gravity and alignment</a:t>
            </a:r>
          </a:p>
        </p:txBody>
      </p:sp>
      <p:sp>
        <p:nvSpPr>
          <p:cNvPr id="45059" name="Content Placeholder 2">
            <a:extLst>
              <a:ext uri="{FF2B5EF4-FFF2-40B4-BE49-F238E27FC236}">
                <a16:creationId xmlns:a16="http://schemas.microsoft.com/office/drawing/2014/main" id="{A405DE67-E911-4A8E-8AF7-9C68C6CE0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809" y="1371808"/>
            <a:ext cx="9952382" cy="598646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altLang="en-US" dirty="0">
                <a:cs typeface="Arial" panose="020B0604020202020204" pitchFamily="34" charset="0"/>
              </a:rPr>
              <a:t>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affect the functioning of an orthosis /prosthesis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GB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Alignment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-state of being arranged inline with/parallel to something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GB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posture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-is alignment of body segment in spaces.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1-static posture - maintaining  a position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- body segments are at rest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2-dynamic posture - posture in which body /its segments are moving.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either of the cases to maintain </a:t>
            </a:r>
            <a:r>
              <a:rPr lang="en-GB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upright/ erect </a:t>
            </a:r>
            <a:r>
              <a:rPr lang="en-GB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posture the body must counteract the effect of gravity or other forces acting up on it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3C578-0C55-47DB-BC29-FF9ED032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42852"/>
            <a:ext cx="8229600" cy="57150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…Continued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1FF60-1B05-4C60-89D2-04409AD0D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3669" y="966166"/>
            <a:ext cx="10124661" cy="52225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effect of gravity on the body is typically countered by internal forces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the pull of </a:t>
            </a:r>
            <a:r>
              <a:rPr lang="en-GB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muscles ,ligaments ,capsules  and other soft tissues and bone pushing bone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 the NS also plays  critical role that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It must be capable of receiving , processing and  interpreting information to provide appropriate output.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An intact NS provides a sense of proprioception and muscles contracting with the appropriate pattern and timing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en-GB" dirty="0"/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1">
            <a:extLst>
              <a:ext uri="{FF2B5EF4-FFF2-40B4-BE49-F238E27FC236}">
                <a16:creationId xmlns:a16="http://schemas.microsoft.com/office/drawing/2014/main" id="{4517023E-9326-42C8-88E0-EF301A986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1" y="214314"/>
            <a:ext cx="9001125" cy="6643687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en-GB" altLang="en-US" b="1" dirty="0">
                <a:cs typeface="Arial" panose="020B0604020202020204" pitchFamily="34" charset="0"/>
              </a:rPr>
              <a:t>      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GB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LINE AND CENTER OF GRAVITY</a:t>
            </a:r>
          </a:p>
          <a:p>
            <a:pPr>
              <a:buFont typeface="Wingdings 3" panose="05040102010807070707" pitchFamily="18" charset="2"/>
              <a:buNone/>
            </a:pPr>
            <a:endParaRPr lang="en-GB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Gravity is  a predictable force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 or action  line is always vertical , pointing towards the centre of the earth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point of application for gravity is hypothetical in the centre mass of the object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GB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49545F13-D7DB-45EF-ABA0-D3C78FC246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500189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1">
            <a:extLst>
              <a:ext uri="{FF2B5EF4-FFF2-40B4-BE49-F238E27FC236}">
                <a16:creationId xmlns:a16="http://schemas.microsoft.com/office/drawing/2014/main" id="{1DDDFEFD-0549-41C3-B320-90A43E244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964" y="142875"/>
            <a:ext cx="9541565" cy="6572250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en-GB" altLang="en-US" b="1" dirty="0">
                <a:cs typeface="Arial" panose="020B0604020202020204" pitchFamily="34" charset="0"/>
              </a:rPr>
              <a:t>          </a:t>
            </a:r>
            <a:r>
              <a:rPr lang="en-GB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Centre of gravity(COG) </a:t>
            </a:r>
          </a:p>
          <a:p>
            <a:pPr>
              <a:buFont typeface="Wingdings 3" panose="05040102010807070707" pitchFamily="18" charset="2"/>
              <a:buNone/>
            </a:pPr>
            <a:endParaRPr lang="en-GB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point where gravity appears to act.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the geometric centre of a </a:t>
            </a:r>
            <a:r>
              <a:rPr lang="en-GB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symmetric</a:t>
            </a: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object is the  centre of gravity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for an </a:t>
            </a:r>
            <a:r>
              <a:rPr lang="en-GB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asymmetric</a:t>
            </a: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object the COG is the point around which the</a:t>
            </a:r>
            <a:r>
              <a:rPr lang="en-GB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mass </a:t>
            </a: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object is </a:t>
            </a:r>
            <a:r>
              <a:rPr lang="en-GB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evenly </a:t>
            </a: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distributed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think the COG as “ the balance point of an object”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human being the COG lies  anterior to S2 (sacrum bone)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204068EF-8519-4F20-ABFD-136CB5A65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42875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Plaid">
            <a:extLst>
              <a:ext uri="{FF2B5EF4-FFF2-40B4-BE49-F238E27FC236}">
                <a16:creationId xmlns:a16="http://schemas.microsoft.com/office/drawing/2014/main" id="{A2C5B36D-0994-4226-B4C1-AD22DC8B33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142852"/>
            <a:ext cx="8229600" cy="500066"/>
          </a:xfrm>
          <a:pattFill prst="plaid">
            <a:fgClr>
              <a:srgbClr val="66FFFF"/>
            </a:fgClr>
            <a:bgClr>
              <a:schemeClr val="bg1"/>
            </a:bgClr>
          </a:pattFill>
          <a:ln>
            <a:solidFill>
              <a:srgbClr val="0033CC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3600" dirty="0">
                <a:solidFill>
                  <a:srgbClr val="FF0000"/>
                </a:solidFill>
              </a:rPr>
              <a:t>        General Principles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0274B-E81B-450D-8C9F-EFECC15DA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0883"/>
            <a:ext cx="10515600" cy="609469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0000CC"/>
              </a:buClr>
              <a:defRPr/>
            </a:pPr>
            <a:r>
              <a:rPr lang="en-US" altLang="en-US" dirty="0">
                <a:latin typeface="Times New Roman" pitchFamily="18" charset="0"/>
                <a:cs typeface="Times New Roman" pitchFamily="18" charset="0"/>
              </a:rPr>
              <a:t>PT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should  be carefully evaluated in order to select the appropriate device to meet the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pt’s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needs.</a:t>
            </a:r>
          </a:p>
          <a:p>
            <a:pPr>
              <a:lnSpc>
                <a:spcPct val="80000"/>
              </a:lnSpc>
              <a:buClr>
                <a:srgbClr val="0000CC"/>
              </a:buClr>
              <a:defRPr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PT must be aware of the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pt’s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total medical condition, weight-bearing status of the involved extremity when considering which type of device to use.</a:t>
            </a:r>
          </a:p>
          <a:p>
            <a:pPr>
              <a:lnSpc>
                <a:spcPct val="80000"/>
              </a:lnSpc>
              <a:buClr>
                <a:srgbClr val="0000CC"/>
              </a:buClr>
              <a:defRPr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PT will need to determine the ROM of the extremities and the strength of the primary muscles required for ambulation.</a:t>
            </a:r>
          </a:p>
          <a:p>
            <a:pPr>
              <a:lnSpc>
                <a:spcPct val="80000"/>
              </a:lnSpc>
              <a:buClr>
                <a:srgbClr val="0000CC"/>
              </a:buClr>
              <a:defRPr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PT must press downward on the gait device in order to move the body forward.</a:t>
            </a:r>
          </a:p>
          <a:p>
            <a:pPr>
              <a:lnSpc>
                <a:spcPct val="80000"/>
              </a:lnSpc>
              <a:buClr>
                <a:srgbClr val="0000CC"/>
              </a:buClr>
              <a:defRPr/>
            </a:pP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The scapular, shoulder, and elbow musculature supports the body’s weight while the non-affected lower extremity is moved forward. The finger flexors fold the hand-piece of  the assistive gait device.</a:t>
            </a:r>
          </a:p>
          <a:p>
            <a:pPr marL="609600" indent="-609600">
              <a:lnSpc>
                <a:spcPct val="80000"/>
              </a:lnSpc>
              <a:buClr>
                <a:srgbClr val="0000CC"/>
              </a:buClr>
              <a:buNone/>
              <a:defRPr/>
            </a:pP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5D9556C8-FC06-4422-B499-B23B6132DC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574" y="285750"/>
            <a:ext cx="9766852" cy="65722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GB" altLang="en-US" dirty="0"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dirty="0">
                <a:cs typeface="Arial" panose="020B0604020202020204" pitchFamily="34" charset="0"/>
              </a:rPr>
              <a:t> </a:t>
            </a: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human body is made up of many movable segments.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each segments can be considered to have its own COG . if these segments were fixed in relation to each other the COG  would not be changed as these segments were moved in spaces.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they are free to move in relation to each other as a result , the combined COG is not in fixed location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mass of the segment remains the same therefore the force of gravity remains the same</a:t>
            </a:r>
          </a:p>
          <a:p>
            <a:pPr>
              <a:buFont typeface="Wingdings 3" panose="05040102010807070707" pitchFamily="18" charset="2"/>
              <a:buNone/>
            </a:pPr>
            <a:endParaRPr lang="en-GB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AE4FFB50-A9B6-4114-8A7F-5D96626E50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10515600" cy="1325563"/>
          </a:xfrm>
          <a:noFill/>
          <a:ln>
            <a:noFill/>
          </a:ln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CC0000"/>
                </a:solidFill>
              </a:rPr>
              <a:t>Basic gait patterns</a:t>
            </a:r>
          </a:p>
        </p:txBody>
      </p:sp>
      <p:sp>
        <p:nvSpPr>
          <p:cNvPr id="50178" name="Rectangle 3" descr="Solid diamond">
            <a:extLst>
              <a:ext uri="{FF2B5EF4-FFF2-40B4-BE49-F238E27FC236}">
                <a16:creationId xmlns:a16="http://schemas.microsoft.com/office/drawing/2014/main" id="{19C467B7-5D38-4D22-8887-D94CF8D3ED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253330"/>
            <a:ext cx="10515600" cy="4855921"/>
          </a:xfrm>
          <a:noFill/>
          <a:ln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rgbClr val="0000CC"/>
                </a:solidFill>
                <a:cs typeface="Arial" panose="020B0604020202020204" pitchFamily="34" charset="0"/>
              </a:rPr>
              <a:t>The selection of the proper gait pattern is dependent upon the patient’s</a:t>
            </a:r>
          </a:p>
          <a:p>
            <a:pPr eaLnBrk="1" hangingPunct="1">
              <a:buFontTx/>
              <a:buNone/>
            </a:pPr>
            <a:r>
              <a:rPr lang="en-US" altLang="en-US" sz="2400" b="1" dirty="0">
                <a:solidFill>
                  <a:srgbClr val="0000CC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2400" b="1" dirty="0">
                <a:solidFill>
                  <a:srgbClr val="CC0000"/>
                </a:solidFill>
                <a:cs typeface="Arial" panose="020B0604020202020204" pitchFamily="34" charset="0"/>
              </a:rPr>
              <a:t>balance, </a:t>
            </a:r>
          </a:p>
          <a:p>
            <a:pPr eaLnBrk="1" hangingPunct="1"/>
            <a:r>
              <a:rPr lang="en-US" altLang="en-US" sz="2400" b="1" dirty="0">
                <a:solidFill>
                  <a:srgbClr val="CC0000"/>
                </a:solidFill>
                <a:cs typeface="Arial" panose="020B0604020202020204" pitchFamily="34" charset="0"/>
              </a:rPr>
              <a:t>strength, </a:t>
            </a:r>
          </a:p>
          <a:p>
            <a:pPr eaLnBrk="1" hangingPunct="1"/>
            <a:r>
              <a:rPr lang="en-US" altLang="en-US" sz="2400" b="1" dirty="0">
                <a:solidFill>
                  <a:srgbClr val="CC0000"/>
                </a:solidFill>
                <a:cs typeface="Arial" panose="020B0604020202020204" pitchFamily="34" charset="0"/>
              </a:rPr>
              <a:t>coordination, </a:t>
            </a:r>
          </a:p>
          <a:p>
            <a:pPr eaLnBrk="1" hangingPunct="1"/>
            <a:r>
              <a:rPr lang="en-US" altLang="en-US" sz="2400" b="1" dirty="0">
                <a:solidFill>
                  <a:srgbClr val="CC0000"/>
                </a:solidFill>
                <a:cs typeface="Arial" panose="020B0604020202020204" pitchFamily="34" charset="0"/>
              </a:rPr>
              <a:t>functional needs, and </a:t>
            </a:r>
          </a:p>
          <a:p>
            <a:pPr eaLnBrk="1" hangingPunct="1"/>
            <a:r>
              <a:rPr lang="en-US" altLang="en-US" sz="2400" b="1" dirty="0">
                <a:solidFill>
                  <a:srgbClr val="CC0000"/>
                </a:solidFill>
                <a:cs typeface="Arial" panose="020B0604020202020204" pitchFamily="34" charset="0"/>
              </a:rPr>
              <a:t>weight-bearing status.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1">
            <a:extLst>
              <a:ext uri="{FF2B5EF4-FFF2-40B4-BE49-F238E27FC236}">
                <a16:creationId xmlns:a16="http://schemas.microsoft.com/office/drawing/2014/main" id="{C62F587C-07B3-4787-8C9B-1EB8DE403A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2208" y="658985"/>
            <a:ext cx="9382539" cy="5540029"/>
          </a:xfrm>
        </p:spPr>
        <p:txBody>
          <a:bodyPr/>
          <a:lstStyle/>
          <a:p>
            <a:pPr eaLnBrk="1" hangingPunct="1">
              <a:spcBef>
                <a:spcPct val="80000"/>
              </a:spcBef>
              <a:buFont typeface="Wingdings 3" panose="05040102010807070707" pitchFamily="18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Crutch-walking gaits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pattern of walking when ambulating with crutches</a:t>
            </a:r>
          </a:p>
          <a:p>
            <a:pPr eaLnBrk="1" hangingPunct="1">
              <a:spcBef>
                <a:spcPct val="80000"/>
              </a:spcBef>
              <a:buFont typeface="Wingdings 3" panose="05040102010807070707" pitchFamily="18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-the sum of the crutches and legs used when performing the gait</a:t>
            </a:r>
          </a:p>
          <a:p>
            <a:pPr marL="971550" lvl="1" indent="-514350">
              <a:spcBef>
                <a:spcPct val="80000"/>
              </a:spcBef>
              <a:buFont typeface="Lucida Sans Unicode" panose="020B0602030504020204" pitchFamily="34" charset="0"/>
              <a:buAutoNum type="arabicPeriod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Four-point gait</a:t>
            </a:r>
          </a:p>
          <a:p>
            <a:pPr marL="971550" lvl="1" indent="-514350">
              <a:spcBef>
                <a:spcPct val="80000"/>
              </a:spcBef>
              <a:buFont typeface="Lucida Sans Unicode" panose="020B0602030504020204" pitchFamily="34" charset="0"/>
              <a:buAutoNum type="arabicPeriod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Three-point gait </a:t>
            </a:r>
          </a:p>
          <a:p>
            <a:pPr marL="971550" lvl="1" indent="-514350">
              <a:spcBef>
                <a:spcPct val="80000"/>
              </a:spcBef>
              <a:buFont typeface="Lucida Sans Unicode" panose="020B0602030504020204" pitchFamily="34" charset="0"/>
              <a:buAutoNum type="arabicPeriod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Two-point gait</a:t>
            </a:r>
          </a:p>
          <a:p>
            <a:pPr marL="971550" lvl="1" indent="-514350">
              <a:spcBef>
                <a:spcPct val="80000"/>
              </a:spcBef>
              <a:buFont typeface="Lucida Sans Unicode" panose="020B0602030504020204" pitchFamily="34" charset="0"/>
              <a:buAutoNum type="arabicPeriod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Swing-through gait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6">
            <a:extLst>
              <a:ext uri="{FF2B5EF4-FFF2-40B4-BE49-F238E27FC236}">
                <a16:creationId xmlns:a16="http://schemas.microsoft.com/office/drawing/2014/main" id="{EA6B49C4-C3DF-4931-A062-8F56102DE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77"/>
          <a:stretch>
            <a:fillRect/>
          </a:stretch>
        </p:blipFill>
        <p:spPr bwMode="auto">
          <a:xfrm>
            <a:off x="1524001" y="0"/>
            <a:ext cx="102155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935A4-1B28-4AE3-BAD4-9FE9B31C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61A20-A18D-4E61-88DE-E01E2296D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"/>
            <a:ext cx="8915400" cy="6715125"/>
          </a:xfrm>
        </p:spPr>
        <p:txBody>
          <a:bodyPr>
            <a:normAutofit fontScale="92500" lnSpcReduction="20000"/>
          </a:bodyPr>
          <a:lstStyle/>
          <a:p>
            <a:pPr>
              <a:buFont typeface="Wingdings 3" panose="05040102010807070707" pitchFamily="18" charset="2"/>
              <a:buNone/>
              <a:defRPr/>
            </a:pPr>
            <a:endParaRPr lang="en-US" sz="4000" b="1" dirty="0"/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TYPES OF CRUTCH WALK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different types of crutch walking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all vary with how much </a:t>
            </a:r>
            <a:r>
              <a:rPr lang="en-US" sz="3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weight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is applied to the weak/injured foot. 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en-US" sz="35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Full weight Bearing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Non Weight Bearing </a:t>
            </a:r>
          </a:p>
          <a:p>
            <a:pPr marL="742950" indent="-742950">
              <a:buFont typeface="+mj-lt"/>
              <a:buAutoNum type="arabicPeriod"/>
              <a:defRPr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Partial Weight Bearing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en-US" sz="4000" dirty="0"/>
          </a:p>
          <a:p>
            <a:pPr>
              <a:buFont typeface="Wingdings 3" panose="05040102010807070707" pitchFamily="18" charset="2"/>
              <a:buNone/>
              <a:defRPr/>
            </a:pPr>
            <a:endParaRPr lang="en-US" sz="4000" dirty="0"/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sz="4000" dirty="0"/>
              <a:t> 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211C5-F733-4BEA-9104-CB459ED71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84F82C-2FDC-4F5A-B8A9-652BE8B3F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9834" y="533402"/>
            <a:ext cx="9021417" cy="4966250"/>
          </a:xfrm>
        </p:spPr>
        <p:txBody>
          <a:bodyPr>
            <a:normAutofit fontScale="62500" lnSpcReduction="20000"/>
          </a:bodyPr>
          <a:lstStyle/>
          <a:p>
            <a:pPr>
              <a:buFont typeface="Wingdings 3" panose="05040102010807070707" pitchFamily="18" charset="2"/>
              <a:buNone/>
              <a:defRPr/>
            </a:pPr>
            <a:r>
              <a:rPr lang="en-US" sz="5100" b="1" dirty="0">
                <a:latin typeface="Times New Roman" pitchFamily="18" charset="0"/>
                <a:cs typeface="Times New Roman" pitchFamily="18" charset="0"/>
              </a:rPr>
              <a:t>Full weight bearing (FWB): 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en-US" sz="51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endParaRPr lang="en-US" sz="51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  <a:defRPr/>
            </a:pP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Walking with both feet on ground.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Strength of the affected leg is good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The affected leg can bear weight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The crutches are used for better stability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b="1" dirty="0">
                <a:latin typeface="Times New Roman" pitchFamily="18" charset="0"/>
                <a:cs typeface="Times New Roman" pitchFamily="18" charset="0"/>
              </a:rPr>
              <a:t>Progression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 can be to mobility </a:t>
            </a:r>
            <a:r>
              <a:rPr lang="en-US" sz="51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out </a:t>
            </a:r>
            <a:r>
              <a:rPr lang="en-US" sz="5100" dirty="0">
                <a:latin typeface="Times New Roman" pitchFamily="18" charset="0"/>
                <a:cs typeface="Times New Roman" pitchFamily="18" charset="0"/>
              </a:rPr>
              <a:t>crutches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sz="6500" dirty="0"/>
              <a:t>  </a:t>
            </a:r>
            <a:endParaRPr lang="en-US" sz="4000" dirty="0"/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07708-31D8-45E2-BE5F-10A243B3E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5299" name="Content Placeholder 3" descr="four_point_gait.jpg">
            <a:extLst>
              <a:ext uri="{FF2B5EF4-FFF2-40B4-BE49-F238E27FC236}">
                <a16:creationId xmlns:a16="http://schemas.microsoft.com/office/drawing/2014/main" id="{EF062AD9-63B7-4281-9A73-BE59E20CC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228600"/>
            <a:ext cx="8686800" cy="6324600"/>
          </a:xfr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A9DFF-52A9-403C-8DF7-BE4541A94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56323" name="Content Placeholder 2">
            <a:extLst>
              <a:ext uri="{FF2B5EF4-FFF2-40B4-BE49-F238E27FC236}">
                <a16:creationId xmlns:a16="http://schemas.microsoft.com/office/drawing/2014/main" id="{CD4B58BB-595F-4477-9374-0EA20D778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5" y="0"/>
            <a:ext cx="8858250" cy="6858000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Non weight bearing gait (NWB)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the normal foot is bearing weight(in contact with the ground)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 stands with a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triangular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base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weak foot/ankle is off the floor.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Indications of NWB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Pt with pop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Fracture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Early stage of ORIF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z="4000" dirty="0">
              <a:cs typeface="Arial" panose="020B0604020202020204" pitchFamily="34" charset="0"/>
            </a:endParaRPr>
          </a:p>
        </p:txBody>
      </p:sp>
      <p:pic>
        <p:nvPicPr>
          <p:cNvPr id="56325" name="Picture 5" descr="Crutch02.jpg">
            <a:extLst>
              <a:ext uri="{FF2B5EF4-FFF2-40B4-BE49-F238E27FC236}">
                <a16:creationId xmlns:a16="http://schemas.microsoft.com/office/drawing/2014/main" id="{61A9530E-AAE3-430C-A950-1AAF9A2A4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769912"/>
            <a:ext cx="4786312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B31C7-1651-4BAC-A22B-D383A31A8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7347" name="Content Placeholder 3" descr="non_weight_bearing_swing.jpg">
            <a:extLst>
              <a:ext uri="{FF2B5EF4-FFF2-40B4-BE49-F238E27FC236}">
                <a16:creationId xmlns:a16="http://schemas.microsoft.com/office/drawing/2014/main" id="{83DF0E35-FD11-4A21-B7BE-95906D8408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28600"/>
            <a:ext cx="9144000" cy="6629400"/>
          </a:xfrm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510C1-5CFF-4467-8A1C-4946DEF1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46804-43B3-4A09-AE22-882792291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322" y="2641776"/>
            <a:ext cx="10624930" cy="3918811"/>
          </a:xfrm>
        </p:spPr>
        <p:txBody>
          <a:bodyPr numCol="2">
            <a:normAutofit fontScale="47500" lnSpcReduction="20000"/>
          </a:bodyPr>
          <a:lstStyle/>
          <a:p>
            <a:pPr>
              <a:buFont typeface="Wingdings 3" panose="05040102010807070707" pitchFamily="18" charset="2"/>
              <a:buNone/>
              <a:defRPr/>
            </a:pP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Non weight bearing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3-point gait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a. Unaffected side crutch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b. Affected side crutch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c. Unaffected / good leg 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2-Point gait</a:t>
            </a:r>
          </a:p>
          <a:p>
            <a:pPr marL="914400" indent="-914400">
              <a:buNone/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a .Unaffected &amp; affected side crutch</a:t>
            </a:r>
          </a:p>
          <a:p>
            <a:pPr marL="914400" indent="-914400">
              <a:buNone/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b. Unaffected leg</a:t>
            </a:r>
          </a:p>
          <a:p>
            <a:pPr marL="914400" indent="-914400">
              <a:buFont typeface="Wingdings" pitchFamily="2" charset="2"/>
              <a:buChar char="Ø"/>
              <a:defRPr/>
            </a:pPr>
            <a:r>
              <a:rPr lang="en-US" sz="6000" dirty="0">
                <a:latin typeface="Times New Roman" pitchFamily="18" charset="0"/>
                <a:cs typeface="Times New Roman" pitchFamily="18" charset="0"/>
              </a:rPr>
              <a:t>Faster than 4-point gait but less stability</a:t>
            </a:r>
          </a:p>
          <a:p>
            <a:pPr marL="914400" indent="-914400">
              <a:buNone/>
              <a:defRPr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endParaRPr lang="en-US" sz="4000" dirty="0"/>
          </a:p>
          <a:p>
            <a:pPr>
              <a:buFont typeface="Wingdings 3" panose="05040102010807070707" pitchFamily="18" charset="2"/>
              <a:buNone/>
              <a:defRPr/>
            </a:pP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AE5CEC-7E7A-4AB9-BADD-BD271403D804}"/>
              </a:ext>
            </a:extLst>
          </p:cNvPr>
          <p:cNvSpPr txBox="1"/>
          <p:nvPr/>
        </p:nvSpPr>
        <p:spPr>
          <a:xfrm>
            <a:off x="318052" y="1272209"/>
            <a:ext cx="291548" cy="689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72F36A-0F91-4392-9A64-CF467DB4A755}"/>
              </a:ext>
            </a:extLst>
          </p:cNvPr>
          <p:cNvSpPr txBox="1"/>
          <p:nvPr/>
        </p:nvSpPr>
        <p:spPr>
          <a:xfrm>
            <a:off x="1073426" y="622883"/>
            <a:ext cx="1028037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 3" panose="05040102010807070707" pitchFamily="18" charset="2"/>
              <a:buNone/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Point progression 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is complexion of the gait pattern by arranging the points of contact with the ground according to the severity and the function needed.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C0B04599-78B0-464D-A6B2-D5633A99A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5" y="228600"/>
            <a:ext cx="8858250" cy="6415088"/>
          </a:xfrm>
        </p:spPr>
        <p:txBody>
          <a:bodyPr/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sz="3200" b="1" dirty="0">
                <a:cs typeface="Arial" panose="020B0604020202020204" pitchFamily="34" charset="0"/>
              </a:rPr>
              <a:t>            Assessments of </a:t>
            </a:r>
            <a:r>
              <a:rPr lang="en-US" altLang="en-US" sz="3200" b="1" dirty="0" err="1">
                <a:cs typeface="Arial" panose="020B0604020202020204" pitchFamily="34" charset="0"/>
              </a:rPr>
              <a:t>pt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en-US" altLang="en-US" sz="3200" dirty="0"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Strength of upper and lower limbs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Coordination 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</a:p>
          <a:p>
            <a:pPr eaLnBrk="1" hangingPunct="1"/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Proproception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pain</a:t>
            </a:r>
          </a:p>
          <a:p>
            <a:pPr eaLnBrk="1" hangingPunct="1"/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/>
            <a:endParaRPr lang="en-US" altLang="en-US" sz="4000" dirty="0">
              <a:cs typeface="Arial" panose="020B0604020202020204" pitchFamily="34" charset="0"/>
            </a:endParaRPr>
          </a:p>
          <a:p>
            <a:pPr eaLnBrk="1" hangingPunct="1">
              <a:buFont typeface="Wingdings 3" panose="05040102010807070707" pitchFamily="18" charset="2"/>
              <a:buNone/>
            </a:pPr>
            <a:endParaRPr lang="en-US" altLang="en-US" sz="5400" dirty="0"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635250-60DC-4501-91FB-39991308D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42852"/>
            <a:ext cx="8229600" cy="571504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66DE3-D594-4964-948C-D7CDFED51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2D7D4B-40C5-46BF-830F-8A8F8B6D7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38" y="214313"/>
            <a:ext cx="9488557" cy="6500812"/>
          </a:xfrm>
        </p:spPr>
        <p:txBody>
          <a:bodyPr>
            <a:normAutofit/>
          </a:bodyPr>
          <a:lstStyle/>
          <a:p>
            <a:pPr>
              <a:buFont typeface="Wingdings 3" panose="05040102010807070707" pitchFamily="18" charset="2"/>
              <a:buNone/>
              <a:defRPr/>
            </a:pP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Non weight bearing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sz="4000" b="1" dirty="0"/>
              <a:t>  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4-point gait (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shadow walking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914400" indent="-914400">
              <a:buFont typeface="Wingdings 3" panose="05040102010807070707" pitchFamily="18" charset="2"/>
              <a:buAutoNum type="alphaLcPeriod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Unaffected crutch</a:t>
            </a:r>
          </a:p>
          <a:p>
            <a:pPr marL="914400" indent="-914400">
              <a:buFont typeface="Wingdings 3" panose="05040102010807070707" pitchFamily="18" charset="2"/>
              <a:buAutoNum type="alphaLcPeriod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Affected  crutch</a:t>
            </a:r>
          </a:p>
          <a:p>
            <a:pPr marL="914400" indent="-914400">
              <a:buFont typeface="Wingdings 3" panose="05040102010807070707" pitchFamily="18" charset="2"/>
              <a:buAutoNum type="alphaLcPeriod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Unaffected leg</a:t>
            </a:r>
          </a:p>
          <a:p>
            <a:pPr marL="914400" indent="-914400">
              <a:buFont typeface="Wingdings 3" panose="05040102010807070707" pitchFamily="18" charset="2"/>
              <a:buAutoNum type="alphaLcPeriod"/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Affected leg contacting the ground with out bearing any weight</a:t>
            </a:r>
          </a:p>
          <a:p>
            <a:pPr eaLnBrk="1" hangingPunct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Good stability - at least 3 point contact ground</a:t>
            </a:r>
          </a:p>
          <a:p>
            <a:pPr eaLnBrk="1" hangingPunct="1"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Slowest, difficulty </a:t>
            </a:r>
          </a:p>
          <a:p>
            <a:pPr marL="914400" indent="-914400">
              <a:buFont typeface="Wingdings 3" panose="05040102010807070707" pitchFamily="18" charset="2"/>
              <a:buAutoNum type="alphaLcPeriod"/>
              <a:defRPr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93C3E0-EB7A-4A33-A664-22273F9ED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974" y="142875"/>
            <a:ext cx="9594574" cy="6572250"/>
          </a:xfrm>
        </p:spPr>
        <p:txBody>
          <a:bodyPr>
            <a:normAutofit lnSpcReduction="10000"/>
          </a:bodyPr>
          <a:lstStyle/>
          <a:p>
            <a:pPr>
              <a:buFont typeface="Wingdings 3" panose="05040102010807070707" pitchFamily="18" charset="2"/>
              <a:buNone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Partial weight bearing (PWB)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4-point gait partial wt bearing</a:t>
            </a:r>
          </a:p>
          <a:p>
            <a:pPr marL="914400" indent="-914400">
              <a:buFont typeface="Wingdings 3" panose="05040102010807070707" pitchFamily="18" charset="2"/>
              <a:buAutoNum type="alphaL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Affected side crutch</a:t>
            </a:r>
          </a:p>
          <a:p>
            <a:pPr marL="914400" indent="-914400">
              <a:buFont typeface="Wingdings 3" panose="05040102010807070707" pitchFamily="18" charset="2"/>
              <a:buAutoNum type="alphaL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Unaffected side crutch </a:t>
            </a:r>
          </a:p>
          <a:p>
            <a:pPr marL="914400" indent="-914400">
              <a:buFont typeface="Wingdings 3" panose="05040102010807070707" pitchFamily="18" charset="2"/>
              <a:buAutoNum type="alphaL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Affected leg </a:t>
            </a:r>
          </a:p>
          <a:p>
            <a:pPr marL="914400" indent="-914400">
              <a:buFont typeface="Wingdings 3" panose="05040102010807070707" pitchFamily="18" charset="2"/>
              <a:buAutoNum type="alphaL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Unaffected leg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3-point gait partial wt bearing</a:t>
            </a:r>
          </a:p>
          <a:p>
            <a:pPr marL="914400" indent="-914400">
              <a:buFont typeface="Wingdings 3" panose="05040102010807070707" pitchFamily="18" charset="2"/>
              <a:buAutoNum type="alphaL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Both crutches</a:t>
            </a:r>
          </a:p>
          <a:p>
            <a:pPr marL="914400" indent="-914400">
              <a:buFont typeface="Wingdings 3" panose="05040102010807070707" pitchFamily="18" charset="2"/>
              <a:buAutoNum type="alphaL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Affected leg</a:t>
            </a:r>
          </a:p>
          <a:p>
            <a:pPr marL="914400" indent="-914400">
              <a:buFont typeface="Wingdings 3" panose="05040102010807070707" pitchFamily="18" charset="2"/>
              <a:buAutoNum type="alphaL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Unaffected leg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2-point gait partial wt bearing</a:t>
            </a:r>
          </a:p>
          <a:p>
            <a:pPr marL="914400" indent="-914400">
              <a:buFont typeface="Wingdings 3" panose="05040102010807070707" pitchFamily="18" charset="2"/>
              <a:buAutoNum type="alphaL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Both crutches with affected leg</a:t>
            </a:r>
          </a:p>
          <a:p>
            <a:pPr marL="914400" indent="-914400">
              <a:buFont typeface="Wingdings 3" panose="05040102010807070707" pitchFamily="18" charset="2"/>
              <a:buAutoNum type="alphaL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Unaffected leg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2B8020EC-E828-4CAA-BC2A-E3D613D9B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314" y="214314"/>
            <a:ext cx="8715375" cy="6429375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Stair climbing up and climbing down of pts with crutches</a:t>
            </a:r>
          </a:p>
          <a:p>
            <a:pPr>
              <a:buFont typeface="Wingdings 3" panose="05040102010807070707" pitchFamily="18" charset="2"/>
              <a:buNone/>
              <a:defRPr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Discuss the following questions in group</a:t>
            </a:r>
          </a:p>
          <a:p>
            <a:pPr marL="742950" indent="-742950">
              <a:buFont typeface="Wingdings 3" panose="05040102010807070707" pitchFamily="18" charset="2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When a pt climbs up stairs what should go first in his/her step? crutch or leg ,good or bad ?</a:t>
            </a:r>
          </a:p>
          <a:p>
            <a:pPr marL="742950" indent="-742950">
              <a:buFont typeface="Wingdings 3" panose="05040102010807070707" pitchFamily="18" charset="2"/>
              <a:buAutoNum type="arabicPeriod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When climbing down stairs what should go down first? Crutch or leg , good or bad? </a:t>
            </a:r>
          </a:p>
          <a:p>
            <a:pPr>
              <a:buFont typeface="Wingdings 3" panose="05040102010807070707" pitchFamily="18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1">
            <a:extLst>
              <a:ext uri="{FF2B5EF4-FFF2-40B4-BE49-F238E27FC236}">
                <a16:creationId xmlns:a16="http://schemas.microsoft.com/office/drawing/2014/main" id="{71CDC9C2-BD08-473A-A9FE-B1199ACD5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6875" y="214314"/>
            <a:ext cx="8858250" cy="6429375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  Rules for 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stair climbing</a:t>
            </a:r>
          </a:p>
          <a:p>
            <a:pPr>
              <a:buFont typeface="Wingdings 3" panose="05040102010807070707" pitchFamily="18" charset="2"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to heaven, bad to hell (both for the crutch and the foot)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Leg placed first while climbing 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Crutch placed first while climbing down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2389603D-A753-4C35-A321-1F51F7050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214314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D2E84-824F-4198-BD85-AD862C4A7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E645D43D-19C7-4277-99ED-3C74308080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948" y="228600"/>
            <a:ext cx="9952382" cy="6629400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Climbing up stair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 all your weight on the hand grips.  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close to the bottom step. 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Place the uninjured, healthy foot, on the first step.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Remember: “Good foot goes up first!” Keep the crutches with your weak side. Step up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your body straight. Check your balance before proceeding.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Bring up your weak foot, keep the crutches with the weak side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27948F-25AC-48F1-A81B-C64BD7D5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42852"/>
            <a:ext cx="8229600" cy="35719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Stair climbing rules for crutch users</a:t>
            </a:r>
          </a:p>
        </p:txBody>
      </p:sp>
      <p:sp>
        <p:nvSpPr>
          <p:cNvPr id="64515" name="Text Placeholder 4">
            <a:extLst>
              <a:ext uri="{FF2B5EF4-FFF2-40B4-BE49-F238E27FC236}">
                <a16:creationId xmlns:a16="http://schemas.microsoft.com/office/drawing/2014/main" id="{3BDC3860-3052-40BD-B06D-8851B1911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410201"/>
            <a:ext cx="4040188" cy="733425"/>
          </a:xfrm>
          <a:ln>
            <a:headEnd/>
            <a:tailEnd/>
          </a:ln>
        </p:spPr>
        <p:txBody>
          <a:bodyPr/>
          <a:lstStyle/>
          <a:p>
            <a:r>
              <a:rPr lang="en-US" altLang="en-US">
                <a:cs typeface="Arial" panose="020B0604020202020204" pitchFamily="34" charset="0"/>
              </a:rPr>
              <a:t>Climbing up stairs</a:t>
            </a:r>
          </a:p>
        </p:txBody>
      </p:sp>
      <p:sp>
        <p:nvSpPr>
          <p:cNvPr id="64516" name="Text Placeholder 6">
            <a:extLst>
              <a:ext uri="{FF2B5EF4-FFF2-40B4-BE49-F238E27FC236}">
                <a16:creationId xmlns:a16="http://schemas.microsoft.com/office/drawing/2014/main" id="{A5A5635F-098F-4798-9F1B-B073F1719B8C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6169026" y="5410200"/>
            <a:ext cx="4041775" cy="762000"/>
          </a:xfrm>
          <a:ln>
            <a:headEnd/>
            <a:tailEnd/>
          </a:ln>
        </p:spPr>
        <p:txBody>
          <a:bodyPr/>
          <a:lstStyle/>
          <a:p>
            <a:r>
              <a:rPr lang="en-US" altLang="en-US" b="1">
                <a:cs typeface="Arial" panose="020B0604020202020204" pitchFamily="34" charset="0"/>
              </a:rPr>
              <a:t>Climbing down stairs</a:t>
            </a:r>
          </a:p>
        </p:txBody>
      </p:sp>
      <p:pic>
        <p:nvPicPr>
          <p:cNvPr id="64517" name="Content Placeholder 3" descr="downstairs.jpg">
            <a:extLst>
              <a:ext uri="{FF2B5EF4-FFF2-40B4-BE49-F238E27FC236}">
                <a16:creationId xmlns:a16="http://schemas.microsoft.com/office/drawing/2014/main" id="{173590F9-E7C2-41B0-BBCB-EDE6947DA8D3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750" y="1000125"/>
            <a:ext cx="4071938" cy="4357688"/>
          </a:xfrm>
          <a:ln>
            <a:prstDash val="solid"/>
          </a:ln>
        </p:spPr>
      </p:pic>
      <p:pic>
        <p:nvPicPr>
          <p:cNvPr id="64518" name="Content Placeholder 3" descr="upstairs.jpg">
            <a:extLst>
              <a:ext uri="{FF2B5EF4-FFF2-40B4-BE49-F238E27FC236}">
                <a16:creationId xmlns:a16="http://schemas.microsoft.com/office/drawing/2014/main" id="{65E907A7-E0F0-4327-95F8-266A77D68FA2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1" y="714375"/>
            <a:ext cx="5000625" cy="4643438"/>
          </a:xfrm>
          <a:ln>
            <a:prstDash val="solid"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6">
            <a:extLst>
              <a:ext uri="{FF2B5EF4-FFF2-40B4-BE49-F238E27FC236}">
                <a16:creationId xmlns:a16="http://schemas.microsoft.com/office/drawing/2014/main" id="{67B77302-F522-462B-AE05-188D524DD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478" y="214314"/>
            <a:ext cx="9607826" cy="6643687"/>
          </a:xfrm>
        </p:spPr>
        <p:txBody>
          <a:bodyPr/>
          <a:lstStyle/>
          <a:p>
            <a:pPr>
              <a:buFont typeface="Wingdings 3" panose="05040102010807070707" pitchFamily="18" charset="2"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Going down the stairs: 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Start at the edge of the step. Keep your hips beneath you.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Slowly place the weight on the hand grips and bring the crutches with your weak side down first to the next step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you proceed forward, 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 the hips and knees, this will help to prevent leaning too far forward. can cause falls.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Bring healthy foot to step below.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Check your balance before you proceed to the next step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  <a:p>
            <a:pPr>
              <a:buFont typeface="Wingdings 3" panose="05040102010807070707" pitchFamily="18" charset="2"/>
              <a:buNone/>
            </a:pPr>
            <a:endParaRPr lang="en-US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19704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8764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14CFA0-CC4F-437D-A0AA-32BC84D5E7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965" y="407642"/>
            <a:ext cx="10515600" cy="6006410"/>
          </a:xfrm>
        </p:spPr>
        <p:txBody>
          <a:bodyPr>
            <a:normAutofit/>
          </a:bodyPr>
          <a:lstStyle/>
          <a:p>
            <a:pPr eaLnBrk="1" hangingPunct="1">
              <a:buFont typeface="Wingdings 3" panose="05040102010807070707" pitchFamily="18" charset="2"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Selection of gait devices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choosing gait device, the PT considers the amount of support the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needs and ability to manipulate the device. 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selection of device is based on the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pt’s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disability, coordination, and stability.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example, you may have two Pts with the same type of fracture.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 of the pts may use crutches if h/se has adequate stability and coordination to safely use them.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other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may require a walker due to poor stability and coordination.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the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pt’s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abilities improve, they may advance to  device providing less stability and support for easier maneuverability.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BA1DB-0DDF-4655-B13A-C6497071D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329" y="104400"/>
            <a:ext cx="10515600" cy="6551894"/>
          </a:xfrm>
        </p:spPr>
        <p:txBody>
          <a:bodyPr>
            <a:normAutofit fontScale="92500" lnSpcReduction="10000"/>
          </a:bodyPr>
          <a:lstStyle/>
          <a:p>
            <a:pPr marL="365760" indent="-256032"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Types of walking devices: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Walking devices are designed to improve the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pt’s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stability by increasing the base of support.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categories of ambulation devices, in order from greatest to least amount of support, are: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Parallel bars,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Walkers,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Axillary crutches,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Forearm (</a:t>
            </a: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Loftstrand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 crutches,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Two canes, and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One cane.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All categories are adjustable and come in tall, adult, and child sizes. </a:t>
            </a:r>
          </a:p>
          <a:p>
            <a:pPr marL="365760" indent="-256032">
              <a:buFont typeface="Wingdings 3"/>
              <a:buChar char="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Additionally, a special platform can be attached to walkers or axillary crutches for pts who are unable to bear weight through the hand, wrist, or forearm.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descr="Parchment">
            <a:extLst>
              <a:ext uri="{FF2B5EF4-FFF2-40B4-BE49-F238E27FC236}">
                <a16:creationId xmlns:a16="http://schemas.microsoft.com/office/drawing/2014/main" id="{B2FD078F-7F9E-4FB9-8599-C7BEB94331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1) Parallel bars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2CA04-D8E0-4F1B-911B-D15FA155DF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349"/>
            <a:ext cx="10515600" cy="492872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when maximal Pt support and stability are required.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gait pattern can be practiced in parallel bars and the fit of the assistive device can be checked.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parallel bars limit mobility. So once the patient becomes proficient with the appropriate gait pattern, the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must be progressed to another assistive gait device to be mobile.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height needs to be adjusted to provide 15 to 20⁰  of elbow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flxn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the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standing erect and is grasping the bars about 6 inches anterior to the hips</a:t>
            </a:r>
          </a:p>
          <a:p>
            <a:endParaRPr lang="en-US" dirty="0"/>
          </a:p>
        </p:txBody>
      </p:sp>
      <p:pic>
        <p:nvPicPr>
          <p:cNvPr id="16388" name="Picture 2" descr="C:\Users\bill\Documents\fig_26-004.jpg">
            <a:extLst>
              <a:ext uri="{FF2B5EF4-FFF2-40B4-BE49-F238E27FC236}">
                <a16:creationId xmlns:a16="http://schemas.microsoft.com/office/drawing/2014/main" id="{4A2499EC-60B8-478B-B58A-F6C7B5E2D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815" y="4403543"/>
            <a:ext cx="3333750" cy="243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Parchment">
            <a:extLst>
              <a:ext uri="{FF2B5EF4-FFF2-40B4-BE49-F238E27FC236}">
                <a16:creationId xmlns:a16="http://schemas.microsoft.com/office/drawing/2014/main" id="{0D176676-9B77-4DA6-A1E3-445A829B0E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8255"/>
            <a:ext cx="10515600" cy="1325563"/>
          </a:xfrm>
          <a:noFill/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Walkers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98E7EF96-7156-4108-AF76-AFDA2A8349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343817"/>
            <a:ext cx="10515600" cy="4761147"/>
          </a:xfrm>
          <a:solidFill>
            <a:schemeClr val="bg1"/>
          </a:solidFill>
          <a:ln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 maximum stability and support and allow the patient to be mobile.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designed in many styles, but all have four legs.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may have two or four wheels. 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Wider and more stable base of support, but slow gait (interfere smooth reciprocal gait)</a:t>
            </a:r>
          </a:p>
          <a:p>
            <a:pPr eaLnBrk="1" hangingPunct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patients requiring maximum assistance with balance, uncoordinated</a:t>
            </a:r>
          </a:p>
          <a:p>
            <a:pPr eaLnBrk="1" hangingPunct="1">
              <a:lnSpc>
                <a:spcPct val="90000"/>
              </a:lnSpc>
              <a:buFont typeface="Wingdings 3" panose="05040102010807070707" pitchFamily="18" charset="2"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IIHS">
      <a:dk1>
        <a:sysClr val="windowText" lastClr="000000"/>
      </a:dk1>
      <a:lt1>
        <a:srgbClr val="FFFFFF"/>
      </a:lt1>
      <a:dk2>
        <a:srgbClr val="3F3F3F"/>
      </a:dk2>
      <a:lt2>
        <a:srgbClr val="A5A5A5"/>
      </a:lt2>
      <a:accent1>
        <a:srgbClr val="000000"/>
      </a:accent1>
      <a:accent2>
        <a:srgbClr val="3F3F3F"/>
      </a:accent2>
      <a:accent3>
        <a:srgbClr val="7F7F7F"/>
      </a:accent3>
      <a:accent4>
        <a:srgbClr val="A5A5A5"/>
      </a:accent4>
      <a:accent5>
        <a:srgbClr val="BFBFBF"/>
      </a:accent5>
      <a:accent6>
        <a:srgbClr val="FFFFFF"/>
      </a:accent6>
      <a:hlink>
        <a:srgbClr val="0563C1"/>
      </a:hlink>
      <a:folHlink>
        <a:srgbClr val="0563C1"/>
      </a:folHlink>
    </a:clrScheme>
    <a:fontScheme name="IIH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19FCB01-71CB-4CEF-9378-20A83ACD9183}" vid="{BE2750DF-4432-4BDE-9032-1C59683D62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201</TotalTime>
  <Words>2819</Words>
  <Application>Microsoft Office PowerPoint</Application>
  <PresentationFormat>Widescreen</PresentationFormat>
  <Paragraphs>386</Paragraphs>
  <Slides>57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Arial Black</vt:lpstr>
      <vt:lpstr>Calibri</vt:lpstr>
      <vt:lpstr>Lucida Sans Unicode</vt:lpstr>
      <vt:lpstr>Times New Roman</vt:lpstr>
      <vt:lpstr>Verdana</vt:lpstr>
      <vt:lpstr>Wingdings</vt:lpstr>
      <vt:lpstr>Wingdings 3</vt:lpstr>
      <vt:lpstr>Theme1</vt:lpstr>
      <vt:lpstr>Assisting with Walking Using Walkers, Canes and Crutches </vt:lpstr>
      <vt:lpstr>PowerPoint Presentation</vt:lpstr>
      <vt:lpstr>PowerPoint Presentation</vt:lpstr>
      <vt:lpstr>        General Principles</vt:lpstr>
      <vt:lpstr>   </vt:lpstr>
      <vt:lpstr>PowerPoint Presentation</vt:lpstr>
      <vt:lpstr>PowerPoint Presentation</vt:lpstr>
      <vt:lpstr>1) Parallel bars</vt:lpstr>
      <vt:lpstr>2) Walkers</vt:lpstr>
      <vt:lpstr>PowerPoint Presentation</vt:lpstr>
      <vt:lpstr>    </vt:lpstr>
      <vt:lpstr>   </vt:lpstr>
      <vt:lpstr>    </vt:lpstr>
      <vt:lpstr>    </vt:lpstr>
      <vt:lpstr>PowerPoint Presentation</vt:lpstr>
      <vt:lpstr>    </vt:lpstr>
      <vt:lpstr>PowerPoint Presentation</vt:lpstr>
      <vt:lpstr>Disadvantages of using walkers:</vt:lpstr>
      <vt:lpstr>      Canes</vt:lpstr>
      <vt:lpstr>PowerPoint Presentation</vt:lpstr>
      <vt:lpstr>PowerPoint Presentation</vt:lpstr>
      <vt:lpstr>Disadvantage of a cane </vt:lpstr>
      <vt:lpstr>PowerPoint Presentation</vt:lpstr>
      <vt:lpstr>              Types of crutches</vt:lpstr>
      <vt:lpstr>3) Axillary crutches</vt:lpstr>
      <vt:lpstr>Disadvantages of axillary crutches:</vt:lpstr>
      <vt:lpstr>PowerPoint Presentation</vt:lpstr>
      <vt:lpstr>Axillary crutch measurement in supine position</vt:lpstr>
      <vt:lpstr>    Forearm crutches </vt:lpstr>
      <vt:lpstr>Disadvantages of forearm crutches:</vt:lpstr>
      <vt:lpstr>PowerPoint Presentation</vt:lpstr>
      <vt:lpstr>PowerPoint Presentation</vt:lpstr>
      <vt:lpstr>   </vt:lpstr>
      <vt:lpstr>PowerPoint Presentation</vt:lpstr>
      <vt:lpstr>   </vt:lpstr>
      <vt:lpstr>Posture ,gravity and alignment</vt:lpstr>
      <vt:lpstr>…Continued</vt:lpstr>
      <vt:lpstr>PowerPoint Presentation</vt:lpstr>
      <vt:lpstr>PowerPoint Presentation</vt:lpstr>
      <vt:lpstr>PowerPoint Presentation</vt:lpstr>
      <vt:lpstr>Basic gait patterns</vt:lpstr>
      <vt:lpstr>PowerPoint Presentation</vt:lpstr>
      <vt:lpstr>PowerPoint Presentation</vt:lpstr>
      <vt:lpstr>   </vt:lpstr>
      <vt:lpstr>    </vt:lpstr>
      <vt:lpstr>    </vt:lpstr>
      <vt:lpstr>    </vt:lpstr>
      <vt:lpstr>    </vt:lpstr>
      <vt:lpstr>    </vt:lpstr>
      <vt:lpstr>    </vt:lpstr>
      <vt:lpstr>PowerPoint Presentation</vt:lpstr>
      <vt:lpstr>PowerPoint Presentation</vt:lpstr>
      <vt:lpstr>PowerPoint Presentation</vt:lpstr>
      <vt:lpstr>   </vt:lpstr>
      <vt:lpstr>Stair climbing rules for crutch users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CECG113 - Practicum and Placement at Aged Care Center</dc:title>
  <dc:creator>Win 8</dc:creator>
  <cp:lastModifiedBy>Shamiddi Peiris</cp:lastModifiedBy>
  <cp:revision>65</cp:revision>
  <dcterms:created xsi:type="dcterms:W3CDTF">2021-06-07T13:07:19Z</dcterms:created>
  <dcterms:modified xsi:type="dcterms:W3CDTF">2022-03-28T05:30:59Z</dcterms:modified>
</cp:coreProperties>
</file>