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6.jpg" ContentType="image/jpg"/>
  <Override PartName="/ppt/media/image17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257" r:id="rId15"/>
    <p:sldId id="258" r:id="rId16"/>
    <p:sldId id="259" r:id="rId17"/>
    <p:sldId id="261" r:id="rId18"/>
    <p:sldId id="262" r:id="rId19"/>
    <p:sldId id="263" r:id="rId20"/>
    <p:sldId id="264" r:id="rId21"/>
    <p:sldId id="265" r:id="rId22"/>
    <p:sldId id="266" r:id="rId23"/>
    <p:sldId id="315" r:id="rId24"/>
    <p:sldId id="31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7827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8B78066-C41C-4625-899C-F67B9A44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8791"/>
            <a:ext cx="10515600" cy="1325563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3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7827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8B78066-C41C-4625-899C-F67B9A44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8791"/>
            <a:ext cx="10515600" cy="1325563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3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4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8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8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7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FA0B1A5-5489-4330-BF8B-AB834167C994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DF61E3-3ADB-44EF-866A-A85A38722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8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430" y="2447329"/>
            <a:ext cx="8849139" cy="1325563"/>
          </a:xfrm>
        </p:spPr>
        <p:txBody>
          <a:bodyPr/>
          <a:lstStyle/>
          <a:p>
            <a:r>
              <a:rPr lang="en-US" sz="6000" dirty="0"/>
              <a:t>Essential Newborn Care</a:t>
            </a:r>
          </a:p>
        </p:txBody>
      </p:sp>
    </p:spTree>
    <p:extLst>
      <p:ext uri="{BB962C8B-B14F-4D97-AF65-F5344CB8AC3E}">
        <p14:creationId xmlns:p14="http://schemas.microsoft.com/office/powerpoint/2010/main" val="324801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Newborn identification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256" y="1364116"/>
            <a:ext cx="6681555" cy="50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9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032" y="1494745"/>
            <a:ext cx="6849100" cy="51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6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 breast feeding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741" y="1904088"/>
            <a:ext cx="559051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8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 cord blood to the lab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044" y="1473013"/>
            <a:ext cx="6613968" cy="49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 care after birth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postnatal environment </a:t>
            </a:r>
          </a:p>
          <a:p>
            <a:r>
              <a:rPr lang="en-US" dirty="0"/>
              <a:t>Every day care of the baby</a:t>
            </a:r>
          </a:p>
          <a:p>
            <a:r>
              <a:rPr lang="en-US" dirty="0"/>
              <a:t>Looking for danger signs and giving treatment</a:t>
            </a:r>
          </a:p>
          <a:p>
            <a:r>
              <a:rPr lang="en-US" dirty="0"/>
              <a:t>Preparation for discharge</a:t>
            </a:r>
          </a:p>
        </p:txBody>
      </p:sp>
    </p:spTree>
    <p:extLst>
      <p:ext uri="{BB962C8B-B14F-4D97-AF65-F5344CB8AC3E}">
        <p14:creationId xmlns:p14="http://schemas.microsoft.com/office/powerpoint/2010/main" val="134260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Postnatal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room (at least 25 Celsius) </a:t>
            </a:r>
          </a:p>
          <a:p>
            <a:r>
              <a:rPr lang="en-US" dirty="0"/>
              <a:t>Heater</a:t>
            </a:r>
          </a:p>
          <a:p>
            <a:r>
              <a:rPr lang="en-US" dirty="0"/>
              <a:t>Mother and baby should kept together</a:t>
            </a:r>
          </a:p>
          <a:p>
            <a:r>
              <a:rPr lang="en-US" dirty="0"/>
              <a:t>Small babies – Skin to skin contact (kangaroo care)</a:t>
            </a:r>
          </a:p>
          <a:p>
            <a:r>
              <a:rPr lang="en-US" dirty="0"/>
              <a:t>Bed net</a:t>
            </a:r>
          </a:p>
        </p:txBody>
      </p:sp>
    </p:spTree>
    <p:extLst>
      <p:ext uri="{BB962C8B-B14F-4D97-AF65-F5344CB8AC3E}">
        <p14:creationId xmlns:p14="http://schemas.microsoft.com/office/powerpoint/2010/main" val="70235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Everyday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birth until time of </a:t>
            </a:r>
            <a:r>
              <a:rPr lang="en-US" dirty="0" err="1"/>
              <a:t>dischsrge</a:t>
            </a:r>
            <a:endParaRPr lang="en-US" dirty="0"/>
          </a:p>
          <a:p>
            <a:r>
              <a:rPr lang="en-US" dirty="0"/>
              <a:t>Breastfeeding</a:t>
            </a:r>
          </a:p>
          <a:p>
            <a:r>
              <a:rPr lang="en-US" dirty="0"/>
              <a:t>Warmth</a:t>
            </a:r>
          </a:p>
          <a:p>
            <a:r>
              <a:rPr lang="en-US" dirty="0"/>
              <a:t>Cord care</a:t>
            </a:r>
          </a:p>
          <a:p>
            <a:r>
              <a:rPr lang="en-US" dirty="0"/>
              <a:t>hygiene</a:t>
            </a:r>
          </a:p>
        </p:txBody>
      </p:sp>
    </p:spTree>
    <p:extLst>
      <p:ext uri="{BB962C8B-B14F-4D97-AF65-F5344CB8AC3E}">
        <p14:creationId xmlns:p14="http://schemas.microsoft.com/office/powerpoint/2010/main" val="4112256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warmth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Wrap baby with clean dry clothes and cover head and feet with cap and socks.</a:t>
            </a:r>
          </a:p>
          <a:p>
            <a:r>
              <a:rPr lang="en-US" dirty="0"/>
              <a:t>Wrap with an extra layer  than older children</a:t>
            </a:r>
          </a:p>
          <a:p>
            <a:r>
              <a:rPr lang="en-US" dirty="0"/>
              <a:t>Check temperature frequently and if found cold skin to skin contact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63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Umbilical stump should left dry</a:t>
            </a:r>
          </a:p>
          <a:p>
            <a:r>
              <a:rPr lang="en-US" dirty="0"/>
              <a:t>Should not apply anything on stump</a:t>
            </a:r>
          </a:p>
          <a:p>
            <a:r>
              <a:rPr lang="en-US" dirty="0"/>
              <a:t>Loosely covered with nappy</a:t>
            </a:r>
          </a:p>
          <a:p>
            <a:r>
              <a:rPr lang="en-US" dirty="0"/>
              <a:t>If got soiled , should be washed with soap and water and dried by using a clean cloth</a:t>
            </a:r>
          </a:p>
          <a:p>
            <a:r>
              <a:rPr lang="en-US" dirty="0"/>
              <a:t>Look for signs of infections ex: pus discharge</a:t>
            </a:r>
          </a:p>
          <a:p>
            <a:r>
              <a:rPr lang="en-US" dirty="0"/>
              <a:t>Mothers should be explained about danger signs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9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Hygiene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practice by mother , family , visitors and all health professionals</a:t>
            </a:r>
          </a:p>
          <a:p>
            <a:r>
              <a:rPr lang="en-US" dirty="0"/>
              <a:t>Need not be bathed daily , but should be washed or wiped the face , neck , genital areas , groins and </a:t>
            </a:r>
            <a:r>
              <a:rPr lang="en-US" dirty="0" err="1"/>
              <a:t>axilas</a:t>
            </a:r>
            <a:r>
              <a:rPr lang="en-US" dirty="0"/>
              <a:t> daily</a:t>
            </a:r>
          </a:p>
          <a:p>
            <a:r>
              <a:rPr lang="en-US" dirty="0"/>
              <a:t>Gluteal region needed to be wiped whenever it got soiled</a:t>
            </a:r>
          </a:p>
          <a:p>
            <a:r>
              <a:rPr lang="en-US" dirty="0"/>
              <a:t>Only lukewarm water is used</a:t>
            </a:r>
          </a:p>
          <a:p>
            <a:r>
              <a:rPr lang="en-US" dirty="0"/>
              <a:t>Cover with clothes immediately after a bath</a:t>
            </a:r>
          </a:p>
          <a:p>
            <a:r>
              <a:rPr lang="en-US" dirty="0"/>
              <a:t>Never apply anything in eyes or ears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8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Care after birth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 temperature</a:t>
            </a:r>
          </a:p>
          <a:p>
            <a:r>
              <a:rPr lang="en-US" dirty="0"/>
              <a:t>Maintain Airway</a:t>
            </a:r>
          </a:p>
          <a:p>
            <a:r>
              <a:rPr lang="en-US" dirty="0"/>
              <a:t>Skin to skin contact with mother</a:t>
            </a:r>
          </a:p>
          <a:p>
            <a:r>
              <a:rPr lang="en-US" dirty="0"/>
              <a:t>Identification of the new born</a:t>
            </a:r>
          </a:p>
          <a:p>
            <a:r>
              <a:rPr lang="en-US" dirty="0"/>
              <a:t>Cleaning and Warmth</a:t>
            </a:r>
          </a:p>
          <a:p>
            <a:r>
              <a:rPr lang="en-US" dirty="0"/>
              <a:t>Vitamin K</a:t>
            </a:r>
          </a:p>
          <a:p>
            <a:r>
              <a:rPr lang="en-US" dirty="0"/>
              <a:t>Assessment and measurements</a:t>
            </a:r>
          </a:p>
          <a:p>
            <a:r>
              <a:rPr lang="en-US" dirty="0"/>
              <a:t>Initiate breast feeding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51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Not feeding well</a:t>
            </a:r>
          </a:p>
          <a:p>
            <a:r>
              <a:rPr lang="en-US" dirty="0"/>
              <a:t>Less active </a:t>
            </a:r>
          </a:p>
          <a:p>
            <a:r>
              <a:rPr lang="en-US" dirty="0"/>
              <a:t>Rapid breathing</a:t>
            </a:r>
          </a:p>
          <a:p>
            <a:r>
              <a:rPr lang="en-US" dirty="0"/>
              <a:t>Grunting / moaning</a:t>
            </a:r>
          </a:p>
          <a:p>
            <a:r>
              <a:rPr lang="en-US" dirty="0"/>
              <a:t>Convulsions</a:t>
            </a:r>
          </a:p>
          <a:p>
            <a:r>
              <a:rPr lang="en-US" dirty="0"/>
              <a:t>Floppy or stiff</a:t>
            </a:r>
          </a:p>
          <a:p>
            <a:r>
              <a:rPr lang="en-US" dirty="0"/>
              <a:t>Temperature &gt;37.5 C or &lt;35.5 C</a:t>
            </a:r>
          </a:p>
          <a:p>
            <a:r>
              <a:rPr lang="en-US" dirty="0"/>
              <a:t>Umbilicus infected (pus)</a:t>
            </a:r>
          </a:p>
          <a:p>
            <a:r>
              <a:rPr lang="en-US" dirty="0"/>
              <a:t>More than 10 skin pustules ,bullae , swelling, redness</a:t>
            </a:r>
          </a:p>
          <a:p>
            <a:r>
              <a:rPr lang="en-US" dirty="0"/>
              <a:t>bleeding</a:t>
            </a:r>
          </a:p>
        </p:txBody>
      </p:sp>
    </p:spTree>
    <p:extLst>
      <p:ext uri="{BB962C8B-B14F-4D97-AF65-F5344CB8AC3E}">
        <p14:creationId xmlns:p14="http://schemas.microsoft.com/office/powerpoint/2010/main" val="407389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follow immunization schedule </a:t>
            </a:r>
          </a:p>
          <a:p>
            <a:r>
              <a:rPr lang="en-US" dirty="0"/>
              <a:t>In Sri Lanka = EPI schedule </a:t>
            </a:r>
          </a:p>
          <a:p>
            <a:endParaRPr lang="en-US" dirty="0"/>
          </a:p>
          <a:p>
            <a:r>
              <a:rPr lang="en-US" dirty="0"/>
              <a:t>EPI – Expanded Program on Immunization </a:t>
            </a:r>
          </a:p>
        </p:txBody>
      </p:sp>
    </p:spTree>
    <p:extLst>
      <p:ext uri="{BB962C8B-B14F-4D97-AF65-F5344CB8AC3E}">
        <p14:creationId xmlns:p14="http://schemas.microsoft.com/office/powerpoint/2010/main" val="8034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pid.gov.lk/web/images/pdf/Immunization/nis_final_03_05_2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92"/>
            <a:ext cx="11956868" cy="663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15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 care and advices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discharge there must be home visits by the midwife</a:t>
            </a:r>
          </a:p>
          <a:p>
            <a:r>
              <a:rPr lang="en-US" dirty="0"/>
              <a:t>Baby must be taken to follow up clinics monthly for the assessments and immunization</a:t>
            </a:r>
          </a:p>
          <a:p>
            <a:r>
              <a:rPr lang="en-US" dirty="0"/>
              <a:t>Parents should be advised on getting birth certificates </a:t>
            </a:r>
          </a:p>
          <a:p>
            <a:r>
              <a:rPr lang="en-US" dirty="0"/>
              <a:t>Issuing CHDR (Child Health Developmental Record)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4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 – hygienic practices with babies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Immediate bathing of the baby</a:t>
            </a:r>
          </a:p>
          <a:p>
            <a:r>
              <a:rPr lang="en-US" dirty="0"/>
              <a:t>Bathing babies with unhygienic herbal water</a:t>
            </a:r>
          </a:p>
          <a:p>
            <a:r>
              <a:rPr lang="en-US" dirty="0"/>
              <a:t>Pre lacteal feeding</a:t>
            </a:r>
          </a:p>
          <a:p>
            <a:r>
              <a:rPr lang="en-US" dirty="0"/>
              <a:t>Use of pacifiers</a:t>
            </a:r>
          </a:p>
          <a:p>
            <a:r>
              <a:rPr lang="en-US" dirty="0"/>
              <a:t>Use of ready made formula milk or diluted milk instead of breast milk</a:t>
            </a:r>
          </a:p>
          <a:p>
            <a:r>
              <a:rPr lang="en-US" dirty="0"/>
              <a:t>Applying solutions , ointments on the cord stump </a:t>
            </a:r>
          </a:p>
        </p:txBody>
      </p:sp>
    </p:spTree>
    <p:extLst>
      <p:ext uri="{BB962C8B-B14F-4D97-AF65-F5344CB8AC3E}">
        <p14:creationId xmlns:p14="http://schemas.microsoft.com/office/powerpoint/2010/main" val="1038290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1582" y="1052716"/>
            <a:ext cx="7772400" cy="1080135"/>
          </a:xfrm>
          <a:custGeom>
            <a:avLst/>
            <a:gdLst/>
            <a:ahLst/>
            <a:cxnLst/>
            <a:rect l="l" t="t" r="r" b="b"/>
            <a:pathLst>
              <a:path w="7772400" h="1080135">
                <a:moveTo>
                  <a:pt x="0" y="1080122"/>
                </a:moveTo>
                <a:lnTo>
                  <a:pt x="7772400" y="1080122"/>
                </a:lnTo>
                <a:lnTo>
                  <a:pt x="7772400" y="0"/>
                </a:lnTo>
                <a:lnTo>
                  <a:pt x="0" y="0"/>
                </a:lnTo>
                <a:lnTo>
                  <a:pt x="0" y="1080122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77693" y="880695"/>
            <a:ext cx="6722745" cy="94043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latin typeface="Times New Roman"/>
                <a:cs typeface="Times New Roman"/>
              </a:rPr>
              <a:t>BREAST</a:t>
            </a:r>
            <a:r>
              <a:rPr sz="6000" b="1" spc="-185" dirty="0">
                <a:latin typeface="Times New Roman"/>
                <a:cs typeface="Times New Roman"/>
              </a:rPr>
              <a:t> </a:t>
            </a:r>
            <a:r>
              <a:rPr sz="6000" b="1" dirty="0">
                <a:latin typeface="Times New Roman"/>
                <a:cs typeface="Times New Roman"/>
              </a:rPr>
              <a:t>FEEDING</a:t>
            </a:r>
            <a:endParaRPr sz="6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7600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2157" y="773048"/>
            <a:ext cx="596646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DEFINITION OF</a:t>
            </a:r>
            <a:r>
              <a:rPr sz="3600" spc="-40" dirty="0"/>
              <a:t> </a:t>
            </a:r>
            <a:r>
              <a:rPr sz="3600" spc="-10" dirty="0"/>
              <a:t>BREASTFEEDING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847532" y="1988821"/>
            <a:ext cx="6985000" cy="3649979"/>
          </a:xfrm>
          <a:custGeom>
            <a:avLst/>
            <a:gdLst/>
            <a:ahLst/>
            <a:cxnLst/>
            <a:rect l="l" t="t" r="r" b="b"/>
            <a:pathLst>
              <a:path w="6985000" h="3649979">
                <a:moveTo>
                  <a:pt x="0" y="3649979"/>
                </a:moveTo>
                <a:lnTo>
                  <a:pt x="6984746" y="3649979"/>
                </a:lnTo>
                <a:lnTo>
                  <a:pt x="6984746" y="0"/>
                </a:lnTo>
                <a:lnTo>
                  <a:pt x="0" y="0"/>
                </a:lnTo>
                <a:lnTo>
                  <a:pt x="0" y="3649979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26438" y="1999311"/>
            <a:ext cx="6461125" cy="1791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800" spc="-15" dirty="0">
                <a:latin typeface="Calibri"/>
                <a:cs typeface="Calibri"/>
              </a:rPr>
              <a:t>Breastfeeding </a:t>
            </a:r>
            <a:r>
              <a:rPr sz="2800" spc="-5" dirty="0">
                <a:latin typeface="Calibri"/>
                <a:cs typeface="Calibri"/>
              </a:rPr>
              <a:t>is the </a:t>
            </a:r>
            <a:r>
              <a:rPr sz="2800" spc="-15" dirty="0">
                <a:latin typeface="Calibri"/>
                <a:cs typeface="Calibri"/>
              </a:rPr>
              <a:t>feeding </a:t>
            </a:r>
            <a:r>
              <a:rPr sz="2800" spc="-5" dirty="0">
                <a:latin typeface="Calibri"/>
                <a:cs typeface="Calibri"/>
              </a:rPr>
              <a:t>of an </a:t>
            </a:r>
            <a:r>
              <a:rPr sz="2800" spc="-20" dirty="0">
                <a:latin typeface="Calibri"/>
                <a:cs typeface="Calibri"/>
              </a:rPr>
              <a:t>infant </a:t>
            </a:r>
            <a:r>
              <a:rPr sz="2800" spc="-10" dirty="0">
                <a:latin typeface="Calibri"/>
                <a:cs typeface="Calibri"/>
              </a:rPr>
              <a:t>or  </a:t>
            </a:r>
            <a:r>
              <a:rPr sz="2800" spc="-15" dirty="0">
                <a:latin typeface="Calibri"/>
                <a:cs typeface="Calibri"/>
              </a:rPr>
              <a:t>young </a:t>
            </a:r>
            <a:r>
              <a:rPr sz="2800" spc="-5" dirty="0">
                <a:latin typeface="Calibri"/>
                <a:cs typeface="Calibri"/>
              </a:rPr>
              <a:t>child with </a:t>
            </a:r>
            <a:r>
              <a:rPr sz="2800" spc="-20" dirty="0">
                <a:latin typeface="Calibri"/>
                <a:cs typeface="Calibri"/>
              </a:rPr>
              <a:t>breast </a:t>
            </a:r>
            <a:r>
              <a:rPr sz="2800" spc="-5" dirty="0">
                <a:latin typeface="Calibri"/>
                <a:cs typeface="Calibri"/>
              </a:rPr>
              <a:t>milk </a:t>
            </a:r>
            <a:r>
              <a:rPr sz="2800" spc="-10" dirty="0">
                <a:latin typeface="Calibri"/>
                <a:cs typeface="Calibri"/>
              </a:rPr>
              <a:t>directly </a:t>
            </a:r>
            <a:r>
              <a:rPr sz="2800" spc="-20" dirty="0">
                <a:latin typeface="Calibri"/>
                <a:cs typeface="Calibri"/>
              </a:rPr>
              <a:t>from  </a:t>
            </a:r>
            <a:r>
              <a:rPr sz="2800" spc="-15" dirty="0">
                <a:latin typeface="Calibri"/>
                <a:cs typeface="Calibri"/>
              </a:rPr>
              <a:t>female </a:t>
            </a:r>
            <a:r>
              <a:rPr sz="2800" spc="-10" dirty="0">
                <a:latin typeface="Calibri"/>
                <a:cs typeface="Calibri"/>
              </a:rPr>
              <a:t>human </a:t>
            </a:r>
            <a:r>
              <a:rPr sz="2800" spc="-15" dirty="0">
                <a:latin typeface="Calibri"/>
                <a:cs typeface="Calibri"/>
              </a:rPr>
              <a:t>breasts </a:t>
            </a:r>
            <a:r>
              <a:rPr sz="2800" spc="-10" dirty="0">
                <a:latin typeface="Calibri"/>
                <a:cs typeface="Calibri"/>
              </a:rPr>
              <a:t>(i.e., via lactation) not  </a:t>
            </a:r>
            <a:r>
              <a:rPr sz="2800" spc="-20" dirty="0">
                <a:latin typeface="Calibri"/>
                <a:cs typeface="Calibri"/>
              </a:rPr>
              <a:t>from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baby </a:t>
            </a:r>
            <a:r>
              <a:rPr sz="2800" spc="-15" dirty="0">
                <a:latin typeface="Calibri"/>
                <a:cs typeface="Calibri"/>
              </a:rPr>
              <a:t>bottle </a:t>
            </a:r>
            <a:r>
              <a:rPr sz="2800" dirty="0">
                <a:latin typeface="Calibri"/>
                <a:cs typeface="Calibri"/>
              </a:rPr>
              <a:t>or </a:t>
            </a:r>
            <a:r>
              <a:rPr sz="2800" spc="-10" dirty="0">
                <a:latin typeface="Calibri"/>
                <a:cs typeface="Calibri"/>
              </a:rPr>
              <a:t>other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container</a:t>
            </a:r>
            <a:r>
              <a:rPr sz="3200" spc="-10" dirty="0">
                <a:solidFill>
                  <a:srgbClr val="888888"/>
                </a:solidFill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507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9514" y="554483"/>
            <a:ext cx="6661150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5" dirty="0">
                <a:solidFill>
                  <a:srgbClr val="404040"/>
                </a:solidFill>
              </a:rPr>
              <a:t>ANATOMY </a:t>
            </a:r>
            <a:r>
              <a:rPr sz="3200" dirty="0">
                <a:solidFill>
                  <a:srgbClr val="404040"/>
                </a:solidFill>
              </a:rPr>
              <a:t>AND </a:t>
            </a:r>
            <a:r>
              <a:rPr sz="3200" spc="-15" dirty="0">
                <a:solidFill>
                  <a:srgbClr val="404040"/>
                </a:solidFill>
              </a:rPr>
              <a:t>PHYSIOLOGY </a:t>
            </a:r>
            <a:r>
              <a:rPr sz="3200" spc="-5" dirty="0">
                <a:solidFill>
                  <a:srgbClr val="404040"/>
                </a:solidFill>
              </a:rPr>
              <a:t>OF</a:t>
            </a:r>
            <a:r>
              <a:rPr sz="3200" spc="70" dirty="0">
                <a:solidFill>
                  <a:srgbClr val="404040"/>
                </a:solidFill>
              </a:rPr>
              <a:t> </a:t>
            </a:r>
            <a:r>
              <a:rPr sz="3200" spc="-10" dirty="0">
                <a:solidFill>
                  <a:srgbClr val="404040"/>
                </a:solidFill>
              </a:rPr>
              <a:t>BREAST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524000" y="1268730"/>
            <a:ext cx="9144000" cy="55892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12097" y="2079116"/>
            <a:ext cx="1097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Lac</a:t>
            </a:r>
            <a:r>
              <a:rPr spc="-35" dirty="0">
                <a:latin typeface="Calibri"/>
                <a:cs typeface="Calibri"/>
              </a:rPr>
              <a:t>t</a:t>
            </a:r>
            <a:r>
              <a:rPr spc="-10" dirty="0">
                <a:latin typeface="Calibri"/>
                <a:cs typeface="Calibri"/>
              </a:rPr>
              <a:t>e</a:t>
            </a:r>
            <a:r>
              <a:rPr spc="-50" dirty="0">
                <a:latin typeface="Calibri"/>
                <a:cs typeface="Calibri"/>
              </a:rPr>
              <a:t>f</a:t>
            </a:r>
            <a:r>
              <a:rPr dirty="0">
                <a:latin typeface="Calibri"/>
                <a:cs typeface="Calibri"/>
              </a:rPr>
              <a:t>e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ous  ducts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03845" y="2439161"/>
            <a:ext cx="693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lobules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32443" y="2799334"/>
            <a:ext cx="929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dilated  </a:t>
            </a:r>
            <a:r>
              <a:rPr spc="-5" dirty="0">
                <a:latin typeface="Calibri"/>
                <a:cs typeface="Calibri"/>
              </a:rPr>
              <a:t>section  of duct</a:t>
            </a:r>
            <a:r>
              <a:rPr spc="-8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to  </a:t>
            </a:r>
            <a:r>
              <a:rPr spc="-5" dirty="0">
                <a:latin typeface="Calibri"/>
                <a:cs typeface="Calibri"/>
              </a:rPr>
              <a:t>hold</a:t>
            </a:r>
            <a:r>
              <a:rPr spc="-5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milk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00134" y="4167632"/>
            <a:ext cx="603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nipple</a:t>
            </a:r>
            <a:endParaRPr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45885" y="2006931"/>
            <a:ext cx="2762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5" dirty="0">
                <a:latin typeface="Calibri"/>
                <a:cs typeface="Calibri"/>
              </a:rPr>
              <a:t>f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t</a:t>
            </a:r>
            <a:endParaRPr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70303" y="4167632"/>
            <a:ext cx="1529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pectoralis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major  muscle</a:t>
            </a:r>
            <a:endParaRPr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70303" y="2583307"/>
            <a:ext cx="10325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chest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wall/  </a:t>
            </a:r>
            <a:r>
              <a:rPr spc="-5" dirty="0">
                <a:latin typeface="Calibri"/>
                <a:cs typeface="Calibri"/>
              </a:rPr>
              <a:t>rib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cage</a:t>
            </a:r>
            <a:endParaRPr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24062" y="5104003"/>
            <a:ext cx="1609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normal duct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cells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44407" y="5680049"/>
            <a:ext cx="1233805" cy="87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 marR="508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basement  </a:t>
            </a:r>
            <a:r>
              <a:rPr dirty="0">
                <a:latin typeface="Calibri"/>
                <a:cs typeface="Calibri"/>
              </a:rPr>
              <a:t>m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m</a:t>
            </a:r>
            <a:r>
              <a:rPr spc="5" dirty="0">
                <a:latin typeface="Calibri"/>
                <a:cs typeface="Calibri"/>
              </a:rPr>
              <a:t>b</a:t>
            </a:r>
            <a:r>
              <a:rPr spc="-4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ane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215"/>
              </a:spcBef>
            </a:pPr>
            <a:r>
              <a:rPr spc="-5" dirty="0">
                <a:latin typeface="Calibri"/>
                <a:cs typeface="Calibri"/>
              </a:rPr>
              <a:t>lumen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8824" y="6040323"/>
            <a:ext cx="1269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Calibri"/>
                <a:cs typeface="Calibri"/>
              </a:rPr>
              <a:t>Enlargement:</a:t>
            </a:r>
            <a:endParaRPr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98370" y="5752287"/>
            <a:ext cx="1226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Nipple</a:t>
            </a:r>
            <a:r>
              <a:rPr spc="-10" dirty="0">
                <a:latin typeface="Calibri"/>
                <a:cs typeface="Calibri"/>
              </a:rPr>
              <a:t>:</a:t>
            </a:r>
            <a:r>
              <a:rPr spc="-5" dirty="0">
                <a:latin typeface="Calibri"/>
                <a:cs typeface="Calibri"/>
              </a:rPr>
              <a:t>18</a:t>
            </a:r>
            <a:r>
              <a:rPr dirty="0">
                <a:latin typeface="Calibri"/>
                <a:cs typeface="Calibri"/>
              </a:rPr>
              <a:t>-20  </a:t>
            </a:r>
            <a:r>
              <a:rPr spc="-5" dirty="0">
                <a:latin typeface="Calibri"/>
                <a:cs typeface="Calibri"/>
              </a:rPr>
              <a:t>duct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89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477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8645" y="461594"/>
            <a:ext cx="3447669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CON’T…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81200" y="1600136"/>
            <a:ext cx="8229600" cy="4526280"/>
          </a:xfrm>
          <a:custGeom>
            <a:avLst/>
            <a:gdLst/>
            <a:ahLst/>
            <a:cxnLst/>
            <a:rect l="l" t="t" r="r" b="b"/>
            <a:pathLst>
              <a:path w="8229600" h="4526280">
                <a:moveTo>
                  <a:pt x="0" y="4526026"/>
                </a:moveTo>
                <a:lnTo>
                  <a:pt x="8229600" y="4526026"/>
                </a:lnTo>
                <a:lnTo>
                  <a:pt x="8229600" y="0"/>
                </a:lnTo>
                <a:lnTo>
                  <a:pt x="0" y="0"/>
                </a:lnTo>
                <a:lnTo>
                  <a:pt x="0" y="4526026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1" y="1607566"/>
            <a:ext cx="7717155" cy="4416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Nipple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aerola enlarge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5" dirty="0">
                <a:latin typeface="Calibri"/>
                <a:cs typeface="Calibri"/>
              </a:rPr>
              <a:t>darken </a:t>
            </a:r>
            <a:r>
              <a:rPr sz="3200" spc="-5" dirty="0">
                <a:latin typeface="Calibri"/>
                <a:cs typeface="Calibri"/>
              </a:rPr>
              <a:t>during  </a:t>
            </a:r>
            <a:r>
              <a:rPr sz="3200" spc="-25" dirty="0">
                <a:latin typeface="Calibri"/>
                <a:cs typeface="Calibri"/>
              </a:rPr>
              <a:t>pregnancy.</a:t>
            </a:r>
            <a:endParaRPr sz="3200">
              <a:latin typeface="Calibri"/>
              <a:cs typeface="Calibri"/>
            </a:endParaRPr>
          </a:p>
          <a:p>
            <a:pPr marL="355600" marR="433705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Small bump on </a:t>
            </a:r>
            <a:r>
              <a:rPr sz="3200" spc="-10" dirty="0">
                <a:latin typeface="Calibri"/>
                <a:cs typeface="Calibri"/>
              </a:rPr>
              <a:t>aerola </a:t>
            </a:r>
            <a:r>
              <a:rPr sz="3200" spc="-5" dirty="0">
                <a:latin typeface="Calibri"/>
                <a:cs typeface="Calibri"/>
              </a:rPr>
              <a:t>called Montgomery  </a:t>
            </a:r>
            <a:r>
              <a:rPr sz="3200" dirty="0">
                <a:latin typeface="Calibri"/>
                <a:cs typeface="Calibri"/>
              </a:rPr>
              <a:t>gland.</a:t>
            </a:r>
            <a:endParaRPr sz="3200">
              <a:latin typeface="Calibri"/>
              <a:cs typeface="Calibri"/>
            </a:endParaRPr>
          </a:p>
          <a:p>
            <a:pPr marL="379730">
              <a:spcBef>
                <a:spcPts val="770"/>
              </a:spcBef>
            </a:pPr>
            <a:r>
              <a:rPr sz="3200" spc="-10" dirty="0">
                <a:latin typeface="Calibri"/>
                <a:cs typeface="Calibri"/>
              </a:rPr>
              <a:t>montgomery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gland:</a:t>
            </a:r>
            <a:endParaRPr sz="3200">
              <a:latin typeface="Calibri"/>
              <a:cs typeface="Calibri"/>
            </a:endParaRPr>
          </a:p>
          <a:p>
            <a:pPr marL="354965" marR="3575050" indent="-354965">
              <a:lnSpc>
                <a:spcPct val="12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45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soften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nipple  </a:t>
            </a:r>
            <a:r>
              <a:rPr sz="3200" spc="-10" dirty="0">
                <a:latin typeface="Calibri"/>
                <a:cs typeface="Calibri"/>
              </a:rPr>
              <a:t>(prepare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nipple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for  </a:t>
            </a:r>
            <a:r>
              <a:rPr sz="3200" spc="-20" dirty="0">
                <a:latin typeface="Calibri"/>
                <a:cs typeface="Calibri"/>
              </a:rPr>
              <a:t>breastfeed)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00063" y="3501059"/>
            <a:ext cx="2016252" cy="2331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07965" y="4144898"/>
            <a:ext cx="1227455" cy="657860"/>
          </a:xfrm>
          <a:custGeom>
            <a:avLst/>
            <a:gdLst/>
            <a:ahLst/>
            <a:cxnLst/>
            <a:rect l="l" t="t" r="r" b="b"/>
            <a:pathLst>
              <a:path w="1227454" h="657860">
                <a:moveTo>
                  <a:pt x="34858" y="15437"/>
                </a:moveTo>
                <a:lnTo>
                  <a:pt x="22227" y="15947"/>
                </a:lnTo>
                <a:lnTo>
                  <a:pt x="28821" y="26577"/>
                </a:lnTo>
                <a:lnTo>
                  <a:pt x="1221105" y="657859"/>
                </a:lnTo>
                <a:lnTo>
                  <a:pt x="1227074" y="646683"/>
                </a:lnTo>
                <a:lnTo>
                  <a:pt x="34858" y="15437"/>
                </a:lnTo>
                <a:close/>
              </a:path>
              <a:path w="1227454" h="657860">
                <a:moveTo>
                  <a:pt x="102488" y="0"/>
                </a:moveTo>
                <a:lnTo>
                  <a:pt x="0" y="4190"/>
                </a:lnTo>
                <a:lnTo>
                  <a:pt x="52401" y="88518"/>
                </a:lnTo>
                <a:lnTo>
                  <a:pt x="54101" y="91312"/>
                </a:lnTo>
                <a:lnTo>
                  <a:pt x="58038" y="92201"/>
                </a:lnTo>
                <a:lnTo>
                  <a:pt x="60960" y="90424"/>
                </a:lnTo>
                <a:lnTo>
                  <a:pt x="64008" y="88518"/>
                </a:lnTo>
                <a:lnTo>
                  <a:pt x="64897" y="84581"/>
                </a:lnTo>
                <a:lnTo>
                  <a:pt x="62991" y="81661"/>
                </a:lnTo>
                <a:lnTo>
                  <a:pt x="28821" y="26577"/>
                </a:lnTo>
                <a:lnTo>
                  <a:pt x="8127" y="15620"/>
                </a:lnTo>
                <a:lnTo>
                  <a:pt x="14097" y="4444"/>
                </a:lnTo>
                <a:lnTo>
                  <a:pt x="105537" y="4444"/>
                </a:lnTo>
                <a:lnTo>
                  <a:pt x="105410" y="2667"/>
                </a:lnTo>
                <a:lnTo>
                  <a:pt x="102488" y="0"/>
                </a:lnTo>
                <a:close/>
              </a:path>
              <a:path w="1227454" h="657860">
                <a:moveTo>
                  <a:pt x="14097" y="4444"/>
                </a:moveTo>
                <a:lnTo>
                  <a:pt x="8127" y="15620"/>
                </a:lnTo>
                <a:lnTo>
                  <a:pt x="28821" y="26577"/>
                </a:lnTo>
                <a:lnTo>
                  <a:pt x="22497" y="16382"/>
                </a:lnTo>
                <a:lnTo>
                  <a:pt x="11430" y="16382"/>
                </a:lnTo>
                <a:lnTo>
                  <a:pt x="16510" y="6731"/>
                </a:lnTo>
                <a:lnTo>
                  <a:pt x="18414" y="6731"/>
                </a:lnTo>
                <a:lnTo>
                  <a:pt x="14097" y="4444"/>
                </a:lnTo>
                <a:close/>
              </a:path>
              <a:path w="1227454" h="657860">
                <a:moveTo>
                  <a:pt x="16510" y="6731"/>
                </a:moveTo>
                <a:lnTo>
                  <a:pt x="11430" y="16382"/>
                </a:lnTo>
                <a:lnTo>
                  <a:pt x="22227" y="15947"/>
                </a:lnTo>
                <a:lnTo>
                  <a:pt x="16510" y="6731"/>
                </a:lnTo>
                <a:close/>
              </a:path>
              <a:path w="1227454" h="657860">
                <a:moveTo>
                  <a:pt x="22227" y="15947"/>
                </a:moveTo>
                <a:lnTo>
                  <a:pt x="11430" y="16382"/>
                </a:lnTo>
                <a:lnTo>
                  <a:pt x="22497" y="16382"/>
                </a:lnTo>
                <a:lnTo>
                  <a:pt x="22227" y="15947"/>
                </a:lnTo>
                <a:close/>
              </a:path>
              <a:path w="1227454" h="657860">
                <a:moveTo>
                  <a:pt x="18414" y="6731"/>
                </a:moveTo>
                <a:lnTo>
                  <a:pt x="16510" y="6731"/>
                </a:lnTo>
                <a:lnTo>
                  <a:pt x="22227" y="15947"/>
                </a:lnTo>
                <a:lnTo>
                  <a:pt x="34858" y="15437"/>
                </a:lnTo>
                <a:lnTo>
                  <a:pt x="18414" y="6731"/>
                </a:lnTo>
                <a:close/>
              </a:path>
              <a:path w="1227454" h="657860">
                <a:moveTo>
                  <a:pt x="105537" y="4444"/>
                </a:moveTo>
                <a:lnTo>
                  <a:pt x="14097" y="4444"/>
                </a:lnTo>
                <a:lnTo>
                  <a:pt x="34858" y="15437"/>
                </a:lnTo>
                <a:lnTo>
                  <a:pt x="99568" y="12826"/>
                </a:lnTo>
                <a:lnTo>
                  <a:pt x="102997" y="12573"/>
                </a:lnTo>
                <a:lnTo>
                  <a:pt x="105790" y="9651"/>
                </a:lnTo>
                <a:lnTo>
                  <a:pt x="105663" y="6223"/>
                </a:lnTo>
                <a:lnTo>
                  <a:pt x="105537" y="444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52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 Temperature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348" y="1473015"/>
            <a:ext cx="6600904" cy="49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66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327583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27830" y="948664"/>
            <a:ext cx="5940425" cy="5355590"/>
          </a:xfrm>
          <a:custGeom>
            <a:avLst/>
            <a:gdLst/>
            <a:ahLst/>
            <a:cxnLst/>
            <a:rect l="l" t="t" r="r" b="b"/>
            <a:pathLst>
              <a:path w="5940425" h="5355590">
                <a:moveTo>
                  <a:pt x="0" y="5355336"/>
                </a:moveTo>
                <a:lnTo>
                  <a:pt x="5940171" y="5355336"/>
                </a:lnTo>
                <a:lnTo>
                  <a:pt x="5940171" y="0"/>
                </a:lnTo>
                <a:lnTo>
                  <a:pt x="0" y="0"/>
                </a:lnTo>
                <a:lnTo>
                  <a:pt x="0" y="535533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07078" y="966597"/>
            <a:ext cx="576516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The Prolactin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Reflex</a:t>
            </a:r>
            <a:endParaRPr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236220" indent="-224154">
              <a:buAutoNum type="arabicPeriod"/>
              <a:tabLst>
                <a:tab pos="236854" algn="l"/>
              </a:tabLst>
            </a:pPr>
            <a:r>
              <a:rPr spc="-5" dirty="0">
                <a:latin typeface="Calibri"/>
                <a:cs typeface="Calibri"/>
              </a:rPr>
              <a:t>(Long </a:t>
            </a:r>
            <a:r>
              <a:rPr spc="-10" dirty="0">
                <a:latin typeface="Calibri"/>
                <a:cs typeface="Calibri"/>
              </a:rPr>
              <a:t>arrow) </a:t>
            </a:r>
            <a:r>
              <a:rPr dirty="0">
                <a:latin typeface="Calibri"/>
                <a:cs typeface="Calibri"/>
              </a:rPr>
              <a:t>Nerve impulses </a:t>
            </a:r>
            <a:r>
              <a:rPr spc="-10" dirty="0">
                <a:latin typeface="Calibri"/>
                <a:cs typeface="Calibri"/>
              </a:rPr>
              <a:t>from </a:t>
            </a:r>
            <a:r>
              <a:rPr spc="-5" dirty="0">
                <a:latin typeface="Calibri"/>
                <a:cs typeface="Calibri"/>
              </a:rPr>
              <a:t>sucking go </a:t>
            </a:r>
            <a:r>
              <a:rPr spc="-10" dirty="0">
                <a:latin typeface="Calibri"/>
                <a:cs typeface="Calibri"/>
              </a:rPr>
              <a:t>to</a:t>
            </a:r>
            <a:r>
              <a:rPr spc="30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brain</a:t>
            </a:r>
            <a:endParaRPr>
              <a:latin typeface="Calibri"/>
              <a:cs typeface="Calibri"/>
            </a:endParaRPr>
          </a:p>
          <a:p>
            <a:pPr marL="12700" marR="5080">
              <a:buAutoNum type="arabicPeriod"/>
              <a:tabLst>
                <a:tab pos="236854" algn="l"/>
              </a:tabLst>
            </a:pPr>
            <a:r>
              <a:rPr spc="-5" dirty="0">
                <a:latin typeface="Calibri"/>
                <a:cs typeface="Calibri"/>
              </a:rPr>
              <a:t>(Short </a:t>
            </a:r>
            <a:r>
              <a:rPr spc="-10" dirty="0">
                <a:latin typeface="Calibri"/>
                <a:cs typeface="Calibri"/>
              </a:rPr>
              <a:t>arrow) </a:t>
            </a:r>
            <a:r>
              <a:rPr spc="-5" dirty="0">
                <a:latin typeface="Calibri"/>
                <a:cs typeface="Calibri"/>
              </a:rPr>
              <a:t>The </a:t>
            </a:r>
            <a:r>
              <a:rPr spc="-10" dirty="0">
                <a:latin typeface="Calibri"/>
                <a:cs typeface="Calibri"/>
              </a:rPr>
              <a:t>pituitary </a:t>
            </a:r>
            <a:r>
              <a:rPr dirty="0">
                <a:latin typeface="Calibri"/>
                <a:cs typeface="Calibri"/>
              </a:rPr>
              <a:t>gland </a:t>
            </a:r>
            <a:r>
              <a:rPr spc="-5" dirty="0">
                <a:latin typeface="Calibri"/>
                <a:cs typeface="Calibri"/>
              </a:rPr>
              <a:t>releases </a:t>
            </a:r>
            <a:r>
              <a:rPr spc="-10" dirty="0">
                <a:latin typeface="Calibri"/>
                <a:cs typeface="Calibri"/>
              </a:rPr>
              <a:t>prolactin into </a:t>
            </a:r>
            <a:r>
              <a:rPr dirty="0">
                <a:latin typeface="Calibri"/>
                <a:cs typeface="Calibri"/>
              </a:rPr>
              <a:t>the  </a:t>
            </a:r>
            <a:r>
              <a:rPr spc="-5" dirty="0">
                <a:latin typeface="Calibri"/>
                <a:cs typeface="Calibri"/>
              </a:rPr>
              <a:t>blood</a:t>
            </a:r>
            <a:endParaRPr>
              <a:latin typeface="Calibri"/>
              <a:cs typeface="Calibri"/>
            </a:endParaRPr>
          </a:p>
          <a:p>
            <a:pPr marL="12700" marR="267970">
              <a:buAutoNum type="arabicPeriod"/>
              <a:tabLst>
                <a:tab pos="236854" algn="l"/>
              </a:tabLst>
            </a:pPr>
            <a:r>
              <a:rPr spc="-10" dirty="0">
                <a:latin typeface="Calibri"/>
                <a:cs typeface="Calibri"/>
              </a:rPr>
              <a:t>(Breast) </a:t>
            </a:r>
            <a:r>
              <a:rPr spc="-5" dirty="0">
                <a:latin typeface="Calibri"/>
                <a:cs typeface="Calibri"/>
              </a:rPr>
              <a:t>This causes </a:t>
            </a:r>
            <a:r>
              <a:rPr dirty="0">
                <a:latin typeface="Calibri"/>
                <a:cs typeface="Calibri"/>
              </a:rPr>
              <a:t>the </a:t>
            </a:r>
            <a:r>
              <a:rPr spc="-5" dirty="0">
                <a:latin typeface="Calibri"/>
                <a:cs typeface="Calibri"/>
              </a:rPr>
              <a:t>alveolar cells </a:t>
            </a:r>
            <a:r>
              <a:rPr spc="-10" dirty="0">
                <a:latin typeface="Calibri"/>
                <a:cs typeface="Calibri"/>
              </a:rPr>
              <a:t>to </a:t>
            </a:r>
            <a:r>
              <a:rPr spc="-15" dirty="0">
                <a:latin typeface="Calibri"/>
                <a:cs typeface="Calibri"/>
              </a:rPr>
              <a:t>secrete </a:t>
            </a:r>
            <a:r>
              <a:rPr spc="-5" dirty="0">
                <a:latin typeface="Calibri"/>
                <a:cs typeface="Calibri"/>
              </a:rPr>
              <a:t>milk </a:t>
            </a:r>
            <a:r>
              <a:rPr dirty="0">
                <a:latin typeface="Calibri"/>
                <a:cs typeface="Calibri"/>
              </a:rPr>
              <a:t>and  </a:t>
            </a:r>
            <a:r>
              <a:rPr spc="-10" dirty="0">
                <a:latin typeface="Calibri"/>
                <a:cs typeface="Calibri"/>
              </a:rPr>
              <a:t>swells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alveoli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7078" y="4533342"/>
            <a:ext cx="564324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Calibri"/>
                <a:cs typeface="Calibri"/>
              </a:rPr>
              <a:t>The Milk Ejection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Reflex</a:t>
            </a:r>
            <a:endParaRPr>
              <a:latin typeface="Calibri"/>
              <a:cs typeface="Calibri"/>
            </a:endParaRPr>
          </a:p>
          <a:p>
            <a:pPr marL="236220" indent="-224154">
              <a:buAutoNum type="arabicPeriod"/>
              <a:tabLst>
                <a:tab pos="236854" algn="l"/>
              </a:tabLst>
            </a:pPr>
            <a:r>
              <a:rPr spc="-5" dirty="0">
                <a:latin typeface="Calibri"/>
                <a:cs typeface="Calibri"/>
              </a:rPr>
              <a:t>(Long </a:t>
            </a:r>
            <a:r>
              <a:rPr spc="-10" dirty="0">
                <a:latin typeface="Calibri"/>
                <a:cs typeface="Calibri"/>
              </a:rPr>
              <a:t>arrow) </a:t>
            </a:r>
            <a:r>
              <a:rPr dirty="0">
                <a:latin typeface="Calibri"/>
                <a:cs typeface="Calibri"/>
              </a:rPr>
              <a:t>Nerve impulses </a:t>
            </a:r>
            <a:r>
              <a:rPr spc="-10" dirty="0">
                <a:latin typeface="Calibri"/>
                <a:cs typeface="Calibri"/>
              </a:rPr>
              <a:t>from </a:t>
            </a:r>
            <a:r>
              <a:rPr spc="-5" dirty="0">
                <a:latin typeface="Calibri"/>
                <a:cs typeface="Calibri"/>
              </a:rPr>
              <a:t>sucking go </a:t>
            </a:r>
            <a:r>
              <a:rPr spc="-10" dirty="0">
                <a:latin typeface="Calibri"/>
                <a:cs typeface="Calibri"/>
              </a:rPr>
              <a:t>to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2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brain</a:t>
            </a:r>
            <a:endParaRPr>
              <a:latin typeface="Calibri"/>
              <a:cs typeface="Calibri"/>
            </a:endParaRPr>
          </a:p>
          <a:p>
            <a:pPr marL="12700" marR="5080">
              <a:buAutoNum type="arabicPeriod"/>
              <a:tabLst>
                <a:tab pos="236854" algn="l"/>
              </a:tabLst>
            </a:pPr>
            <a:r>
              <a:rPr spc="-5" dirty="0">
                <a:latin typeface="Calibri"/>
                <a:cs typeface="Calibri"/>
              </a:rPr>
              <a:t>(Short </a:t>
            </a:r>
            <a:r>
              <a:rPr spc="-10" dirty="0">
                <a:latin typeface="Calibri"/>
                <a:cs typeface="Calibri"/>
              </a:rPr>
              <a:t>arow) </a:t>
            </a:r>
            <a:r>
              <a:rPr spc="-5" dirty="0">
                <a:latin typeface="Calibri"/>
                <a:cs typeface="Calibri"/>
              </a:rPr>
              <a:t>The </a:t>
            </a:r>
            <a:r>
              <a:rPr spc="-10" dirty="0">
                <a:latin typeface="Calibri"/>
                <a:cs typeface="Calibri"/>
              </a:rPr>
              <a:t>pituitary </a:t>
            </a:r>
            <a:r>
              <a:rPr dirty="0">
                <a:latin typeface="Calibri"/>
                <a:cs typeface="Calibri"/>
              </a:rPr>
              <a:t>gland </a:t>
            </a:r>
            <a:r>
              <a:rPr spc="-5" dirty="0">
                <a:latin typeface="Calibri"/>
                <a:cs typeface="Calibri"/>
              </a:rPr>
              <a:t>releases </a:t>
            </a:r>
            <a:r>
              <a:rPr spc="-10" dirty="0">
                <a:latin typeface="Calibri"/>
                <a:cs typeface="Calibri"/>
              </a:rPr>
              <a:t>oxytocin into </a:t>
            </a:r>
            <a:r>
              <a:rPr dirty="0">
                <a:latin typeface="Calibri"/>
                <a:cs typeface="Calibri"/>
              </a:rPr>
              <a:t>the  </a:t>
            </a:r>
            <a:r>
              <a:rPr spc="-10" dirty="0">
                <a:latin typeface="Calibri"/>
                <a:cs typeface="Calibri"/>
              </a:rPr>
              <a:t>bloodstream</a:t>
            </a:r>
            <a:endParaRPr>
              <a:latin typeface="Calibri"/>
              <a:cs typeface="Calibri"/>
            </a:endParaRPr>
          </a:p>
          <a:p>
            <a:pPr marL="12700" marR="455930">
              <a:buAutoNum type="arabicPeriod"/>
              <a:tabLst>
                <a:tab pos="236854" algn="l"/>
              </a:tabLst>
            </a:pPr>
            <a:r>
              <a:rPr spc="-10" dirty="0">
                <a:latin typeface="Calibri"/>
                <a:cs typeface="Calibri"/>
              </a:rPr>
              <a:t>(Breast) </a:t>
            </a:r>
            <a:r>
              <a:rPr spc="-5" dirty="0">
                <a:latin typeface="Calibri"/>
                <a:cs typeface="Calibri"/>
              </a:rPr>
              <a:t>This causes muscles </a:t>
            </a:r>
            <a:r>
              <a:rPr spc="-10" dirty="0">
                <a:latin typeface="Calibri"/>
                <a:cs typeface="Calibri"/>
              </a:rPr>
              <a:t>around </a:t>
            </a:r>
            <a:r>
              <a:rPr dirty="0">
                <a:latin typeface="Calibri"/>
                <a:cs typeface="Calibri"/>
              </a:rPr>
              <a:t>the </a:t>
            </a:r>
            <a:r>
              <a:rPr spc="-5" dirty="0">
                <a:latin typeface="Calibri"/>
                <a:cs typeface="Calibri"/>
              </a:rPr>
              <a:t>alveoli in </a:t>
            </a:r>
            <a:r>
              <a:rPr dirty="0">
                <a:latin typeface="Calibri"/>
                <a:cs typeface="Calibri"/>
              </a:rPr>
              <a:t>the  </a:t>
            </a:r>
            <a:r>
              <a:rPr spc="-10" dirty="0">
                <a:latin typeface="Calibri"/>
                <a:cs typeface="Calibri"/>
              </a:rPr>
              <a:t>breast to </a:t>
            </a:r>
            <a:r>
              <a:rPr spc="-5" dirty="0">
                <a:latin typeface="Calibri"/>
                <a:cs typeface="Calibri"/>
              </a:rPr>
              <a:t>squeez milk </a:t>
            </a:r>
            <a:r>
              <a:rPr spc="-10" dirty="0">
                <a:latin typeface="Calibri"/>
                <a:cs typeface="Calibri"/>
              </a:rPr>
              <a:t>to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nipple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3230" y="411862"/>
            <a:ext cx="3959860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Calibri"/>
                <a:cs typeface="Calibri"/>
              </a:rPr>
              <a:t>The milk ejection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reflex</a:t>
            </a:r>
            <a:endParaRPr sz="3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6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4695" y="461594"/>
            <a:ext cx="7590155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HOW </a:t>
            </a:r>
            <a:r>
              <a:rPr spc="-10" dirty="0"/>
              <a:t>BREAST </a:t>
            </a:r>
            <a:r>
              <a:rPr dirty="0"/>
              <a:t>MILK IS</a:t>
            </a:r>
            <a:r>
              <a:rPr spc="-20" dirty="0"/>
              <a:t> </a:t>
            </a:r>
            <a:r>
              <a:rPr spc="-10" dirty="0"/>
              <a:t>PRODUCED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063750" y="1539223"/>
            <a:ext cx="8064500" cy="470852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 algn="just"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The </a:t>
            </a:r>
            <a:r>
              <a:rPr sz="2400" b="1" dirty="0">
                <a:latin typeface="Arial"/>
                <a:cs typeface="Arial"/>
              </a:rPr>
              <a:t>let-down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reflex</a:t>
            </a:r>
            <a:endParaRPr sz="2400" dirty="0">
              <a:latin typeface="Arial"/>
              <a:cs typeface="Arial"/>
            </a:endParaRPr>
          </a:p>
          <a:p>
            <a:pPr marL="355600" indent="-342900" algn="just">
              <a:spcBef>
                <a:spcPts val="58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i="1" spc="-5" dirty="0">
                <a:latin typeface="Arial"/>
                <a:cs typeface="Arial"/>
              </a:rPr>
              <a:t>How  </a:t>
            </a:r>
            <a:r>
              <a:rPr sz="2400" b="1" i="1" dirty="0">
                <a:latin typeface="Arial"/>
                <a:cs typeface="Arial"/>
              </a:rPr>
              <a:t>body </a:t>
            </a:r>
            <a:r>
              <a:rPr sz="2400" b="1" i="1" spc="-5" dirty="0">
                <a:latin typeface="Arial"/>
                <a:cs typeface="Arial"/>
              </a:rPr>
              <a:t>responds </a:t>
            </a:r>
            <a:r>
              <a:rPr sz="2400" b="1" i="1" dirty="0">
                <a:latin typeface="Arial"/>
                <a:cs typeface="Arial"/>
              </a:rPr>
              <a:t>to </a:t>
            </a:r>
            <a:r>
              <a:rPr sz="2400" b="1" i="1" spc="-15" dirty="0">
                <a:latin typeface="Arial"/>
                <a:cs typeface="Arial"/>
              </a:rPr>
              <a:t>baby’s</a:t>
            </a:r>
            <a:r>
              <a:rPr sz="2400" b="1" i="1" spc="-95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suckling:</a:t>
            </a:r>
            <a:endParaRPr sz="2400" dirty="0">
              <a:latin typeface="Arial"/>
              <a:cs typeface="Arial"/>
            </a:endParaRPr>
          </a:p>
          <a:p>
            <a:pPr marL="355600" marR="5080" algn="just"/>
            <a:r>
              <a:rPr sz="2400" dirty="0">
                <a:latin typeface="Arial"/>
                <a:cs typeface="Arial"/>
              </a:rPr>
              <a:t>Infant </a:t>
            </a:r>
            <a:r>
              <a:rPr sz="2400" spc="-5" dirty="0">
                <a:latin typeface="Arial"/>
                <a:cs typeface="Arial"/>
              </a:rPr>
              <a:t>suckling stimulates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nerve endings 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nipple  and areola, which signal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pituitary gland 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brain </a:t>
            </a:r>
            <a:r>
              <a:rPr sz="2400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release </a:t>
            </a:r>
            <a:r>
              <a:rPr sz="2400" dirty="0">
                <a:latin typeface="Arial"/>
                <a:cs typeface="Arial"/>
              </a:rPr>
              <a:t>two hormones, </a:t>
            </a:r>
            <a:r>
              <a:rPr sz="2400" spc="-5" dirty="0">
                <a:latin typeface="Arial"/>
                <a:cs typeface="Arial"/>
              </a:rPr>
              <a:t>prolactin and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oxytocin.</a:t>
            </a:r>
            <a:endParaRPr sz="2400" dirty="0">
              <a:latin typeface="Arial"/>
              <a:cs typeface="Arial"/>
            </a:endParaRPr>
          </a:p>
          <a:p>
            <a:pPr marL="355600" algn="just"/>
            <a:r>
              <a:rPr sz="2400" b="1" i="1" spc="-5" dirty="0">
                <a:latin typeface="Arial"/>
                <a:cs typeface="Arial"/>
              </a:rPr>
              <a:t>How  </a:t>
            </a:r>
            <a:r>
              <a:rPr sz="2400" b="1" i="1" spc="-10" dirty="0">
                <a:latin typeface="Arial"/>
                <a:cs typeface="Arial"/>
              </a:rPr>
              <a:t>Breast </a:t>
            </a:r>
            <a:r>
              <a:rPr sz="2400" b="1" i="1" spc="-5" dirty="0">
                <a:latin typeface="Arial"/>
                <a:cs typeface="Arial"/>
              </a:rPr>
              <a:t>Responds to </a:t>
            </a:r>
            <a:r>
              <a:rPr sz="2400" b="1" i="1" spc="-15" dirty="0">
                <a:latin typeface="Arial"/>
                <a:cs typeface="Arial"/>
              </a:rPr>
              <a:t>Baby’s</a:t>
            </a:r>
            <a:r>
              <a:rPr sz="2400" b="1" i="1" spc="25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Suckling:</a:t>
            </a:r>
            <a:endParaRPr sz="2400" dirty="0">
              <a:latin typeface="Arial"/>
              <a:cs typeface="Arial"/>
            </a:endParaRPr>
          </a:p>
          <a:p>
            <a:pPr marL="355600" marR="9525" indent="-342900"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Prolactin causes alveoli </a:t>
            </a:r>
            <a:r>
              <a:rPr sz="2400" dirty="0">
                <a:latin typeface="Arial"/>
                <a:cs typeface="Arial"/>
              </a:rPr>
              <a:t>to take </a:t>
            </a:r>
            <a:r>
              <a:rPr sz="2400" spc="-5" dirty="0">
                <a:latin typeface="Arial"/>
                <a:cs typeface="Arial"/>
              </a:rPr>
              <a:t>nutrients </a:t>
            </a:r>
            <a:r>
              <a:rPr sz="2400" dirty="0">
                <a:latin typeface="Arial"/>
                <a:cs typeface="Arial"/>
              </a:rPr>
              <a:t>(proteins,  </a:t>
            </a:r>
            <a:r>
              <a:rPr sz="2400" spc="-5" dirty="0">
                <a:latin typeface="Arial"/>
                <a:cs typeface="Arial"/>
              </a:rPr>
              <a:t>sugars) </a:t>
            </a:r>
            <a:r>
              <a:rPr sz="2400" dirty="0">
                <a:latin typeface="Arial"/>
                <a:cs typeface="Arial"/>
              </a:rPr>
              <a:t>from </a:t>
            </a:r>
            <a:r>
              <a:rPr sz="2400" spc="-5" dirty="0">
                <a:latin typeface="Arial"/>
                <a:cs typeface="Arial"/>
              </a:rPr>
              <a:t>blood supply and </a:t>
            </a:r>
            <a:r>
              <a:rPr sz="2400" dirty="0">
                <a:latin typeface="Arial"/>
                <a:cs typeface="Arial"/>
              </a:rPr>
              <a:t>turn them </a:t>
            </a:r>
            <a:r>
              <a:rPr sz="2400" spc="-5" dirty="0">
                <a:latin typeface="Arial"/>
                <a:cs typeface="Arial"/>
              </a:rPr>
              <a:t>into breast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milk.</a:t>
            </a:r>
            <a:endParaRPr sz="2400" dirty="0">
              <a:latin typeface="Arial"/>
              <a:cs typeface="Arial"/>
            </a:endParaRPr>
          </a:p>
          <a:p>
            <a:pPr marL="355600" marR="262255" indent="-342900">
              <a:spcBef>
                <a:spcPts val="580"/>
              </a:spcBef>
              <a:buChar char="•"/>
              <a:tabLst>
                <a:tab pos="354965" algn="l"/>
                <a:tab pos="355600" algn="l"/>
                <a:tab pos="1761489" algn="l"/>
              </a:tabLst>
            </a:pPr>
            <a:r>
              <a:rPr sz="2400" spc="-5" dirty="0">
                <a:latin typeface="Arial"/>
                <a:cs typeface="Arial"/>
              </a:rPr>
              <a:t>Oxytocin causes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cells around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alveoli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contract  and </a:t>
            </a:r>
            <a:r>
              <a:rPr sz="2400" dirty="0">
                <a:latin typeface="Arial"/>
                <a:cs typeface="Arial"/>
              </a:rPr>
              <a:t>eject	</a:t>
            </a:r>
            <a:r>
              <a:rPr sz="2400" spc="-5" dirty="0">
                <a:latin typeface="Arial"/>
                <a:cs typeface="Arial"/>
              </a:rPr>
              <a:t>milk down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milk </a:t>
            </a:r>
            <a:r>
              <a:rPr sz="2400" dirty="0">
                <a:latin typeface="Arial"/>
                <a:cs typeface="Arial"/>
              </a:rPr>
              <a:t>ducts. </a:t>
            </a:r>
            <a:r>
              <a:rPr sz="2400" spc="-5" dirty="0">
                <a:latin typeface="Arial"/>
                <a:cs typeface="Arial"/>
              </a:rPr>
              <a:t>This passing </a:t>
            </a:r>
            <a:r>
              <a:rPr sz="2400" dirty="0">
                <a:latin typeface="Arial"/>
                <a:cs typeface="Arial"/>
              </a:rPr>
              <a:t>of the  milk </a:t>
            </a:r>
            <a:r>
              <a:rPr sz="2400" spc="-5" dirty="0">
                <a:latin typeface="Arial"/>
                <a:cs typeface="Arial"/>
              </a:rPr>
              <a:t>down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ducts is called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“let-down” (milk  ejection) reflex.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688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68645" y="461594"/>
            <a:ext cx="2848919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CON’T…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81200" y="1600136"/>
            <a:ext cx="8229600" cy="4526280"/>
          </a:xfrm>
          <a:custGeom>
            <a:avLst/>
            <a:gdLst/>
            <a:ahLst/>
            <a:cxnLst/>
            <a:rect l="l" t="t" r="r" b="b"/>
            <a:pathLst>
              <a:path w="8229600" h="4526280">
                <a:moveTo>
                  <a:pt x="0" y="4526026"/>
                </a:moveTo>
                <a:lnTo>
                  <a:pt x="8229600" y="4526026"/>
                </a:lnTo>
                <a:lnTo>
                  <a:pt x="8229600" y="0"/>
                </a:lnTo>
                <a:lnTo>
                  <a:pt x="0" y="0"/>
                </a:lnTo>
                <a:lnTo>
                  <a:pt x="0" y="4526026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0" y="1624330"/>
            <a:ext cx="7733030" cy="38183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42925" indent="-342900" algn="just">
              <a:spcBef>
                <a:spcPts val="95"/>
              </a:spcBef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Let-down </a:t>
            </a:r>
            <a:r>
              <a:rPr sz="2800" dirty="0">
                <a:latin typeface="Arial"/>
                <a:cs typeface="Arial"/>
              </a:rPr>
              <a:t>is experienced </a:t>
            </a:r>
            <a:r>
              <a:rPr sz="2800" spc="-5" dirty="0">
                <a:latin typeface="Arial"/>
                <a:cs typeface="Arial"/>
              </a:rPr>
              <a:t>in </a:t>
            </a:r>
            <a:r>
              <a:rPr sz="2800" dirty="0">
                <a:latin typeface="Arial"/>
                <a:cs typeface="Arial"/>
              </a:rPr>
              <a:t>numerous </a:t>
            </a:r>
            <a:r>
              <a:rPr sz="2800" spc="-5" dirty="0">
                <a:latin typeface="Arial"/>
                <a:cs typeface="Arial"/>
              </a:rPr>
              <a:t>ways  </a:t>
            </a:r>
            <a:r>
              <a:rPr sz="2800" dirty="0">
                <a:latin typeface="Arial"/>
                <a:cs typeface="Arial"/>
              </a:rPr>
              <a:t>including:</a:t>
            </a:r>
            <a:endParaRPr sz="2800">
              <a:latin typeface="Arial"/>
              <a:cs typeface="Arial"/>
            </a:endParaRPr>
          </a:p>
          <a:p>
            <a:pPr marL="854075" lvl="1" indent="-384810" algn="just">
              <a:spcBef>
                <a:spcPts val="675"/>
              </a:spcBef>
              <a:buChar char="–"/>
              <a:tabLst>
                <a:tab pos="854710" algn="l"/>
              </a:tabLst>
            </a:pPr>
            <a:r>
              <a:rPr sz="2800" dirty="0">
                <a:latin typeface="Arial"/>
                <a:cs typeface="Arial"/>
              </a:rPr>
              <a:t>Infant </a:t>
            </a:r>
            <a:r>
              <a:rPr sz="2800" spc="-5" dirty="0">
                <a:latin typeface="Arial"/>
                <a:cs typeface="Arial"/>
              </a:rPr>
              <a:t>begins to </a:t>
            </a:r>
            <a:r>
              <a:rPr sz="2800" dirty="0">
                <a:latin typeface="Arial"/>
                <a:cs typeface="Arial"/>
              </a:rPr>
              <a:t>actively suck </a:t>
            </a:r>
            <a:r>
              <a:rPr sz="2800" spc="-5" dirty="0">
                <a:latin typeface="Arial"/>
                <a:cs typeface="Arial"/>
              </a:rPr>
              <a:t>and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swallow.</a:t>
            </a:r>
            <a:endParaRPr sz="2800">
              <a:latin typeface="Arial"/>
              <a:cs typeface="Arial"/>
            </a:endParaRPr>
          </a:p>
          <a:p>
            <a:pPr marL="756285" lvl="1" indent="-287020" algn="just"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Milk may </a:t>
            </a:r>
            <a:r>
              <a:rPr sz="2800" dirty="0">
                <a:latin typeface="Arial"/>
                <a:cs typeface="Arial"/>
              </a:rPr>
              <a:t>drip from </a:t>
            </a:r>
            <a:r>
              <a:rPr sz="2800" spc="-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opposite breast.</a:t>
            </a:r>
            <a:endParaRPr sz="2800">
              <a:latin typeface="Arial"/>
              <a:cs typeface="Arial"/>
            </a:endParaRPr>
          </a:p>
          <a:p>
            <a:pPr marL="756285" marR="5080" lvl="1" indent="-287020" algn="just"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Mother may feel a </a:t>
            </a:r>
            <a:r>
              <a:rPr sz="2800" dirty="0">
                <a:latin typeface="Arial"/>
                <a:cs typeface="Arial"/>
              </a:rPr>
              <a:t>tingling </a:t>
            </a:r>
            <a:r>
              <a:rPr sz="2800" spc="-5" dirty="0">
                <a:latin typeface="Arial"/>
                <a:cs typeface="Arial"/>
              </a:rPr>
              <a:t>or a full </a:t>
            </a:r>
            <a:r>
              <a:rPr sz="2800" dirty="0">
                <a:latin typeface="Arial"/>
                <a:cs typeface="Arial"/>
              </a:rPr>
              <a:t>sensation  (after </a:t>
            </a:r>
            <a:r>
              <a:rPr sz="2800" spc="-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first </a:t>
            </a:r>
            <a:r>
              <a:rPr sz="2800" spc="-5" dirty="0">
                <a:latin typeface="Arial"/>
                <a:cs typeface="Arial"/>
              </a:rPr>
              <a:t>week of nursing) in </a:t>
            </a:r>
            <a:r>
              <a:rPr sz="2800" dirty="0">
                <a:latin typeface="Arial"/>
                <a:cs typeface="Arial"/>
              </a:rPr>
              <a:t>breasts </a:t>
            </a:r>
            <a:r>
              <a:rPr sz="2800" spc="-5" dirty="0">
                <a:latin typeface="Arial"/>
                <a:cs typeface="Arial"/>
              </a:rPr>
              <a:t>or  </a:t>
            </a:r>
            <a:r>
              <a:rPr sz="2800" dirty="0">
                <a:latin typeface="Arial"/>
                <a:cs typeface="Arial"/>
              </a:rPr>
              <a:t>uterine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cramping.</a:t>
            </a:r>
            <a:endParaRPr sz="2800">
              <a:latin typeface="Arial"/>
              <a:cs typeface="Arial"/>
            </a:endParaRPr>
          </a:p>
          <a:p>
            <a:pPr marL="756285" lvl="1" indent="-287020" algn="just"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spc="-5" dirty="0">
                <a:latin typeface="Arial"/>
                <a:cs typeface="Arial"/>
              </a:rPr>
              <a:t>May </a:t>
            </a:r>
            <a:r>
              <a:rPr sz="2800" dirty="0">
                <a:latin typeface="Arial"/>
                <a:cs typeface="Arial"/>
              </a:rPr>
              <a:t>feel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thirsty.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896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864" y="363501"/>
            <a:ext cx="8433542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latin typeface="Calibri"/>
                <a:cs typeface="Calibri"/>
              </a:rPr>
              <a:t>10 </a:t>
            </a:r>
            <a:r>
              <a:rPr b="1" spc="-20" dirty="0">
                <a:latin typeface="Calibri"/>
                <a:cs typeface="Calibri"/>
              </a:rPr>
              <a:t>Steps </a:t>
            </a:r>
            <a:r>
              <a:rPr b="1" spc="-25" dirty="0">
                <a:latin typeface="Calibri"/>
                <a:cs typeface="Calibri"/>
              </a:rPr>
              <a:t>to </a:t>
            </a:r>
            <a:r>
              <a:rPr b="1" spc="-10" dirty="0">
                <a:latin typeface="Calibri"/>
                <a:cs typeface="Calibri"/>
              </a:rPr>
              <a:t>Successful</a:t>
            </a:r>
            <a:r>
              <a:rPr b="1" spc="45" dirty="0">
                <a:latin typeface="Calibri"/>
                <a:cs typeface="Calibri"/>
              </a:rPr>
              <a:t> </a:t>
            </a:r>
            <a:r>
              <a:rPr b="1" spc="-15" dirty="0">
                <a:latin typeface="Calibri"/>
                <a:cs typeface="Calibri"/>
              </a:rPr>
              <a:t>Breastfeeding</a:t>
            </a:r>
          </a:p>
        </p:txBody>
      </p:sp>
      <p:sp>
        <p:nvSpPr>
          <p:cNvPr id="3" name="object 3"/>
          <p:cNvSpPr/>
          <p:nvPr/>
        </p:nvSpPr>
        <p:spPr>
          <a:xfrm>
            <a:off x="1981200" y="1052792"/>
            <a:ext cx="8229600" cy="5184775"/>
          </a:xfrm>
          <a:custGeom>
            <a:avLst/>
            <a:gdLst/>
            <a:ahLst/>
            <a:cxnLst/>
            <a:rect l="l" t="t" r="r" b="b"/>
            <a:pathLst>
              <a:path w="8229600" h="5184775">
                <a:moveTo>
                  <a:pt x="0" y="5184521"/>
                </a:moveTo>
                <a:lnTo>
                  <a:pt x="8229600" y="5184521"/>
                </a:lnTo>
                <a:lnTo>
                  <a:pt x="8229600" y="0"/>
                </a:lnTo>
                <a:lnTo>
                  <a:pt x="0" y="0"/>
                </a:lnTo>
                <a:lnTo>
                  <a:pt x="0" y="5184521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0" y="1436623"/>
            <a:ext cx="7819390" cy="450723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527685" marR="5080" indent="-515620">
              <a:lnSpc>
                <a:spcPts val="2880"/>
              </a:lnSpc>
              <a:spcBef>
                <a:spcPts val="7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20" dirty="0">
                <a:latin typeface="Calibri"/>
                <a:cs typeface="Calibri"/>
              </a:rPr>
              <a:t>Have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5" dirty="0">
                <a:latin typeface="Calibri"/>
                <a:cs typeface="Calibri"/>
              </a:rPr>
              <a:t>written breastfeeding </a:t>
            </a:r>
            <a:r>
              <a:rPr sz="3000" spc="-5" dirty="0">
                <a:latin typeface="Calibri"/>
                <a:cs typeface="Calibri"/>
              </a:rPr>
              <a:t>policy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dirty="0">
                <a:latin typeface="Calibri"/>
                <a:cs typeface="Calibri"/>
              </a:rPr>
              <a:t>is  </a:t>
            </a:r>
            <a:r>
              <a:rPr sz="3000" spc="-10" dirty="0">
                <a:latin typeface="Calibri"/>
                <a:cs typeface="Calibri"/>
              </a:rPr>
              <a:t>routinely </a:t>
            </a:r>
            <a:r>
              <a:rPr sz="3000" spc="-15" dirty="0">
                <a:latin typeface="Calibri"/>
                <a:cs typeface="Calibri"/>
              </a:rPr>
              <a:t>communicated to </a:t>
            </a:r>
            <a:r>
              <a:rPr sz="3000" dirty="0">
                <a:latin typeface="Calibri"/>
                <a:cs typeface="Calibri"/>
              </a:rPr>
              <a:t>all </a:t>
            </a:r>
            <a:r>
              <a:rPr sz="3000" spc="-5" dirty="0">
                <a:latin typeface="Calibri"/>
                <a:cs typeface="Calibri"/>
              </a:rPr>
              <a:t>health </a:t>
            </a:r>
            <a:r>
              <a:rPr sz="3000" spc="-20" dirty="0">
                <a:latin typeface="Calibri"/>
                <a:cs typeface="Calibri"/>
              </a:rPr>
              <a:t>care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staff.</a:t>
            </a:r>
            <a:endParaRPr sz="3000" dirty="0">
              <a:latin typeface="Calibri"/>
              <a:cs typeface="Calibri"/>
            </a:endParaRPr>
          </a:p>
          <a:p>
            <a:pPr marL="527685" marR="291465" indent="-515620">
              <a:lnSpc>
                <a:spcPct val="80000"/>
              </a:lnSpc>
              <a:spcBef>
                <a:spcPts val="74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50" dirty="0">
                <a:latin typeface="Calibri"/>
                <a:cs typeface="Calibri"/>
              </a:rPr>
              <a:t>Train </a:t>
            </a:r>
            <a:r>
              <a:rPr sz="3000" dirty="0">
                <a:latin typeface="Calibri"/>
                <a:cs typeface="Calibri"/>
              </a:rPr>
              <a:t>all </a:t>
            </a:r>
            <a:r>
              <a:rPr sz="3000" spc="-5" dirty="0">
                <a:latin typeface="Calibri"/>
                <a:cs typeface="Calibri"/>
              </a:rPr>
              <a:t>health </a:t>
            </a:r>
            <a:r>
              <a:rPr sz="3000" spc="-20" dirty="0">
                <a:latin typeface="Calibri"/>
                <a:cs typeface="Calibri"/>
              </a:rPr>
              <a:t>care </a:t>
            </a:r>
            <a:r>
              <a:rPr sz="3000" spc="-25" dirty="0">
                <a:latin typeface="Calibri"/>
                <a:cs typeface="Calibri"/>
              </a:rPr>
              <a:t>staff </a:t>
            </a:r>
            <a:r>
              <a:rPr sz="3000" dirty="0">
                <a:latin typeface="Calibri"/>
                <a:cs typeface="Calibri"/>
              </a:rPr>
              <a:t>in </a:t>
            </a:r>
            <a:r>
              <a:rPr sz="3000" spc="-5" dirty="0">
                <a:latin typeface="Calibri"/>
                <a:cs typeface="Calibri"/>
              </a:rPr>
              <a:t>skills necessary </a:t>
            </a:r>
            <a:r>
              <a:rPr sz="3000" spc="-15" dirty="0">
                <a:latin typeface="Calibri"/>
                <a:cs typeface="Calibri"/>
              </a:rPr>
              <a:t>to  </a:t>
            </a:r>
            <a:r>
              <a:rPr sz="3000" spc="-10" dirty="0">
                <a:latin typeface="Calibri"/>
                <a:cs typeface="Calibri"/>
              </a:rPr>
              <a:t>implement </a:t>
            </a:r>
            <a:r>
              <a:rPr sz="3000" dirty="0">
                <a:latin typeface="Calibri"/>
                <a:cs typeface="Calibri"/>
              </a:rPr>
              <a:t>this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policy.</a:t>
            </a:r>
            <a:endParaRPr sz="3000" dirty="0">
              <a:latin typeface="Calibri"/>
              <a:cs typeface="Calibri"/>
            </a:endParaRPr>
          </a:p>
          <a:p>
            <a:pPr marL="527685" marR="125730" indent="-515620">
              <a:lnSpc>
                <a:spcPts val="2880"/>
              </a:lnSpc>
              <a:spcBef>
                <a:spcPts val="6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15" dirty="0">
                <a:latin typeface="Calibri"/>
                <a:cs typeface="Calibri"/>
              </a:rPr>
              <a:t>Inform </a:t>
            </a:r>
            <a:r>
              <a:rPr sz="3000" dirty="0">
                <a:latin typeface="Calibri"/>
                <a:cs typeface="Calibri"/>
              </a:rPr>
              <a:t>all </a:t>
            </a:r>
            <a:r>
              <a:rPr sz="3000" spc="-10" dirty="0">
                <a:latin typeface="Calibri"/>
                <a:cs typeface="Calibri"/>
              </a:rPr>
              <a:t>pregnant women </a:t>
            </a:r>
            <a:r>
              <a:rPr sz="3000" dirty="0">
                <a:latin typeface="Calibri"/>
                <a:cs typeface="Calibri"/>
              </a:rPr>
              <a:t>about the</a:t>
            </a:r>
            <a:r>
              <a:rPr sz="3000" spc="-114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benefits 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0" dirty="0">
                <a:latin typeface="Calibri"/>
                <a:cs typeface="Calibri"/>
              </a:rPr>
              <a:t>management </a:t>
            </a:r>
            <a:r>
              <a:rPr sz="3000" spc="-5" dirty="0">
                <a:latin typeface="Calibri"/>
                <a:cs typeface="Calibri"/>
              </a:rPr>
              <a:t>of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breastfeeding.</a:t>
            </a:r>
            <a:endParaRPr sz="3000" dirty="0">
              <a:latin typeface="Calibri"/>
              <a:cs typeface="Calibri"/>
            </a:endParaRPr>
          </a:p>
          <a:p>
            <a:pPr marL="527685" marR="82550" indent="-515620">
              <a:lnSpc>
                <a:spcPct val="80000"/>
              </a:lnSpc>
              <a:spcBef>
                <a:spcPts val="75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10" dirty="0">
                <a:latin typeface="Calibri"/>
                <a:cs typeface="Calibri"/>
              </a:rPr>
              <a:t>Help mothers </a:t>
            </a:r>
            <a:r>
              <a:rPr sz="3000" spc="-15" dirty="0">
                <a:latin typeface="Calibri"/>
                <a:cs typeface="Calibri"/>
              </a:rPr>
              <a:t>initiate </a:t>
            </a:r>
            <a:r>
              <a:rPr sz="3000" spc="-20" dirty="0">
                <a:latin typeface="Calibri"/>
                <a:cs typeface="Calibri"/>
              </a:rPr>
              <a:t>breastfeeding </a:t>
            </a:r>
            <a:r>
              <a:rPr sz="3000" spc="-5" dirty="0">
                <a:latin typeface="Calibri"/>
                <a:cs typeface="Calibri"/>
              </a:rPr>
              <a:t>within half  </a:t>
            </a:r>
            <a:r>
              <a:rPr sz="3000" dirty="0">
                <a:latin typeface="Calibri"/>
                <a:cs typeface="Calibri"/>
              </a:rPr>
              <a:t>an </a:t>
            </a:r>
            <a:r>
              <a:rPr sz="3000" spc="-5" dirty="0">
                <a:latin typeface="Calibri"/>
                <a:cs typeface="Calibri"/>
              </a:rPr>
              <a:t>hour of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birth.</a:t>
            </a:r>
            <a:endParaRPr sz="3000" dirty="0">
              <a:latin typeface="Calibri"/>
              <a:cs typeface="Calibri"/>
            </a:endParaRPr>
          </a:p>
          <a:p>
            <a:pPr marL="527685" marR="208915" indent="-515620">
              <a:lnSpc>
                <a:spcPct val="80000"/>
              </a:lnSpc>
              <a:spcBef>
                <a:spcPts val="72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000" spc="-5" dirty="0">
                <a:latin typeface="Calibri"/>
                <a:cs typeface="Calibri"/>
              </a:rPr>
              <a:t>Show </a:t>
            </a:r>
            <a:r>
              <a:rPr sz="3000" spc="-10" dirty="0">
                <a:latin typeface="Calibri"/>
                <a:cs typeface="Calibri"/>
              </a:rPr>
              <a:t>mothers how to </a:t>
            </a:r>
            <a:r>
              <a:rPr sz="3000" spc="-20" dirty="0">
                <a:latin typeface="Calibri"/>
                <a:cs typeface="Calibri"/>
              </a:rPr>
              <a:t>breastfeed,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0" dirty="0">
                <a:latin typeface="Calibri"/>
                <a:cs typeface="Calibri"/>
              </a:rPr>
              <a:t>how to  maintain lactation </a:t>
            </a:r>
            <a:r>
              <a:rPr sz="3000" spc="-15" dirty="0">
                <a:latin typeface="Calibri"/>
                <a:cs typeface="Calibri"/>
              </a:rPr>
              <a:t>even </a:t>
            </a:r>
            <a:r>
              <a:rPr sz="3000" spc="-10" dirty="0">
                <a:latin typeface="Calibri"/>
                <a:cs typeface="Calibri"/>
              </a:rPr>
              <a:t>if they </a:t>
            </a:r>
            <a:r>
              <a:rPr sz="3000" spc="-5" dirty="0">
                <a:latin typeface="Calibri"/>
                <a:cs typeface="Calibri"/>
              </a:rPr>
              <a:t>should be  </a:t>
            </a:r>
            <a:r>
              <a:rPr sz="3000" spc="-15" dirty="0">
                <a:latin typeface="Calibri"/>
                <a:cs typeface="Calibri"/>
              </a:rPr>
              <a:t>separated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spc="-5" dirty="0">
                <a:latin typeface="Calibri"/>
                <a:cs typeface="Calibri"/>
              </a:rPr>
              <a:t>their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infants.</a:t>
            </a:r>
            <a:endParaRPr sz="3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00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09334" y="492506"/>
            <a:ext cx="3173332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5" dirty="0"/>
              <a:t>C</a:t>
            </a:r>
            <a:r>
              <a:rPr spc="-5" dirty="0"/>
              <a:t>ONT…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981200" y="1600136"/>
            <a:ext cx="8229600" cy="4526280"/>
          </a:xfrm>
          <a:custGeom>
            <a:avLst/>
            <a:gdLst/>
            <a:ahLst/>
            <a:cxnLst/>
            <a:rect l="l" t="t" r="r" b="b"/>
            <a:pathLst>
              <a:path w="8229600" h="4526280">
                <a:moveTo>
                  <a:pt x="0" y="4526026"/>
                </a:moveTo>
                <a:lnTo>
                  <a:pt x="8229600" y="4526026"/>
                </a:lnTo>
                <a:lnTo>
                  <a:pt x="8229600" y="0"/>
                </a:lnTo>
                <a:lnTo>
                  <a:pt x="0" y="0"/>
                </a:lnTo>
                <a:lnTo>
                  <a:pt x="0" y="4526026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1" y="1526794"/>
            <a:ext cx="7920355" cy="414147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03530" marR="5080" indent="-303530">
              <a:lnSpc>
                <a:spcPct val="80000"/>
              </a:lnSpc>
              <a:spcBef>
                <a:spcPts val="820"/>
              </a:spcBef>
              <a:buSzPct val="96666"/>
              <a:buAutoNum type="arabicPeriod" startAt="6"/>
              <a:tabLst>
                <a:tab pos="303530" algn="l"/>
              </a:tabLst>
            </a:pPr>
            <a:r>
              <a:rPr sz="3000" spc="-10" dirty="0">
                <a:latin typeface="Calibri"/>
                <a:cs typeface="Calibri"/>
              </a:rPr>
              <a:t>Give </a:t>
            </a:r>
            <a:r>
              <a:rPr sz="3000" spc="-5" dirty="0">
                <a:latin typeface="Calibri"/>
                <a:cs typeface="Calibri"/>
              </a:rPr>
              <a:t>newborn </a:t>
            </a:r>
            <a:r>
              <a:rPr sz="3000" spc="-20" dirty="0">
                <a:latin typeface="Calibri"/>
                <a:cs typeface="Calibri"/>
              </a:rPr>
              <a:t>infants </a:t>
            </a:r>
            <a:r>
              <a:rPr sz="3000" spc="-5" dirty="0">
                <a:latin typeface="Calibri"/>
                <a:cs typeface="Calibri"/>
              </a:rPr>
              <a:t>no </a:t>
            </a:r>
            <a:r>
              <a:rPr sz="3000" spc="-20" dirty="0">
                <a:latin typeface="Calibri"/>
                <a:cs typeface="Calibri"/>
              </a:rPr>
              <a:t>food </a:t>
            </a:r>
            <a:r>
              <a:rPr sz="3000" spc="-5" dirty="0">
                <a:latin typeface="Calibri"/>
                <a:cs typeface="Calibri"/>
              </a:rPr>
              <a:t>or </a:t>
            </a:r>
            <a:r>
              <a:rPr sz="3000" spc="-10" dirty="0">
                <a:latin typeface="Calibri"/>
                <a:cs typeface="Calibri"/>
              </a:rPr>
              <a:t>drink </a:t>
            </a:r>
            <a:r>
              <a:rPr sz="3000" spc="-5" dirty="0">
                <a:latin typeface="Calibri"/>
                <a:cs typeface="Calibri"/>
              </a:rPr>
              <a:t>other </a:t>
            </a:r>
            <a:r>
              <a:rPr sz="3000" dirty="0">
                <a:latin typeface="Calibri"/>
                <a:cs typeface="Calibri"/>
              </a:rPr>
              <a:t>than  </a:t>
            </a:r>
            <a:r>
              <a:rPr sz="3000" spc="-15" dirty="0">
                <a:latin typeface="Calibri"/>
                <a:cs typeface="Calibri"/>
              </a:rPr>
              <a:t>breast </a:t>
            </a:r>
            <a:r>
              <a:rPr sz="3000" spc="-5" dirty="0">
                <a:latin typeface="Calibri"/>
                <a:cs typeface="Calibri"/>
              </a:rPr>
              <a:t>milk, unless </a:t>
            </a:r>
            <a:r>
              <a:rPr sz="3000" spc="-10" dirty="0">
                <a:latin typeface="Calibri"/>
                <a:cs typeface="Calibri"/>
              </a:rPr>
              <a:t>medically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indicated.</a:t>
            </a:r>
            <a:endParaRPr sz="3000">
              <a:latin typeface="Calibri"/>
              <a:cs typeface="Calibri"/>
            </a:endParaRPr>
          </a:p>
          <a:p>
            <a:pPr marL="303530" marR="294640" indent="-303530">
              <a:lnSpc>
                <a:spcPts val="2880"/>
              </a:lnSpc>
              <a:spcBef>
                <a:spcPts val="695"/>
              </a:spcBef>
              <a:buSzPct val="96666"/>
              <a:buAutoNum type="arabicPeriod" startAt="6"/>
              <a:tabLst>
                <a:tab pos="303530" algn="l"/>
              </a:tabLst>
            </a:pPr>
            <a:r>
              <a:rPr sz="3000" spc="-10" dirty="0">
                <a:latin typeface="Calibri"/>
                <a:cs typeface="Calibri"/>
              </a:rPr>
              <a:t>Practise rooming-in </a:t>
            </a:r>
            <a:r>
              <a:rPr sz="3000" dirty="0">
                <a:latin typeface="Calibri"/>
                <a:cs typeface="Calibri"/>
              </a:rPr>
              <a:t>- </a:t>
            </a:r>
            <a:r>
              <a:rPr sz="3000" spc="-10" dirty="0">
                <a:latin typeface="Calibri"/>
                <a:cs typeface="Calibri"/>
              </a:rPr>
              <a:t>that </a:t>
            </a:r>
            <a:r>
              <a:rPr sz="3000" dirty="0">
                <a:latin typeface="Calibri"/>
                <a:cs typeface="Calibri"/>
              </a:rPr>
              <a:t>is, </a:t>
            </a:r>
            <a:r>
              <a:rPr sz="3000" spc="-5" dirty="0">
                <a:latin typeface="Calibri"/>
                <a:cs typeface="Calibri"/>
              </a:rPr>
              <a:t>allow </a:t>
            </a:r>
            <a:r>
              <a:rPr sz="3000" spc="-10" dirty="0">
                <a:latin typeface="Calibri"/>
                <a:cs typeface="Calibri"/>
              </a:rPr>
              <a:t>mothers </a:t>
            </a:r>
            <a:r>
              <a:rPr sz="3000" dirty="0">
                <a:latin typeface="Calibri"/>
                <a:cs typeface="Calibri"/>
              </a:rPr>
              <a:t>and  </a:t>
            </a:r>
            <a:r>
              <a:rPr sz="3000" spc="-20" dirty="0">
                <a:latin typeface="Calibri"/>
                <a:cs typeface="Calibri"/>
              </a:rPr>
              <a:t>infants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10" dirty="0">
                <a:latin typeface="Calibri"/>
                <a:cs typeface="Calibri"/>
              </a:rPr>
              <a:t>remain together </a:t>
            </a:r>
            <a:r>
              <a:rPr sz="3000" dirty="0">
                <a:latin typeface="Calibri"/>
                <a:cs typeface="Calibri"/>
              </a:rPr>
              <a:t>- 24 </a:t>
            </a:r>
            <a:r>
              <a:rPr sz="3000" spc="-15" dirty="0">
                <a:latin typeface="Calibri"/>
                <a:cs typeface="Calibri"/>
              </a:rPr>
              <a:t>hours 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70" dirty="0">
                <a:latin typeface="Calibri"/>
                <a:cs typeface="Calibri"/>
              </a:rPr>
              <a:t>day.</a:t>
            </a:r>
            <a:endParaRPr sz="3000">
              <a:latin typeface="Calibri"/>
              <a:cs typeface="Calibri"/>
            </a:endParaRPr>
          </a:p>
          <a:p>
            <a:pPr marL="302895" indent="-290830">
              <a:spcBef>
                <a:spcPts val="25"/>
              </a:spcBef>
              <a:buSzPct val="96666"/>
              <a:buAutoNum type="arabicPeriod" startAt="6"/>
              <a:tabLst>
                <a:tab pos="303530" algn="l"/>
              </a:tabLst>
            </a:pPr>
            <a:r>
              <a:rPr sz="3000" spc="-15" dirty="0">
                <a:latin typeface="Calibri"/>
                <a:cs typeface="Calibri"/>
              </a:rPr>
              <a:t>Encourage </a:t>
            </a:r>
            <a:r>
              <a:rPr sz="3000" spc="-20" dirty="0">
                <a:latin typeface="Calibri"/>
                <a:cs typeface="Calibri"/>
              </a:rPr>
              <a:t>breastfeeding </a:t>
            </a:r>
            <a:r>
              <a:rPr sz="3000" dirty="0">
                <a:latin typeface="Calibri"/>
                <a:cs typeface="Calibri"/>
              </a:rPr>
              <a:t>on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demand.</a:t>
            </a:r>
            <a:endParaRPr sz="3000">
              <a:latin typeface="Calibri"/>
              <a:cs typeface="Calibri"/>
            </a:endParaRPr>
          </a:p>
          <a:p>
            <a:pPr marL="303530" marR="136525" indent="-303530">
              <a:lnSpc>
                <a:spcPts val="2880"/>
              </a:lnSpc>
              <a:spcBef>
                <a:spcPts val="700"/>
              </a:spcBef>
              <a:buSzPct val="96666"/>
              <a:buAutoNum type="arabicPeriod" startAt="6"/>
              <a:tabLst>
                <a:tab pos="303530" algn="l"/>
              </a:tabLst>
            </a:pPr>
            <a:r>
              <a:rPr sz="3000" spc="-10" dirty="0">
                <a:latin typeface="Calibri"/>
                <a:cs typeface="Calibri"/>
              </a:rPr>
              <a:t>Give </a:t>
            </a:r>
            <a:r>
              <a:rPr sz="3000" spc="-5" dirty="0">
                <a:latin typeface="Calibri"/>
                <a:cs typeface="Calibri"/>
              </a:rPr>
              <a:t>no artificial </a:t>
            </a:r>
            <a:r>
              <a:rPr sz="3000" spc="-15" dirty="0">
                <a:latin typeface="Calibri"/>
                <a:cs typeface="Calibri"/>
              </a:rPr>
              <a:t>teats </a:t>
            </a:r>
            <a:r>
              <a:rPr sz="3000" spc="-5" dirty="0">
                <a:latin typeface="Calibri"/>
                <a:cs typeface="Calibri"/>
              </a:rPr>
              <a:t>or </a:t>
            </a:r>
            <a:r>
              <a:rPr sz="3000" spc="-15" dirty="0">
                <a:latin typeface="Calibri"/>
                <a:cs typeface="Calibri"/>
              </a:rPr>
              <a:t>pacifiers </a:t>
            </a:r>
            <a:r>
              <a:rPr sz="3000" dirty="0">
                <a:latin typeface="Calibri"/>
                <a:cs typeface="Calibri"/>
              </a:rPr>
              <a:t>(also </a:t>
            </a:r>
            <a:r>
              <a:rPr sz="3000" spc="-10" dirty="0">
                <a:latin typeface="Calibri"/>
                <a:cs typeface="Calibri"/>
              </a:rPr>
              <a:t>called  dummies </a:t>
            </a:r>
            <a:r>
              <a:rPr sz="3000" spc="-5" dirty="0">
                <a:latin typeface="Calibri"/>
                <a:cs typeface="Calibri"/>
              </a:rPr>
              <a:t>or </a:t>
            </a:r>
            <a:r>
              <a:rPr sz="3000" spc="-10" dirty="0">
                <a:latin typeface="Calibri"/>
                <a:cs typeface="Calibri"/>
              </a:rPr>
              <a:t>soothers)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20" dirty="0">
                <a:latin typeface="Calibri"/>
                <a:cs typeface="Calibri"/>
              </a:rPr>
              <a:t>breastfeeding</a:t>
            </a:r>
            <a:r>
              <a:rPr sz="3000" spc="50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infants.</a:t>
            </a:r>
            <a:endParaRPr sz="3000">
              <a:latin typeface="Calibri"/>
              <a:cs typeface="Calibri"/>
            </a:endParaRPr>
          </a:p>
          <a:p>
            <a:pPr marL="497205" marR="349250" indent="-497205">
              <a:lnSpc>
                <a:spcPct val="80000"/>
              </a:lnSpc>
              <a:spcBef>
                <a:spcPts val="745"/>
              </a:spcBef>
              <a:buSzPct val="96666"/>
              <a:buAutoNum type="arabicPeriod" startAt="6"/>
              <a:tabLst>
                <a:tab pos="497205" algn="l"/>
              </a:tabLst>
            </a:pPr>
            <a:r>
              <a:rPr sz="3000" spc="-20" dirty="0">
                <a:latin typeface="Calibri"/>
                <a:cs typeface="Calibri"/>
              </a:rPr>
              <a:t>Foster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establishment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20" dirty="0">
                <a:latin typeface="Calibri"/>
                <a:cs typeface="Calibri"/>
              </a:rPr>
              <a:t>breastfeeding  </a:t>
            </a:r>
            <a:r>
              <a:rPr sz="3000" spc="-5" dirty="0">
                <a:latin typeface="Calibri"/>
                <a:cs typeface="Calibri"/>
              </a:rPr>
              <a:t>support </a:t>
            </a:r>
            <a:r>
              <a:rPr sz="3000" spc="-15" dirty="0">
                <a:latin typeface="Calibri"/>
                <a:cs typeface="Calibri"/>
              </a:rPr>
              <a:t>groups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30" dirty="0">
                <a:latin typeface="Calibri"/>
                <a:cs typeface="Calibri"/>
              </a:rPr>
              <a:t>refer </a:t>
            </a:r>
            <a:r>
              <a:rPr sz="3000" spc="-10" dirty="0">
                <a:latin typeface="Calibri"/>
                <a:cs typeface="Calibri"/>
              </a:rPr>
              <a:t>mothers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spc="-5" dirty="0">
                <a:latin typeface="Calibri"/>
                <a:cs typeface="Calibri"/>
              </a:rPr>
              <a:t>them on  </a:t>
            </a:r>
            <a:r>
              <a:rPr sz="3000" spc="-15" dirty="0">
                <a:latin typeface="Calibri"/>
                <a:cs typeface="Calibri"/>
              </a:rPr>
              <a:t>discharge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hospital </a:t>
            </a:r>
            <a:r>
              <a:rPr sz="3000" spc="-5" dirty="0">
                <a:latin typeface="Calibri"/>
                <a:cs typeface="Calibri"/>
              </a:rPr>
              <a:t>or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clinic.</a:t>
            </a:r>
            <a:endParaRPr sz="3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55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24985" y="664845"/>
            <a:ext cx="45872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BREAST </a:t>
            </a:r>
            <a:r>
              <a:rPr sz="3600" dirty="0"/>
              <a:t>MILK</a:t>
            </a:r>
            <a:r>
              <a:rPr sz="3600" spc="-95" dirty="0"/>
              <a:t> </a:t>
            </a:r>
            <a:r>
              <a:rPr sz="3600" spc="-10" dirty="0"/>
              <a:t>CONTENTS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070303" y="1294334"/>
            <a:ext cx="8025130" cy="52136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b="1" spc="-5" dirty="0">
                <a:latin typeface="Arial"/>
                <a:cs typeface="Arial"/>
              </a:rPr>
              <a:t>Proteins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12700" marR="434975">
              <a:spcBef>
                <a:spcPts val="5"/>
              </a:spcBef>
              <a:tabLst>
                <a:tab pos="1104265" algn="l"/>
              </a:tabLst>
            </a:pPr>
            <a:r>
              <a:rPr sz="2200" b="1" spc="-5" dirty="0">
                <a:latin typeface="Arial"/>
                <a:cs typeface="Arial"/>
              </a:rPr>
              <a:t>Human milk contains </a:t>
            </a:r>
            <a:r>
              <a:rPr sz="2200" b="1" dirty="0">
                <a:latin typeface="Arial"/>
                <a:cs typeface="Arial"/>
              </a:rPr>
              <a:t>two </a:t>
            </a:r>
            <a:r>
              <a:rPr sz="2200" b="1" spc="-10" dirty="0">
                <a:latin typeface="Arial"/>
                <a:cs typeface="Arial"/>
              </a:rPr>
              <a:t>types </a:t>
            </a:r>
            <a:r>
              <a:rPr sz="2200" b="1" spc="-5" dirty="0">
                <a:latin typeface="Arial"/>
                <a:cs typeface="Arial"/>
              </a:rPr>
              <a:t>of proteins: </a:t>
            </a:r>
            <a:r>
              <a:rPr sz="2200" b="1" dirty="0">
                <a:latin typeface="Arial"/>
                <a:cs typeface="Arial"/>
              </a:rPr>
              <a:t>whey </a:t>
            </a:r>
            <a:r>
              <a:rPr sz="2200" b="1" spc="-5" dirty="0">
                <a:latin typeface="Arial"/>
                <a:cs typeface="Arial"/>
              </a:rPr>
              <a:t>and  casein.	Approximately </a:t>
            </a:r>
            <a:r>
              <a:rPr sz="2200" b="1" dirty="0">
                <a:latin typeface="Arial"/>
                <a:cs typeface="Arial"/>
              </a:rPr>
              <a:t>60% </a:t>
            </a:r>
            <a:r>
              <a:rPr sz="2200" b="1" spc="-5" dirty="0">
                <a:latin typeface="Arial"/>
                <a:cs typeface="Arial"/>
              </a:rPr>
              <a:t>is </a:t>
            </a:r>
            <a:r>
              <a:rPr sz="2200" b="1" spc="-40" dirty="0">
                <a:latin typeface="Arial"/>
                <a:cs typeface="Arial"/>
              </a:rPr>
              <a:t>whey, </a:t>
            </a:r>
            <a:r>
              <a:rPr sz="2200" b="1" dirty="0">
                <a:latin typeface="Arial"/>
                <a:cs typeface="Arial"/>
              </a:rPr>
              <a:t>while 40% </a:t>
            </a:r>
            <a:r>
              <a:rPr sz="2200" b="1" spc="-5" dirty="0">
                <a:latin typeface="Arial"/>
                <a:cs typeface="Arial"/>
              </a:rPr>
              <a:t>is</a:t>
            </a:r>
            <a:r>
              <a:rPr sz="2200" b="1" spc="10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casein.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355600" marR="508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Arial"/>
                <a:cs typeface="Arial"/>
              </a:rPr>
              <a:t>Lactoferrin inhibits the growth of iron-dependent bacteria  in the gastrointestinal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tract.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3200" dirty="0">
              <a:latin typeface="Times New Roman"/>
              <a:cs typeface="Times New Roman"/>
            </a:endParaRPr>
          </a:p>
          <a:p>
            <a:pPr marL="355600" marR="186690" indent="-342900">
              <a:lnSpc>
                <a:spcPct val="99600"/>
              </a:lnSpc>
              <a:buFont typeface="Arial"/>
              <a:buChar char="•"/>
              <a:tabLst>
                <a:tab pos="354965" algn="l"/>
                <a:tab pos="355600" algn="l"/>
                <a:tab pos="4844415" algn="l"/>
                <a:tab pos="5515610" algn="l"/>
              </a:tabLst>
            </a:pPr>
            <a:r>
              <a:rPr sz="2200" b="1" spc="-5" dirty="0">
                <a:latin typeface="Arial"/>
                <a:cs typeface="Arial"/>
              </a:rPr>
              <a:t>Secretory IgA also </a:t>
            </a:r>
            <a:r>
              <a:rPr sz="2200" b="1" dirty="0">
                <a:latin typeface="Arial"/>
                <a:cs typeface="Arial"/>
              </a:rPr>
              <a:t>works </a:t>
            </a:r>
            <a:r>
              <a:rPr sz="2200" b="1" spc="-5" dirty="0">
                <a:latin typeface="Arial"/>
                <a:cs typeface="Arial"/>
              </a:rPr>
              <a:t>to protect the infant from  viruses and bacteria, specifically those that the </a:t>
            </a:r>
            <a:r>
              <a:rPr sz="2200" b="1" spc="-45" dirty="0">
                <a:latin typeface="Arial"/>
                <a:cs typeface="Arial"/>
              </a:rPr>
              <a:t>baby,  </a:t>
            </a:r>
            <a:r>
              <a:rPr sz="2200" b="1" spc="-5" dirty="0">
                <a:latin typeface="Arial"/>
                <a:cs typeface="Arial"/>
              </a:rPr>
              <a:t>mom, and family are</a:t>
            </a:r>
            <a:r>
              <a:rPr sz="2200" b="1" spc="5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exposed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to.	It also helps to protect  against E. Coli and</a:t>
            </a:r>
            <a:r>
              <a:rPr sz="2200" b="1" spc="13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possibly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allergies.	Other  immunoglobulins, including IgG and IgM, in breast milk  also help protect against bacterial and viral</a:t>
            </a:r>
            <a:r>
              <a:rPr sz="2200" b="1" spc="1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infections</a:t>
            </a:r>
            <a:r>
              <a:rPr sz="2200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2150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5970" y="632282"/>
            <a:ext cx="5610860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BREAST </a:t>
            </a:r>
            <a:r>
              <a:rPr dirty="0"/>
              <a:t>MILK</a:t>
            </a:r>
            <a:r>
              <a:rPr spc="-80" dirty="0"/>
              <a:t> </a:t>
            </a:r>
            <a:r>
              <a:rPr spc="-5" dirty="0"/>
              <a:t>CONTENTS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26919" y="1916772"/>
            <a:ext cx="8183880" cy="3888740"/>
          </a:xfrm>
          <a:custGeom>
            <a:avLst/>
            <a:gdLst/>
            <a:ahLst/>
            <a:cxnLst/>
            <a:rect l="l" t="t" r="r" b="b"/>
            <a:pathLst>
              <a:path w="8183880" h="3888740">
                <a:moveTo>
                  <a:pt x="0" y="3888485"/>
                </a:moveTo>
                <a:lnTo>
                  <a:pt x="8183880" y="3888485"/>
                </a:lnTo>
                <a:lnTo>
                  <a:pt x="8183880" y="0"/>
                </a:lnTo>
                <a:lnTo>
                  <a:pt x="0" y="0"/>
                </a:lnTo>
                <a:lnTo>
                  <a:pt x="0" y="3888485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05659" y="1843532"/>
            <a:ext cx="7640320" cy="3639458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8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30" dirty="0">
                <a:latin typeface="Calibri"/>
                <a:cs typeface="Calibri"/>
              </a:rPr>
              <a:t>Lysozyme </a:t>
            </a:r>
            <a:r>
              <a:rPr sz="3000" dirty="0">
                <a:latin typeface="Calibri"/>
                <a:cs typeface="Calibri"/>
              </a:rPr>
              <a:t>is an </a:t>
            </a:r>
            <a:r>
              <a:rPr sz="3000" spc="-10" dirty="0">
                <a:latin typeface="Calibri"/>
                <a:cs typeface="Calibri"/>
              </a:rPr>
              <a:t>enzyme that </a:t>
            </a:r>
            <a:r>
              <a:rPr sz="3000" spc="-15" dirty="0">
                <a:latin typeface="Calibri"/>
                <a:cs typeface="Calibri"/>
              </a:rPr>
              <a:t>protects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20" dirty="0">
                <a:latin typeface="Calibri"/>
                <a:cs typeface="Calibri"/>
              </a:rPr>
              <a:t>infant  </a:t>
            </a:r>
            <a:r>
              <a:rPr sz="3000" spc="-15" dirty="0">
                <a:latin typeface="Calibri"/>
                <a:cs typeface="Calibri"/>
              </a:rPr>
              <a:t>against </a:t>
            </a:r>
            <a:r>
              <a:rPr sz="3000" spc="-5" dirty="0">
                <a:latin typeface="Calibri"/>
                <a:cs typeface="Calibri"/>
              </a:rPr>
              <a:t>E. Coli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Salmonella. </a:t>
            </a:r>
            <a:r>
              <a:rPr sz="3000" dirty="0">
                <a:latin typeface="Calibri"/>
                <a:cs typeface="Calibri"/>
              </a:rPr>
              <a:t>It also </a:t>
            </a:r>
            <a:r>
              <a:rPr sz="3000" spc="-15" dirty="0">
                <a:latin typeface="Calibri"/>
                <a:cs typeface="Calibri"/>
              </a:rPr>
              <a:t>promotes 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growth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healthy intestinal </a:t>
            </a:r>
            <a:r>
              <a:rPr sz="3000" spc="-20" dirty="0">
                <a:latin typeface="Calibri"/>
                <a:cs typeface="Calibri"/>
              </a:rPr>
              <a:t>flora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5" dirty="0">
                <a:latin typeface="Calibri"/>
                <a:cs typeface="Calibri"/>
              </a:rPr>
              <a:t>has  </a:t>
            </a:r>
            <a:r>
              <a:rPr sz="3000" spc="-10" dirty="0">
                <a:latin typeface="Calibri"/>
                <a:cs typeface="Calibri"/>
              </a:rPr>
              <a:t>anti-inflammatory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functions.</a:t>
            </a:r>
            <a:endParaRPr sz="3000">
              <a:latin typeface="Calibri"/>
              <a:cs typeface="Calibri"/>
            </a:endParaRPr>
          </a:p>
          <a:p>
            <a:pPr>
              <a:spcBef>
                <a:spcPts val="40"/>
              </a:spcBef>
              <a:buFont typeface="Arial"/>
              <a:buChar char="•"/>
            </a:pPr>
            <a:endParaRPr sz="3700">
              <a:latin typeface="Times New Roman"/>
              <a:cs typeface="Times New Roman"/>
            </a:endParaRPr>
          </a:p>
          <a:p>
            <a:pPr marL="355600" marR="663575" indent="-342900">
              <a:lnSpc>
                <a:spcPts val="288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Bifidus </a:t>
            </a:r>
            <a:r>
              <a:rPr sz="3000" spc="-15" dirty="0">
                <a:latin typeface="Calibri"/>
                <a:cs typeface="Calibri"/>
              </a:rPr>
              <a:t>factor </a:t>
            </a:r>
            <a:r>
              <a:rPr sz="3000" spc="-5" dirty="0">
                <a:latin typeface="Calibri"/>
                <a:cs typeface="Calibri"/>
              </a:rPr>
              <a:t>supports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growth </a:t>
            </a:r>
            <a:r>
              <a:rPr sz="3000" spc="-5" dirty="0">
                <a:latin typeface="Calibri"/>
                <a:cs typeface="Calibri"/>
              </a:rPr>
              <a:t>of  </a:t>
            </a:r>
            <a:r>
              <a:rPr sz="3000" spc="-10" dirty="0">
                <a:latin typeface="Calibri"/>
                <a:cs typeface="Calibri"/>
              </a:rPr>
              <a:t>lactobacillus that </a:t>
            </a:r>
            <a:r>
              <a:rPr sz="3000" spc="-15" dirty="0">
                <a:latin typeface="Calibri"/>
                <a:cs typeface="Calibri"/>
              </a:rPr>
              <a:t>protects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0" dirty="0">
                <a:latin typeface="Calibri"/>
                <a:cs typeface="Calibri"/>
              </a:rPr>
              <a:t>baby </a:t>
            </a:r>
            <a:r>
              <a:rPr sz="3000" spc="-15" dirty="0">
                <a:latin typeface="Calibri"/>
                <a:cs typeface="Calibri"/>
              </a:rPr>
              <a:t>against  </a:t>
            </a:r>
            <a:r>
              <a:rPr sz="3000" spc="-10" dirty="0">
                <a:latin typeface="Calibri"/>
                <a:cs typeface="Calibri"/>
              </a:rPr>
              <a:t>harmful bacteria by creating </a:t>
            </a:r>
            <a:r>
              <a:rPr sz="3000" dirty="0">
                <a:latin typeface="Calibri"/>
                <a:cs typeface="Calibri"/>
              </a:rPr>
              <a:t>an </a:t>
            </a:r>
            <a:r>
              <a:rPr sz="3000" spc="-5" dirty="0">
                <a:latin typeface="Calibri"/>
                <a:cs typeface="Calibri"/>
              </a:rPr>
              <a:t>acidic  </a:t>
            </a:r>
            <a:r>
              <a:rPr sz="3000" spc="-20" dirty="0">
                <a:latin typeface="Calibri"/>
                <a:cs typeface="Calibri"/>
              </a:rPr>
              <a:t>environment </a:t>
            </a:r>
            <a:r>
              <a:rPr sz="3000" spc="-10" dirty="0">
                <a:latin typeface="Calibri"/>
                <a:cs typeface="Calibri"/>
              </a:rPr>
              <a:t>where </a:t>
            </a:r>
            <a:r>
              <a:rPr sz="3000" dirty="0">
                <a:latin typeface="Calibri"/>
                <a:cs typeface="Calibri"/>
              </a:rPr>
              <a:t>it </a:t>
            </a:r>
            <a:r>
              <a:rPr sz="3000" spc="-5" dirty="0">
                <a:latin typeface="Calibri"/>
                <a:cs typeface="Calibri"/>
              </a:rPr>
              <a:t>cannot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survive.</a:t>
            </a:r>
            <a:endParaRPr sz="3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655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2682" y="404153"/>
            <a:ext cx="2646692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5" dirty="0"/>
              <a:t>C</a:t>
            </a:r>
            <a:r>
              <a:rPr spc="-5" dirty="0"/>
              <a:t>ON</a:t>
            </a:r>
            <a:r>
              <a:rPr spc="100" dirty="0"/>
              <a:t>T</a:t>
            </a:r>
            <a:r>
              <a:rPr dirty="0"/>
              <a:t>’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30089" y="1351745"/>
            <a:ext cx="8731822" cy="4705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latin typeface="Arial"/>
                <a:cs typeface="Arial"/>
              </a:rPr>
              <a:t>Fats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4050" dirty="0">
              <a:latin typeface="Times New Roman"/>
              <a:cs typeface="Times New Roman"/>
            </a:endParaRPr>
          </a:p>
          <a:p>
            <a:pPr marL="469265" marR="123825" indent="-457200">
              <a:spcBef>
                <a:spcPts val="5"/>
              </a:spcBef>
              <a:buChar char="•"/>
              <a:tabLst>
                <a:tab pos="469265" algn="l"/>
                <a:tab pos="469900" algn="l"/>
              </a:tabLst>
            </a:pPr>
            <a:r>
              <a:rPr sz="2800" dirty="0">
                <a:latin typeface="Arial"/>
                <a:cs typeface="Arial"/>
              </a:rPr>
              <a:t>It </a:t>
            </a:r>
            <a:r>
              <a:rPr sz="2800" spc="-5" dirty="0">
                <a:latin typeface="Arial"/>
                <a:cs typeface="Arial"/>
              </a:rPr>
              <a:t>is </a:t>
            </a:r>
            <a:r>
              <a:rPr sz="2800" dirty="0">
                <a:latin typeface="Arial"/>
                <a:cs typeface="Arial"/>
              </a:rPr>
              <a:t>necessary </a:t>
            </a:r>
            <a:r>
              <a:rPr sz="2800" spc="-5" dirty="0">
                <a:latin typeface="Arial"/>
                <a:cs typeface="Arial"/>
              </a:rPr>
              <a:t>for brain </a:t>
            </a:r>
            <a:r>
              <a:rPr sz="2800" dirty="0">
                <a:latin typeface="Arial"/>
                <a:cs typeface="Arial"/>
              </a:rPr>
              <a:t>development,  </a:t>
            </a:r>
            <a:r>
              <a:rPr sz="2800" spc="-5" dirty="0">
                <a:latin typeface="Arial"/>
                <a:cs typeface="Arial"/>
              </a:rPr>
              <a:t>absorption of </a:t>
            </a:r>
            <a:r>
              <a:rPr sz="2800" dirty="0">
                <a:latin typeface="Arial"/>
                <a:cs typeface="Arial"/>
              </a:rPr>
              <a:t>fat-soluble vitamins, </a:t>
            </a:r>
            <a:r>
              <a:rPr sz="2800" spc="-5" dirty="0">
                <a:latin typeface="Arial"/>
                <a:cs typeface="Arial"/>
              </a:rPr>
              <a:t>and is a  primary calorie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5" dirty="0">
                <a:latin typeface="Arial"/>
                <a:cs typeface="Arial"/>
              </a:rPr>
              <a:t>source.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Font typeface="Arial"/>
              <a:buChar char="•"/>
            </a:pPr>
            <a:endParaRPr sz="4050" dirty="0">
              <a:latin typeface="Times New Roman"/>
              <a:cs typeface="Times New Roman"/>
            </a:endParaRPr>
          </a:p>
          <a:p>
            <a:pPr marL="469265" marR="5080" indent="-457200">
              <a:spcBef>
                <a:spcPts val="5"/>
              </a:spcBef>
              <a:buFont typeface="Arial"/>
              <a:buChar char="•"/>
              <a:tabLst>
                <a:tab pos="567055" algn="l"/>
                <a:tab pos="567690" algn="l"/>
                <a:tab pos="2795905" algn="l"/>
              </a:tabLst>
            </a:pPr>
            <a:r>
              <a:rPr sz="2800" spc="-5" dirty="0">
                <a:latin typeface="Arial"/>
                <a:cs typeface="Arial"/>
              </a:rPr>
              <a:t>Long chain fatty acids are </a:t>
            </a:r>
            <a:r>
              <a:rPr sz="2800" dirty="0">
                <a:latin typeface="Arial"/>
                <a:cs typeface="Arial"/>
              </a:rPr>
              <a:t>needed </a:t>
            </a:r>
            <a:r>
              <a:rPr sz="2800" spc="-5" dirty="0">
                <a:latin typeface="Arial"/>
                <a:cs typeface="Arial"/>
              </a:rPr>
              <a:t>for  brain, retina, and </a:t>
            </a:r>
            <a:r>
              <a:rPr sz="2800" dirty="0">
                <a:latin typeface="Arial"/>
                <a:cs typeface="Arial"/>
              </a:rPr>
              <a:t>nervous </a:t>
            </a:r>
            <a:r>
              <a:rPr sz="2800" spc="-5" dirty="0">
                <a:latin typeface="Arial"/>
                <a:cs typeface="Arial"/>
              </a:rPr>
              <a:t>system  development.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They are </a:t>
            </a:r>
            <a:r>
              <a:rPr sz="2800" dirty="0">
                <a:latin typeface="Arial"/>
                <a:cs typeface="Arial"/>
              </a:rPr>
              <a:t>deposited in </a:t>
            </a:r>
            <a:r>
              <a:rPr sz="2800" spc="-5" dirty="0">
                <a:latin typeface="Arial"/>
                <a:cs typeface="Arial"/>
              </a:rPr>
              <a:t>the  brain during the </a:t>
            </a:r>
            <a:r>
              <a:rPr sz="2800" dirty="0">
                <a:latin typeface="Arial"/>
                <a:cs typeface="Arial"/>
              </a:rPr>
              <a:t>last </a:t>
            </a:r>
            <a:r>
              <a:rPr sz="2800" spc="-5" dirty="0">
                <a:latin typeface="Arial"/>
                <a:cs typeface="Arial"/>
              </a:rPr>
              <a:t>trimester of </a:t>
            </a:r>
            <a:r>
              <a:rPr sz="2800" dirty="0">
                <a:latin typeface="Arial"/>
                <a:cs typeface="Arial"/>
              </a:rPr>
              <a:t>pregnancy  </a:t>
            </a:r>
            <a:r>
              <a:rPr sz="2800" spc="-5" dirty="0">
                <a:latin typeface="Arial"/>
                <a:cs typeface="Arial"/>
              </a:rPr>
              <a:t>and are also found </a:t>
            </a:r>
            <a:r>
              <a:rPr sz="2800" dirty="0">
                <a:latin typeface="Arial"/>
                <a:cs typeface="Arial"/>
              </a:rPr>
              <a:t>in breast </a:t>
            </a:r>
            <a:r>
              <a:rPr sz="2800" spc="5" dirty="0">
                <a:latin typeface="Arial"/>
                <a:cs typeface="Arial"/>
              </a:rPr>
              <a:t>milk</a:t>
            </a:r>
            <a:r>
              <a:rPr sz="2800" spc="5" dirty="0">
                <a:solidFill>
                  <a:srgbClr val="888888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244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55672" y="227354"/>
            <a:ext cx="2680655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5" dirty="0"/>
              <a:t>C</a:t>
            </a:r>
            <a:r>
              <a:rPr spc="-5" dirty="0"/>
              <a:t>ON</a:t>
            </a:r>
            <a:r>
              <a:rPr spc="105" dirty="0"/>
              <a:t>T</a:t>
            </a:r>
            <a:r>
              <a:rPr dirty="0"/>
              <a:t>’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18511" y="923949"/>
            <a:ext cx="8769975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spc="-10" dirty="0">
                <a:latin typeface="Arial"/>
                <a:cs typeface="Arial"/>
              </a:rPr>
              <a:t>Vitamins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355600" marR="5080" indent="-342900">
              <a:buChar char="•"/>
              <a:tabLst>
                <a:tab pos="354965" algn="l"/>
                <a:tab pos="355600" algn="l"/>
                <a:tab pos="1348105" algn="l"/>
              </a:tabLst>
            </a:pPr>
            <a:r>
              <a:rPr sz="2200" spc="-5" dirty="0">
                <a:latin typeface="Arial"/>
                <a:cs typeface="Arial"/>
              </a:rPr>
              <a:t>The amount and types of vitamins in breast milk is directly  related to the </a:t>
            </a:r>
            <a:r>
              <a:rPr sz="2200" dirty="0">
                <a:latin typeface="Arial"/>
                <a:cs typeface="Arial"/>
              </a:rPr>
              <a:t>mother’s </a:t>
            </a:r>
            <a:r>
              <a:rPr sz="2200" spc="-5" dirty="0">
                <a:latin typeface="Arial"/>
                <a:cs typeface="Arial"/>
              </a:rPr>
              <a:t>vitamin intake. Fat-soluble vitamins,  including vitamins A, D, E, and K, </a:t>
            </a:r>
            <a:r>
              <a:rPr sz="2200" spc="-10" dirty="0">
                <a:latin typeface="Arial"/>
                <a:cs typeface="Arial"/>
              </a:rPr>
              <a:t>are </a:t>
            </a:r>
            <a:r>
              <a:rPr sz="2200" spc="-5" dirty="0">
                <a:latin typeface="Arial"/>
                <a:cs typeface="Arial"/>
              </a:rPr>
              <a:t>all </a:t>
            </a:r>
            <a:r>
              <a:rPr sz="2200" spc="-10" dirty="0">
                <a:latin typeface="Arial"/>
                <a:cs typeface="Arial"/>
              </a:rPr>
              <a:t>vital </a:t>
            </a:r>
            <a:r>
              <a:rPr sz="2200" spc="-5" dirty="0">
                <a:latin typeface="Arial"/>
                <a:cs typeface="Arial"/>
              </a:rPr>
              <a:t>to the </a:t>
            </a:r>
            <a:r>
              <a:rPr sz="2200" spc="-10" dirty="0">
                <a:latin typeface="Arial"/>
                <a:cs typeface="Arial"/>
              </a:rPr>
              <a:t>infant’s  </a:t>
            </a:r>
            <a:r>
              <a:rPr sz="2200" spc="-5" dirty="0">
                <a:latin typeface="Arial"/>
                <a:cs typeface="Arial"/>
              </a:rPr>
              <a:t>health.	</a:t>
            </a:r>
            <a:r>
              <a:rPr sz="2200" spc="-10" dirty="0">
                <a:latin typeface="Arial"/>
                <a:cs typeface="Arial"/>
              </a:rPr>
              <a:t>Water-soluble </a:t>
            </a:r>
            <a:r>
              <a:rPr sz="2200" spc="-5" dirty="0">
                <a:latin typeface="Arial"/>
                <a:cs typeface="Arial"/>
              </a:rPr>
              <a:t>vitamins such as vitamin C, riboflavin,  niacin, and panthothenic acid are also</a:t>
            </a:r>
            <a:r>
              <a:rPr sz="2200" spc="5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essential.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20"/>
              </a:spcBef>
              <a:buFont typeface="Arial"/>
              <a:buChar char="•"/>
            </a:pPr>
            <a:endParaRPr sz="3200" dirty="0">
              <a:latin typeface="Times New Roman"/>
              <a:cs typeface="Times New Roman"/>
            </a:endParaRPr>
          </a:p>
          <a:p>
            <a:pPr marL="12700"/>
            <a:r>
              <a:rPr sz="2200" spc="-5" dirty="0">
                <a:latin typeface="Arial"/>
                <a:cs typeface="Arial"/>
              </a:rPr>
              <a:t>Carbohydrates</a:t>
            </a:r>
            <a:endParaRPr sz="2200" dirty="0">
              <a:latin typeface="Arial"/>
              <a:cs typeface="Arial"/>
            </a:endParaRPr>
          </a:p>
          <a:p>
            <a:pPr>
              <a:spcBef>
                <a:spcPts val="15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355600" marR="38100" indent="-342900">
              <a:spcBef>
                <a:spcPts val="5"/>
              </a:spcBef>
              <a:buChar char="•"/>
              <a:tabLst>
                <a:tab pos="354965" algn="l"/>
                <a:tab pos="355600" algn="l"/>
                <a:tab pos="4192904" algn="l"/>
              </a:tabLst>
            </a:pPr>
            <a:r>
              <a:rPr sz="2200" spc="-5" dirty="0">
                <a:latin typeface="Arial"/>
                <a:cs typeface="Arial"/>
              </a:rPr>
              <a:t>Lactose is the primary carbohydrate found in human </a:t>
            </a:r>
            <a:r>
              <a:rPr sz="2200" spc="5" dirty="0">
                <a:latin typeface="Arial"/>
                <a:cs typeface="Arial"/>
              </a:rPr>
              <a:t>milk..  </a:t>
            </a:r>
            <a:r>
              <a:rPr sz="2200" spc="-5" dirty="0">
                <a:latin typeface="Arial"/>
                <a:cs typeface="Arial"/>
              </a:rPr>
              <a:t>Lactose helps to decrease the amount of unhealthy bacteria  in the stomach, which improves the </a:t>
            </a:r>
            <a:r>
              <a:rPr sz="2200" dirty="0">
                <a:latin typeface="Arial"/>
                <a:cs typeface="Arial"/>
              </a:rPr>
              <a:t>absorption </a:t>
            </a:r>
            <a:r>
              <a:rPr sz="2200" spc="-5" dirty="0">
                <a:latin typeface="Arial"/>
                <a:cs typeface="Arial"/>
              </a:rPr>
              <a:t>of calcium,  phosphorus,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and</a:t>
            </a:r>
            <a:r>
              <a:rPr sz="2200" spc="3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magnesium. It helps to fight disease and  promotes the growth of healthy bacteria </a:t>
            </a:r>
            <a:r>
              <a:rPr sz="2200" dirty="0">
                <a:latin typeface="Arial"/>
                <a:cs typeface="Arial"/>
              </a:rPr>
              <a:t>in </a:t>
            </a:r>
            <a:r>
              <a:rPr sz="2200" spc="-5" dirty="0">
                <a:latin typeface="Arial"/>
                <a:cs typeface="Arial"/>
              </a:rPr>
              <a:t>the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stomach.</a:t>
            </a:r>
            <a:endParaRPr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560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6036" y="583315"/>
            <a:ext cx="9117494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2247265" marR="5080" indent="-2234565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BENEFITS OF </a:t>
            </a:r>
            <a:r>
              <a:rPr sz="3600" spc="-10" dirty="0"/>
              <a:t>BREASTFEEDING </a:t>
            </a:r>
            <a:r>
              <a:rPr sz="3600" spc="-50" dirty="0"/>
              <a:t>TO  </a:t>
            </a:r>
            <a:r>
              <a:rPr sz="3600" spc="-20" dirty="0"/>
              <a:t>MOTHER</a:t>
            </a:r>
            <a:endParaRPr sz="3600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1328530" y="2223192"/>
            <a:ext cx="10515600" cy="293067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646430" indent="-515620">
              <a:lnSpc>
                <a:spcPct val="100000"/>
              </a:lnSpc>
              <a:spcBef>
                <a:spcPts val="484"/>
              </a:spcBef>
              <a:buAutoNum type="arabicPeriod"/>
              <a:tabLst>
                <a:tab pos="646430" algn="l"/>
                <a:tab pos="647065" algn="l"/>
              </a:tabLst>
            </a:pPr>
            <a:r>
              <a:rPr spc="-5" dirty="0"/>
              <a:t>This </a:t>
            </a:r>
            <a:r>
              <a:rPr spc="-15" dirty="0"/>
              <a:t>promotes </a:t>
            </a:r>
            <a:r>
              <a:rPr spc="-5" dirty="0"/>
              <a:t>mother </a:t>
            </a:r>
            <a:r>
              <a:rPr dirty="0"/>
              <a:t>and </a:t>
            </a:r>
            <a:r>
              <a:rPr spc="-5" dirty="0"/>
              <a:t>child</a:t>
            </a:r>
            <a:r>
              <a:rPr spc="15" dirty="0"/>
              <a:t> </a:t>
            </a:r>
            <a:r>
              <a:rPr spc="-5" dirty="0"/>
              <a:t>bonding.</a:t>
            </a:r>
          </a:p>
          <a:p>
            <a:pPr marL="646430" marR="313690" indent="-515620">
              <a:lnSpc>
                <a:spcPts val="3460"/>
              </a:lnSpc>
              <a:spcBef>
                <a:spcPts val="819"/>
              </a:spcBef>
              <a:buAutoNum type="arabicPeriod"/>
              <a:tabLst>
                <a:tab pos="646430" algn="l"/>
                <a:tab pos="647065" algn="l"/>
              </a:tabLst>
            </a:pPr>
            <a:r>
              <a:rPr dirty="0"/>
              <a:t>It </a:t>
            </a:r>
            <a:r>
              <a:rPr spc="-15" dirty="0"/>
              <a:t>prevens </a:t>
            </a:r>
            <a:r>
              <a:rPr spc="-10" dirty="0"/>
              <a:t>uterine </a:t>
            </a:r>
            <a:r>
              <a:rPr spc="-5" dirty="0"/>
              <a:t>bleeding </a:t>
            </a:r>
            <a:r>
              <a:rPr dirty="0"/>
              <a:t>in the mother  </a:t>
            </a:r>
            <a:r>
              <a:rPr spc="-15" dirty="0"/>
              <a:t>after</a:t>
            </a:r>
            <a:r>
              <a:rPr spc="-5" dirty="0"/>
              <a:t> </a:t>
            </a:r>
            <a:r>
              <a:rPr spc="-30" dirty="0"/>
              <a:t>delivery.</a:t>
            </a:r>
          </a:p>
          <a:p>
            <a:pPr marL="646430" indent="-515620">
              <a:lnSpc>
                <a:spcPct val="100000"/>
              </a:lnSpc>
              <a:spcBef>
                <a:spcPts val="325"/>
              </a:spcBef>
              <a:buAutoNum type="arabicPeriod"/>
              <a:tabLst>
                <a:tab pos="646430" algn="l"/>
                <a:tab pos="647065" algn="l"/>
              </a:tabLst>
            </a:pPr>
            <a:r>
              <a:rPr spc="-5" dirty="0"/>
              <a:t>This </a:t>
            </a:r>
            <a:r>
              <a:rPr dirty="0"/>
              <a:t>is a </a:t>
            </a:r>
            <a:r>
              <a:rPr spc="-15" dirty="0"/>
              <a:t>natural </a:t>
            </a:r>
            <a:r>
              <a:rPr spc="-25" dirty="0"/>
              <a:t>form </a:t>
            </a:r>
            <a:r>
              <a:rPr spc="-5" dirty="0"/>
              <a:t>of </a:t>
            </a:r>
            <a:r>
              <a:rPr spc="-15" dirty="0"/>
              <a:t>Family</a:t>
            </a:r>
            <a:r>
              <a:rPr spc="40" dirty="0"/>
              <a:t> </a:t>
            </a:r>
            <a:r>
              <a:rPr spc="-5" dirty="0"/>
              <a:t>Planning.</a:t>
            </a:r>
          </a:p>
          <a:p>
            <a:pPr marL="646430" marR="5080" indent="-515620">
              <a:lnSpc>
                <a:spcPts val="3460"/>
              </a:lnSpc>
              <a:spcBef>
                <a:spcPts val="819"/>
              </a:spcBef>
              <a:buAutoNum type="arabicPeriod"/>
              <a:tabLst>
                <a:tab pos="646430" algn="l"/>
                <a:tab pos="647065" algn="l"/>
              </a:tabLst>
            </a:pPr>
            <a:r>
              <a:rPr spc="-5" dirty="0"/>
              <a:t>This reduces </a:t>
            </a:r>
            <a:r>
              <a:rPr dirty="0"/>
              <a:t>the </a:t>
            </a:r>
            <a:r>
              <a:rPr spc="-10" dirty="0"/>
              <a:t>risks </a:t>
            </a:r>
            <a:r>
              <a:rPr dirty="0"/>
              <a:t>of </a:t>
            </a:r>
            <a:r>
              <a:rPr spc="-15" dirty="0"/>
              <a:t>breast </a:t>
            </a:r>
            <a:r>
              <a:rPr dirty="0"/>
              <a:t>and </a:t>
            </a:r>
            <a:r>
              <a:rPr spc="-10" dirty="0"/>
              <a:t>ovarian  </a:t>
            </a:r>
            <a:r>
              <a:rPr spc="-5" dirty="0"/>
              <a:t>cancer </a:t>
            </a:r>
            <a:r>
              <a:rPr dirty="0"/>
              <a:t>in the</a:t>
            </a:r>
            <a:r>
              <a:rPr spc="-30" dirty="0"/>
              <a:t> </a:t>
            </a:r>
            <a:r>
              <a:rPr spc="-50" dirty="0"/>
              <a:t>mother.</a:t>
            </a:r>
          </a:p>
          <a:p>
            <a:pPr marL="646430" marR="334645" indent="-515620">
              <a:spcBef>
                <a:spcPts val="710"/>
              </a:spcBef>
              <a:buAutoNum type="arabicPeriod"/>
              <a:tabLst>
                <a:tab pos="646430" algn="l"/>
                <a:tab pos="647065" algn="l"/>
              </a:tabLst>
            </a:pPr>
            <a:r>
              <a:rPr spc="-5" dirty="0"/>
              <a:t>This </a:t>
            </a:r>
            <a:r>
              <a:rPr spc="-20" dirty="0"/>
              <a:t>saves </a:t>
            </a:r>
            <a:r>
              <a:rPr spc="-5" dirty="0"/>
              <a:t>time </a:t>
            </a:r>
            <a:r>
              <a:rPr dirty="0"/>
              <a:t>and </a:t>
            </a:r>
            <a:r>
              <a:rPr spc="-5" dirty="0"/>
              <a:t>precious </a:t>
            </a:r>
            <a:r>
              <a:rPr spc="-10" dirty="0"/>
              <a:t>expenses  </a:t>
            </a:r>
            <a:r>
              <a:rPr spc="-5" dirty="0"/>
              <a:t>need not </a:t>
            </a:r>
            <a:r>
              <a:rPr dirty="0"/>
              <a:t>be </a:t>
            </a:r>
            <a:r>
              <a:rPr spc="-5" dirty="0"/>
              <a:t>used </a:t>
            </a:r>
            <a:r>
              <a:rPr spc="-25" dirty="0"/>
              <a:t>for </a:t>
            </a:r>
            <a:r>
              <a:rPr spc="-5" dirty="0"/>
              <a:t>buying milk </a:t>
            </a:r>
            <a:r>
              <a:rPr spc="-10" dirty="0"/>
              <a:t>powder  </a:t>
            </a:r>
            <a:r>
              <a:rPr dirty="0"/>
              <a:t>and </a:t>
            </a:r>
            <a:r>
              <a:rPr spc="-5" dirty="0"/>
              <a:t>health</a:t>
            </a:r>
            <a:r>
              <a:rPr dirty="0"/>
              <a:t> </a:t>
            </a:r>
            <a:r>
              <a:rPr spc="-15" dirty="0"/>
              <a:t>care.</a:t>
            </a:r>
          </a:p>
        </p:txBody>
      </p:sp>
    </p:spTree>
    <p:extLst>
      <p:ext uri="{BB962C8B-B14F-4D97-AF65-F5344CB8AC3E}">
        <p14:creationId xmlns:p14="http://schemas.microsoft.com/office/powerpoint/2010/main" val="3898080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open airway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572" y="1560824"/>
            <a:ext cx="6396252" cy="47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2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07538" y="300818"/>
            <a:ext cx="9258027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BENEFITS </a:t>
            </a:r>
            <a:r>
              <a:rPr sz="3600" spc="-10" dirty="0"/>
              <a:t>BREASTFEEDING </a:t>
            </a:r>
            <a:r>
              <a:rPr sz="3600" spc="-15" dirty="0"/>
              <a:t>FOR</a:t>
            </a:r>
            <a:r>
              <a:rPr sz="3600" spc="-25" dirty="0"/>
              <a:t> </a:t>
            </a:r>
            <a:r>
              <a:rPr sz="3600" spc="-35" dirty="0"/>
              <a:t>BABY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1926437" y="1421638"/>
            <a:ext cx="7950200" cy="487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434975" indent="-515620" algn="just">
              <a:spcBef>
                <a:spcPts val="100"/>
              </a:spcBef>
              <a:buAutoNum type="arabicPeriod"/>
              <a:tabLst>
                <a:tab pos="528320" algn="l"/>
              </a:tabLst>
            </a:pPr>
            <a:r>
              <a:rPr sz="3000" spc="-5" dirty="0">
                <a:latin typeface="Calibri"/>
                <a:cs typeface="Calibri"/>
              </a:rPr>
              <a:t>This </a:t>
            </a:r>
            <a:r>
              <a:rPr sz="3000" spc="-15" dirty="0">
                <a:latin typeface="Calibri"/>
                <a:cs typeface="Calibri"/>
              </a:rPr>
              <a:t>provides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best </a:t>
            </a:r>
            <a:r>
              <a:rPr sz="3000" spc="-10" dirty="0">
                <a:latin typeface="Calibri"/>
                <a:cs typeface="Calibri"/>
              </a:rPr>
              <a:t>possible nutrion </a:t>
            </a:r>
            <a:r>
              <a:rPr sz="3000" spc="-15" dirty="0">
                <a:latin typeface="Calibri"/>
                <a:cs typeface="Calibri"/>
              </a:rPr>
              <a:t>to </a:t>
            </a:r>
            <a:r>
              <a:rPr sz="3000" dirty="0">
                <a:latin typeface="Calibri"/>
                <a:cs typeface="Calibri"/>
              </a:rPr>
              <a:t>the  </a:t>
            </a:r>
            <a:r>
              <a:rPr sz="3000" spc="-10" dirty="0">
                <a:latin typeface="Calibri"/>
                <a:cs typeface="Calibri"/>
              </a:rPr>
              <a:t>young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child.</a:t>
            </a:r>
            <a:endParaRPr sz="3000">
              <a:latin typeface="Calibri"/>
              <a:cs typeface="Calibri"/>
            </a:endParaRPr>
          </a:p>
          <a:p>
            <a:pPr marL="527685" marR="5080" indent="-515620" algn="just">
              <a:spcBef>
                <a:spcPts val="720"/>
              </a:spcBef>
              <a:buAutoNum type="arabicPeriod"/>
              <a:tabLst>
                <a:tab pos="528320" algn="l"/>
              </a:tabLst>
            </a:pPr>
            <a:r>
              <a:rPr sz="3000" dirty="0">
                <a:latin typeface="Calibri"/>
                <a:cs typeface="Calibri"/>
              </a:rPr>
              <a:t>It </a:t>
            </a:r>
            <a:r>
              <a:rPr sz="3000" spc="-10" dirty="0">
                <a:latin typeface="Calibri"/>
                <a:cs typeface="Calibri"/>
              </a:rPr>
              <a:t>reduces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incidence of </a:t>
            </a:r>
            <a:r>
              <a:rPr sz="3000" spc="-10" dirty="0">
                <a:latin typeface="Calibri"/>
                <a:cs typeface="Calibri"/>
              </a:rPr>
              <a:t>coughs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0" dirty="0">
                <a:latin typeface="Calibri"/>
                <a:cs typeface="Calibri"/>
              </a:rPr>
              <a:t>colds,ear  infections,bronchitis,pneumonia,meningitis </a:t>
            </a:r>
            <a:r>
              <a:rPr sz="3000" dirty="0">
                <a:latin typeface="Calibri"/>
                <a:cs typeface="Calibri"/>
              </a:rPr>
              <a:t>and  </a:t>
            </a:r>
            <a:r>
              <a:rPr sz="3000" spc="-5" dirty="0">
                <a:latin typeface="Calibri"/>
                <a:cs typeface="Calibri"/>
              </a:rPr>
              <a:t>diarrhoea </a:t>
            </a:r>
            <a:r>
              <a:rPr sz="3000" spc="-10" dirty="0">
                <a:latin typeface="Calibri"/>
                <a:cs typeface="Calibri"/>
              </a:rPr>
              <a:t>through </a:t>
            </a:r>
            <a:r>
              <a:rPr sz="3000" dirty="0">
                <a:latin typeface="Calibri"/>
                <a:cs typeface="Calibri"/>
              </a:rPr>
              <a:t>its </a:t>
            </a:r>
            <a:r>
              <a:rPr sz="3000" spc="-15" dirty="0">
                <a:latin typeface="Calibri"/>
                <a:cs typeface="Calibri"/>
              </a:rPr>
              <a:t>protective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factors.</a:t>
            </a:r>
            <a:endParaRPr sz="3000">
              <a:latin typeface="Calibri"/>
              <a:cs typeface="Calibri"/>
            </a:endParaRPr>
          </a:p>
          <a:p>
            <a:pPr marL="527685" marR="194945" indent="-515620" algn="just">
              <a:spcBef>
                <a:spcPts val="725"/>
              </a:spcBef>
              <a:buAutoNum type="arabicPeriod"/>
              <a:tabLst>
                <a:tab pos="528320" algn="l"/>
              </a:tabLst>
            </a:pPr>
            <a:r>
              <a:rPr sz="3000" dirty="0">
                <a:latin typeface="Calibri"/>
                <a:cs typeface="Calibri"/>
              </a:rPr>
              <a:t>It </a:t>
            </a:r>
            <a:r>
              <a:rPr sz="3000" spc="-15" dirty="0">
                <a:latin typeface="Calibri"/>
                <a:cs typeface="Calibri"/>
              </a:rPr>
              <a:t>protects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child </a:t>
            </a:r>
            <a:r>
              <a:rPr sz="3000" spc="-20" dirty="0">
                <a:latin typeface="Calibri"/>
                <a:cs typeface="Calibri"/>
              </a:rPr>
              <a:t>from </a:t>
            </a:r>
            <a:r>
              <a:rPr sz="3000" spc="-10" dirty="0">
                <a:latin typeface="Calibri"/>
                <a:cs typeface="Calibri"/>
              </a:rPr>
              <a:t>colic,asthma,eczema,  </a:t>
            </a:r>
            <a:r>
              <a:rPr sz="3000" spc="-5" dirty="0">
                <a:latin typeface="Calibri"/>
                <a:cs typeface="Calibri"/>
              </a:rPr>
              <a:t>nose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25" dirty="0">
                <a:latin typeface="Calibri"/>
                <a:cs typeface="Calibri"/>
              </a:rPr>
              <a:t>food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allergies.</a:t>
            </a:r>
            <a:endParaRPr sz="3000">
              <a:latin typeface="Calibri"/>
              <a:cs typeface="Calibri"/>
            </a:endParaRPr>
          </a:p>
          <a:p>
            <a:pPr marL="527685" marR="36195" indent="-515620" algn="just">
              <a:spcBef>
                <a:spcPts val="720"/>
              </a:spcBef>
              <a:buAutoNum type="arabicPeriod"/>
              <a:tabLst>
                <a:tab pos="528320" algn="l"/>
              </a:tabLst>
            </a:pPr>
            <a:r>
              <a:rPr sz="3000" dirty="0">
                <a:latin typeface="Calibri"/>
                <a:cs typeface="Calibri"/>
              </a:rPr>
              <a:t>It is </a:t>
            </a:r>
            <a:r>
              <a:rPr sz="3000" spc="-5" dirty="0">
                <a:latin typeface="Calibri"/>
                <a:cs typeface="Calibri"/>
              </a:rPr>
              <a:t>essential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5" dirty="0">
                <a:latin typeface="Calibri"/>
                <a:cs typeface="Calibri"/>
              </a:rPr>
              <a:t>optimal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physical,emotional  </a:t>
            </a:r>
            <a:r>
              <a:rPr sz="3000" dirty="0">
                <a:latin typeface="Calibri"/>
                <a:cs typeface="Calibri"/>
              </a:rPr>
              <a:t>and </a:t>
            </a:r>
            <a:r>
              <a:rPr sz="3000" spc="-15" dirty="0">
                <a:latin typeface="Calibri"/>
                <a:cs typeface="Calibri"/>
              </a:rPr>
              <a:t>mental development </a:t>
            </a:r>
            <a:r>
              <a:rPr sz="3000" spc="-5" dirty="0">
                <a:latin typeface="Calibri"/>
                <a:cs typeface="Calibri"/>
              </a:rPr>
              <a:t>of </a:t>
            </a:r>
            <a:r>
              <a:rPr sz="3000" dirty="0">
                <a:latin typeface="Calibri"/>
                <a:cs typeface="Calibri"/>
              </a:rPr>
              <a:t>the </a:t>
            </a:r>
            <a:r>
              <a:rPr sz="3000" spc="-15" dirty="0">
                <a:latin typeface="Calibri"/>
                <a:cs typeface="Calibri"/>
              </a:rPr>
              <a:t>child.Breastfed  </a:t>
            </a:r>
            <a:r>
              <a:rPr sz="3000" spc="-5" dirty="0">
                <a:latin typeface="Calibri"/>
                <a:cs typeface="Calibri"/>
              </a:rPr>
              <a:t>child </a:t>
            </a:r>
            <a:r>
              <a:rPr sz="3000" spc="-15" dirty="0">
                <a:latin typeface="Calibri"/>
                <a:cs typeface="Calibri"/>
              </a:rPr>
              <a:t>are </a:t>
            </a:r>
            <a:r>
              <a:rPr sz="3000" dirty="0">
                <a:latin typeface="Calibri"/>
                <a:cs typeface="Calibri"/>
              </a:rPr>
              <a:t>also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0" dirty="0">
                <a:latin typeface="Calibri"/>
                <a:cs typeface="Calibri"/>
              </a:rPr>
              <a:t>smarter.</a:t>
            </a:r>
            <a:endParaRPr sz="3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246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6837" y="461594"/>
            <a:ext cx="6423025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HOW </a:t>
            </a:r>
            <a:r>
              <a:rPr spc="-25" dirty="0"/>
              <a:t>LONG </a:t>
            </a:r>
            <a:r>
              <a:rPr spc="-60" dirty="0"/>
              <a:t>TO</a:t>
            </a:r>
            <a:r>
              <a:rPr spc="-30" dirty="0"/>
              <a:t> </a:t>
            </a:r>
            <a:r>
              <a:rPr spc="-10" dirty="0"/>
              <a:t>BREASTFEED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1" y="1625855"/>
            <a:ext cx="8057515" cy="49519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4130" indent="-342900"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Arial"/>
                <a:cs typeface="Arial"/>
              </a:rPr>
              <a:t>Newborns </a:t>
            </a:r>
            <a:r>
              <a:rPr sz="2200" spc="-5" dirty="0">
                <a:latin typeface="Arial"/>
                <a:cs typeface="Arial"/>
              </a:rPr>
              <a:t>can nurse for 5 to 10 minute per breast; every 2 to  3 hours. This comes to about 10 to 12 feedings per </a:t>
            </a:r>
            <a:r>
              <a:rPr sz="2200" spc="-45" dirty="0">
                <a:latin typeface="Arial"/>
                <a:cs typeface="Arial"/>
              </a:rPr>
              <a:t>day. </a:t>
            </a:r>
            <a:r>
              <a:rPr sz="2200" spc="-5" dirty="0">
                <a:latin typeface="Arial"/>
                <a:cs typeface="Arial"/>
              </a:rPr>
              <a:t>In the  beginning, there is only colostrum, and </a:t>
            </a:r>
            <a:r>
              <a:rPr sz="2200" spc="-10" dirty="0">
                <a:latin typeface="Arial"/>
                <a:cs typeface="Arial"/>
              </a:rPr>
              <a:t>there’s not </a:t>
            </a:r>
            <a:r>
              <a:rPr sz="2200" spc="-5" dirty="0">
                <a:latin typeface="Arial"/>
                <a:cs typeface="Arial"/>
              </a:rPr>
              <a:t>very much  of it, </a:t>
            </a:r>
            <a:r>
              <a:rPr sz="2200" dirty="0">
                <a:latin typeface="Arial"/>
                <a:cs typeface="Arial"/>
              </a:rPr>
              <a:t>so </a:t>
            </a:r>
            <a:r>
              <a:rPr sz="2200" spc="-5" dirty="0">
                <a:latin typeface="Arial"/>
                <a:cs typeface="Arial"/>
              </a:rPr>
              <a:t>be ready to feed often but for short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durations.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355600" marR="508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Arial"/>
                <a:cs typeface="Arial"/>
              </a:rPr>
              <a:t>One month or </a:t>
            </a:r>
            <a:r>
              <a:rPr sz="2200" b="1" dirty="0">
                <a:latin typeface="Arial"/>
                <a:cs typeface="Arial"/>
              </a:rPr>
              <a:t>more</a:t>
            </a:r>
            <a:r>
              <a:rPr sz="2200" dirty="0">
                <a:latin typeface="Arial"/>
                <a:cs typeface="Arial"/>
              </a:rPr>
              <a:t>: </a:t>
            </a:r>
            <a:r>
              <a:rPr sz="2200" spc="-5" dirty="0">
                <a:latin typeface="Arial"/>
                <a:cs typeface="Arial"/>
              </a:rPr>
              <a:t>as baby gets </a:t>
            </a:r>
            <a:r>
              <a:rPr sz="2200" spc="-20" dirty="0">
                <a:latin typeface="Arial"/>
                <a:cs typeface="Arial"/>
              </a:rPr>
              <a:t>older, </a:t>
            </a:r>
            <a:r>
              <a:rPr sz="2200" spc="-5" dirty="0">
                <a:latin typeface="Arial"/>
                <a:cs typeface="Arial"/>
              </a:rPr>
              <a:t>his stomach </a:t>
            </a:r>
            <a:r>
              <a:rPr sz="2200" dirty="0">
                <a:latin typeface="Arial"/>
                <a:cs typeface="Arial"/>
              </a:rPr>
              <a:t>will get  </a:t>
            </a:r>
            <a:r>
              <a:rPr sz="2200" spc="-20" dirty="0">
                <a:latin typeface="Arial"/>
                <a:cs typeface="Arial"/>
              </a:rPr>
              <a:t>larger. </a:t>
            </a:r>
            <a:r>
              <a:rPr sz="2200" spc="-5" dirty="0">
                <a:latin typeface="Arial"/>
                <a:cs typeface="Arial"/>
              </a:rPr>
              <a:t>He will nurse less frequently but for a longer duration at  each feeding session. For example, he may nurse 20 to 40  minute per breast every 3 to 4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hours.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355600" marR="18415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Arial"/>
                <a:cs typeface="Arial"/>
              </a:rPr>
              <a:t>By 6 months</a:t>
            </a:r>
            <a:r>
              <a:rPr sz="2200" spc="-5" dirty="0">
                <a:latin typeface="Arial"/>
                <a:cs typeface="Arial"/>
              </a:rPr>
              <a:t>, Baby may breastfeed for 20 to 40 minutes per  breast; 3 to 5 times per</a:t>
            </a:r>
            <a:r>
              <a:rPr sz="2200" spc="50" dirty="0">
                <a:latin typeface="Arial"/>
                <a:cs typeface="Arial"/>
              </a:rPr>
              <a:t> </a:t>
            </a:r>
            <a:r>
              <a:rPr sz="2200" spc="-50" dirty="0">
                <a:latin typeface="Arial"/>
                <a:cs typeface="Arial"/>
              </a:rPr>
              <a:t>day.</a:t>
            </a:r>
            <a:endParaRPr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952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1242" y="379568"/>
            <a:ext cx="8851607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768350" marR="5080" indent="-756285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CONTRAINDICATION </a:t>
            </a:r>
            <a:r>
              <a:rPr spc="-60" dirty="0"/>
              <a:t>TO  </a:t>
            </a:r>
            <a:r>
              <a:rPr spc="-10" dirty="0"/>
              <a:t>BREASTFEEDING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846" y="2150783"/>
            <a:ext cx="7772400" cy="4104640"/>
          </a:xfrm>
          <a:prstGeom prst="rect">
            <a:avLst/>
          </a:prstGeom>
          <a:solidFill>
            <a:srgbClr val="FFFFFF">
              <a:alpha val="65097"/>
            </a:srgbClr>
          </a:solidFill>
        </p:spPr>
        <p:txBody>
          <a:bodyPr vert="horz" wrap="square" lIns="0" tIns="36830" rIns="0" bIns="0" rtlCol="0">
            <a:spAutoFit/>
          </a:bodyPr>
          <a:lstStyle/>
          <a:p>
            <a:pPr marL="471170" indent="-344170">
              <a:spcBef>
                <a:spcPts val="290"/>
              </a:spcBef>
              <a:buFont typeface="Wingdings"/>
              <a:buChar char=""/>
              <a:tabLst>
                <a:tab pos="471805" algn="l"/>
              </a:tabLst>
            </a:pPr>
            <a:r>
              <a:rPr sz="2800" spc="-5" dirty="0">
                <a:latin typeface="Arial"/>
                <a:cs typeface="Arial"/>
              </a:rPr>
              <a:t>Active </a:t>
            </a:r>
            <a:r>
              <a:rPr sz="2800" dirty="0">
                <a:latin typeface="Arial"/>
                <a:cs typeface="Arial"/>
              </a:rPr>
              <a:t>/untreated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TB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45"/>
              </a:spcBef>
              <a:buFont typeface="Wingdings"/>
              <a:buChar char=""/>
            </a:pPr>
            <a:endParaRPr sz="4050" dirty="0">
              <a:latin typeface="Times New Roman"/>
              <a:cs typeface="Times New Roman"/>
            </a:endParaRPr>
          </a:p>
          <a:p>
            <a:pPr marL="471170" marR="269240" indent="-343535">
              <a:buFont typeface="Wingdings"/>
              <a:buChar char=""/>
              <a:tabLst>
                <a:tab pos="471805" algn="l"/>
              </a:tabLst>
            </a:pPr>
            <a:r>
              <a:rPr sz="2800" spc="-5" dirty="0">
                <a:latin typeface="Arial"/>
                <a:cs typeface="Arial"/>
              </a:rPr>
              <a:t>Mom </a:t>
            </a:r>
            <a:r>
              <a:rPr sz="2800" dirty="0">
                <a:latin typeface="Arial"/>
                <a:cs typeface="Arial"/>
              </a:rPr>
              <a:t>takes radioactive compound(cancer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for  chemo)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50"/>
              </a:spcBef>
              <a:buFont typeface="Wingdings"/>
              <a:buChar char=""/>
            </a:pPr>
            <a:endParaRPr sz="4050" dirty="0">
              <a:latin typeface="Times New Roman"/>
              <a:cs typeface="Times New Roman"/>
            </a:endParaRPr>
          </a:p>
          <a:p>
            <a:pPr marL="471170" indent="-344170">
              <a:buFont typeface="Wingdings"/>
              <a:buChar char=""/>
              <a:tabLst>
                <a:tab pos="471805" algn="l"/>
              </a:tabLst>
            </a:pPr>
            <a:r>
              <a:rPr sz="2800" spc="-5" dirty="0">
                <a:latin typeface="Arial"/>
                <a:cs typeface="Arial"/>
              </a:rPr>
              <a:t>Mom </a:t>
            </a:r>
            <a:r>
              <a:rPr sz="2800" dirty="0">
                <a:latin typeface="Arial"/>
                <a:cs typeface="Arial"/>
              </a:rPr>
              <a:t>take illegal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drug</a:t>
            </a:r>
          </a:p>
          <a:p>
            <a:pPr>
              <a:spcBef>
                <a:spcPts val="45"/>
              </a:spcBef>
              <a:buFont typeface="Wingdings"/>
              <a:buChar char=""/>
            </a:pPr>
            <a:endParaRPr sz="4050" dirty="0">
              <a:latin typeface="Times New Roman"/>
              <a:cs typeface="Times New Roman"/>
            </a:endParaRPr>
          </a:p>
          <a:p>
            <a:pPr marL="471170" indent="-344170">
              <a:spcBef>
                <a:spcPts val="5"/>
              </a:spcBef>
              <a:buFont typeface="Wingdings"/>
              <a:buChar char=""/>
              <a:tabLst>
                <a:tab pos="471805" algn="l"/>
              </a:tabLst>
            </a:pPr>
            <a:r>
              <a:rPr sz="2800" spc="-5" dirty="0">
                <a:latin typeface="Arial"/>
                <a:cs typeface="Arial"/>
              </a:rPr>
              <a:t>HIV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infection</a:t>
            </a:r>
          </a:p>
        </p:txBody>
      </p:sp>
    </p:spTree>
    <p:extLst>
      <p:ext uri="{BB962C8B-B14F-4D97-AF65-F5344CB8AC3E}">
        <p14:creationId xmlns:p14="http://schemas.microsoft.com/office/powerpoint/2010/main" val="2782724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8377" y="686881"/>
            <a:ext cx="7780020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 </a:t>
            </a:r>
            <a:r>
              <a:rPr spc="-10" dirty="0"/>
              <a:t>PROPER </a:t>
            </a:r>
            <a:r>
              <a:rPr spc="-175" dirty="0"/>
              <a:t>WAY </a:t>
            </a:r>
            <a:r>
              <a:rPr spc="-55" dirty="0"/>
              <a:t>TO</a:t>
            </a:r>
            <a:r>
              <a:rPr spc="145" dirty="0"/>
              <a:t> </a:t>
            </a:r>
            <a:r>
              <a:rPr spc="-10" dirty="0"/>
              <a:t>BREASTFEED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08377" y="1952122"/>
            <a:ext cx="6546850" cy="2757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Stimulate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baby </a:t>
            </a:r>
            <a:r>
              <a:rPr sz="3200" dirty="0">
                <a:latin typeface="Calibri"/>
                <a:cs typeface="Calibri"/>
              </a:rPr>
              <a:t>mouth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open by  </a:t>
            </a:r>
            <a:r>
              <a:rPr sz="3200" spc="-10" dirty="0">
                <a:latin typeface="Calibri"/>
                <a:cs typeface="Calibri"/>
              </a:rPr>
              <a:t>touching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nipple.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Let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baby open the </a:t>
            </a:r>
            <a:r>
              <a:rPr sz="3200" dirty="0">
                <a:latin typeface="Calibri"/>
                <a:cs typeface="Calibri"/>
              </a:rPr>
              <a:t>mouth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wider.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Bring the </a:t>
            </a:r>
            <a:r>
              <a:rPr sz="3200" spc="-5" dirty="0">
                <a:latin typeface="Calibri"/>
                <a:cs typeface="Calibri"/>
              </a:rPr>
              <a:t>baby near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breast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5" dirty="0">
                <a:latin typeface="Calibri"/>
                <a:cs typeface="Calibri"/>
              </a:rPr>
              <a:t>Latch </a:t>
            </a:r>
            <a:r>
              <a:rPr sz="3200" spc="-1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baby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breast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21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46017" y="461594"/>
            <a:ext cx="4300220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PROPER</a:t>
            </a:r>
            <a:r>
              <a:rPr spc="-45" dirty="0"/>
              <a:t> </a:t>
            </a:r>
            <a:r>
              <a:rPr spc="-60" dirty="0"/>
              <a:t>LATCH-ON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1600136"/>
            <a:ext cx="8229600" cy="4526280"/>
          </a:xfrm>
          <a:custGeom>
            <a:avLst/>
            <a:gdLst/>
            <a:ahLst/>
            <a:cxnLst/>
            <a:rect l="l" t="t" r="r" b="b"/>
            <a:pathLst>
              <a:path w="8229600" h="4526280">
                <a:moveTo>
                  <a:pt x="0" y="4526026"/>
                </a:moveTo>
                <a:lnTo>
                  <a:pt x="8229600" y="4526026"/>
                </a:lnTo>
                <a:lnTo>
                  <a:pt x="8229600" y="0"/>
                </a:lnTo>
                <a:lnTo>
                  <a:pt x="0" y="0"/>
                </a:lnTo>
                <a:lnTo>
                  <a:pt x="0" y="4526026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0" y="1510600"/>
            <a:ext cx="6966584" cy="42729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27685" indent="-515620">
              <a:spcBef>
                <a:spcPts val="4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Baby open </a:t>
            </a:r>
            <a:r>
              <a:rPr sz="3200" dirty="0">
                <a:latin typeface="Calibri"/>
                <a:cs typeface="Calibri"/>
              </a:rPr>
              <a:t>the mouth</a:t>
            </a:r>
            <a:r>
              <a:rPr sz="3200" spc="-55" dirty="0">
                <a:latin typeface="Calibri"/>
                <a:cs typeface="Calibri"/>
              </a:rPr>
              <a:t> wider.</a:t>
            </a:r>
            <a:endParaRPr sz="3200">
              <a:latin typeface="Calibri"/>
              <a:cs typeface="Calibri"/>
            </a:endParaRPr>
          </a:p>
          <a:p>
            <a:pPr marL="527685" indent="-515620">
              <a:spcBef>
                <a:spcPts val="39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dirty="0">
                <a:latin typeface="Calibri"/>
                <a:cs typeface="Calibri"/>
              </a:rPr>
              <a:t>chin </a:t>
            </a:r>
            <a:r>
              <a:rPr sz="3200" spc="-10" dirty="0">
                <a:latin typeface="Calibri"/>
                <a:cs typeface="Calibri"/>
              </a:rPr>
              <a:t>touching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breast</a:t>
            </a:r>
            <a:endParaRPr sz="3200">
              <a:latin typeface="Calibri"/>
              <a:cs typeface="Calibri"/>
            </a:endParaRPr>
          </a:p>
          <a:p>
            <a:pPr marL="527685" indent="-515620">
              <a:spcBef>
                <a:spcPts val="384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The chick </a:t>
            </a:r>
            <a:r>
              <a:rPr sz="3200" spc="-25" dirty="0">
                <a:latin typeface="Calibri"/>
                <a:cs typeface="Calibri"/>
              </a:rPr>
              <a:t>looked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flatulent.</a:t>
            </a:r>
            <a:endParaRPr sz="3200">
              <a:latin typeface="Calibri"/>
              <a:cs typeface="Calibri"/>
            </a:endParaRPr>
          </a:p>
          <a:p>
            <a:pPr marL="527685" indent="-515620">
              <a:spcBef>
                <a:spcPts val="3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The lip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flanged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out.</a:t>
            </a:r>
            <a:endParaRPr sz="3200">
              <a:latin typeface="Calibri"/>
              <a:cs typeface="Calibri"/>
            </a:endParaRPr>
          </a:p>
          <a:p>
            <a:pPr marL="527685" indent="-515620">
              <a:spcBef>
                <a:spcPts val="39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breast </a:t>
            </a:r>
            <a:r>
              <a:rPr sz="3200" spc="-20" dirty="0">
                <a:latin typeface="Calibri"/>
                <a:cs typeface="Calibri"/>
              </a:rPr>
              <a:t>looked </a:t>
            </a:r>
            <a:r>
              <a:rPr sz="3200" spc="-10" dirty="0">
                <a:latin typeface="Calibri"/>
                <a:cs typeface="Calibri"/>
              </a:rPr>
              <a:t>full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round</a:t>
            </a:r>
            <a:endParaRPr sz="3200">
              <a:latin typeface="Calibri"/>
              <a:cs typeface="Calibri"/>
            </a:endParaRPr>
          </a:p>
          <a:p>
            <a:pPr marL="527685" indent="-515620">
              <a:spcBef>
                <a:spcPts val="38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Can hear the sound suck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swallow</a:t>
            </a:r>
            <a:endParaRPr sz="3200">
              <a:latin typeface="Calibri"/>
              <a:cs typeface="Calibri"/>
            </a:endParaRPr>
          </a:p>
          <a:p>
            <a:pPr marL="527685" marR="5080" indent="-515620">
              <a:lnSpc>
                <a:spcPts val="3460"/>
              </a:lnSpc>
              <a:spcBef>
                <a:spcPts val="82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The nipple </a:t>
            </a:r>
            <a:r>
              <a:rPr sz="3200" spc="-20" dirty="0">
                <a:latin typeface="Calibri"/>
                <a:cs typeface="Calibri"/>
              </a:rPr>
              <a:t>looked </a:t>
            </a:r>
            <a:r>
              <a:rPr sz="3200" spc="-5" dirty="0">
                <a:latin typeface="Calibri"/>
                <a:cs typeface="Calibri"/>
              </a:rPr>
              <a:t>long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round </a:t>
            </a:r>
            <a:r>
              <a:rPr sz="3200" spc="-15" dirty="0">
                <a:latin typeface="Calibri"/>
                <a:cs typeface="Calibri"/>
              </a:rPr>
              <a:t>after  breastfeed.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12252" y="1700783"/>
            <a:ext cx="2555748" cy="2448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7204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8861" y="1073407"/>
            <a:ext cx="10515600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315085" marR="5080" indent="-591820">
              <a:lnSpc>
                <a:spcPct val="100000"/>
              </a:lnSpc>
              <a:spcBef>
                <a:spcPts val="95"/>
              </a:spcBef>
            </a:pPr>
            <a:r>
              <a:rPr spc="-55" dirty="0"/>
              <a:t>DISLATCH </a:t>
            </a:r>
            <a:r>
              <a:rPr spc="-35" dirty="0"/>
              <a:t>BABY </a:t>
            </a:r>
            <a:r>
              <a:rPr spc="-5" dirty="0"/>
              <a:t>AFTER  </a:t>
            </a:r>
            <a:r>
              <a:rPr spc="-10" dirty="0"/>
              <a:t>BREASTFEEDING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12948" y="2450097"/>
            <a:ext cx="747014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15" dirty="0">
                <a:latin typeface="Calibri"/>
                <a:cs typeface="Calibri"/>
              </a:rPr>
              <a:t>little </a:t>
            </a:r>
            <a:r>
              <a:rPr sz="3200" spc="-10" dirty="0">
                <a:latin typeface="Calibri"/>
                <a:cs typeface="Calibri"/>
              </a:rPr>
              <a:t>finger press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dirty="0">
                <a:latin typeface="Calibri"/>
                <a:cs typeface="Calibri"/>
              </a:rPr>
              <a:t>the gum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open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baby </a:t>
            </a:r>
            <a:r>
              <a:rPr sz="3200" dirty="0">
                <a:latin typeface="Calibri"/>
                <a:cs typeface="Calibri"/>
              </a:rPr>
              <a:t>mouth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dislatch from </a:t>
            </a:r>
            <a:r>
              <a:rPr sz="3200" spc="-10" dirty="0">
                <a:latin typeface="Calibri"/>
                <a:cs typeface="Calibri"/>
              </a:rPr>
              <a:t>the</a:t>
            </a:r>
            <a:r>
              <a:rPr sz="3200" spc="9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nipple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40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3030" y="2300627"/>
            <a:ext cx="8106674" cy="203771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100"/>
              </a:spcBef>
            </a:pPr>
            <a:r>
              <a:rPr sz="6600" spc="-5" dirty="0"/>
              <a:t>POSITIONING</a:t>
            </a:r>
            <a:r>
              <a:rPr sz="6600" spc="-55" dirty="0"/>
              <a:t> </a:t>
            </a:r>
            <a:r>
              <a:rPr sz="6600" spc="-5" dirty="0"/>
              <a:t>OF  </a:t>
            </a:r>
            <a:r>
              <a:rPr sz="6600" spc="-10" dirty="0"/>
              <a:t>BREASTFEEDING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308575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3592" y="709256"/>
            <a:ext cx="5109910" cy="514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Side lying</a:t>
            </a:r>
            <a:r>
              <a:rPr sz="3200" spc="-60" dirty="0"/>
              <a:t> </a:t>
            </a:r>
            <a:r>
              <a:rPr sz="3200" spc="-5" dirty="0"/>
              <a:t>position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423592" y="1700823"/>
            <a:ext cx="7272781" cy="4447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459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1623" y="764706"/>
            <a:ext cx="5687890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Football </a:t>
            </a:r>
            <a:r>
              <a:rPr sz="3200" spc="-5" dirty="0"/>
              <a:t>hold</a:t>
            </a:r>
            <a:r>
              <a:rPr sz="3200" spc="-40" dirty="0"/>
              <a:t> </a:t>
            </a:r>
            <a:r>
              <a:rPr sz="3200" spc="-5" dirty="0"/>
              <a:t>position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135555" y="1916772"/>
            <a:ext cx="6637908" cy="41765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96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4442" y="844042"/>
            <a:ext cx="3335654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Cradle </a:t>
            </a:r>
            <a:r>
              <a:rPr sz="3200" spc="-5" dirty="0"/>
              <a:t>hold</a:t>
            </a:r>
            <a:r>
              <a:rPr sz="3200" spc="-25" dirty="0"/>
              <a:t> </a:t>
            </a:r>
            <a:r>
              <a:rPr sz="3200" spc="-5" dirty="0"/>
              <a:t>position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927603" y="2060816"/>
            <a:ext cx="6408674" cy="4005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01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969" y="1198693"/>
            <a:ext cx="6953602" cy="52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2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5812" y="620688"/>
            <a:ext cx="5957370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Cross </a:t>
            </a:r>
            <a:r>
              <a:rPr sz="3200" spc="-10" dirty="0"/>
              <a:t>cradle </a:t>
            </a:r>
            <a:r>
              <a:rPr sz="3200" spc="-5" dirty="0"/>
              <a:t>hold</a:t>
            </a:r>
            <a:r>
              <a:rPr sz="3200" spc="-55" dirty="0"/>
              <a:t> </a:t>
            </a:r>
            <a:r>
              <a:rPr sz="3200" spc="-5" dirty="0"/>
              <a:t>position</a:t>
            </a:r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2495600" y="1700872"/>
            <a:ext cx="7416800" cy="4536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705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3722" y="554359"/>
            <a:ext cx="4786851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Saddle</a:t>
            </a:r>
            <a:r>
              <a:rPr spc="-100" dirty="0"/>
              <a:t> </a:t>
            </a:r>
            <a:r>
              <a:rPr dirty="0"/>
              <a:t>Hold</a:t>
            </a:r>
          </a:p>
        </p:txBody>
      </p:sp>
      <p:sp>
        <p:nvSpPr>
          <p:cNvPr id="3" name="object 3"/>
          <p:cNvSpPr/>
          <p:nvPr/>
        </p:nvSpPr>
        <p:spPr>
          <a:xfrm>
            <a:off x="2567610" y="1772881"/>
            <a:ext cx="6768719" cy="4680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708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9330" y="337960"/>
            <a:ext cx="6107348" cy="6972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5" dirty="0"/>
              <a:t>Twin </a:t>
            </a:r>
            <a:r>
              <a:rPr spc="-5" dirty="0"/>
              <a:t>Football</a:t>
            </a:r>
            <a:r>
              <a:rPr spc="-20" dirty="0"/>
              <a:t> </a:t>
            </a:r>
            <a:r>
              <a:rPr dirty="0"/>
              <a:t>Hold</a:t>
            </a:r>
          </a:p>
        </p:txBody>
      </p:sp>
      <p:sp>
        <p:nvSpPr>
          <p:cNvPr id="3" name="object 3"/>
          <p:cNvSpPr/>
          <p:nvPr/>
        </p:nvSpPr>
        <p:spPr>
          <a:xfrm>
            <a:off x="2207565" y="1268717"/>
            <a:ext cx="7344791" cy="490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609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3546" y="1916799"/>
            <a:ext cx="8209280" cy="4057015"/>
          </a:xfrm>
          <a:custGeom>
            <a:avLst/>
            <a:gdLst/>
            <a:ahLst/>
            <a:cxnLst/>
            <a:rect l="l" t="t" r="r" b="b"/>
            <a:pathLst>
              <a:path w="8209280" h="4057015">
                <a:moveTo>
                  <a:pt x="0" y="4056888"/>
                </a:moveTo>
                <a:lnTo>
                  <a:pt x="8208899" y="4056888"/>
                </a:lnTo>
                <a:lnTo>
                  <a:pt x="8208899" y="0"/>
                </a:lnTo>
                <a:lnTo>
                  <a:pt x="0" y="0"/>
                </a:lnTo>
                <a:lnTo>
                  <a:pt x="0" y="4056888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90261" y="920233"/>
            <a:ext cx="9342782" cy="43608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4485" marR="114935" indent="-2503170"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SIGNS </a:t>
            </a:r>
            <a:r>
              <a:rPr sz="3200" spc="-70" dirty="0">
                <a:latin typeface="Calibri"/>
                <a:cs typeface="Calibri"/>
              </a:rPr>
              <a:t>THAT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35" dirty="0">
                <a:latin typeface="Calibri"/>
                <a:cs typeface="Calibri"/>
              </a:rPr>
              <a:t>BABY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5" dirty="0">
                <a:latin typeface="Calibri"/>
                <a:cs typeface="Calibri"/>
              </a:rPr>
              <a:t>GETTING </a:t>
            </a:r>
            <a:r>
              <a:rPr sz="3200" spc="-5" dirty="0">
                <a:latin typeface="Calibri"/>
                <a:cs typeface="Calibri"/>
              </a:rPr>
              <a:t>ENOUGH  </a:t>
            </a:r>
            <a:r>
              <a:rPr sz="3200" spc="-10" dirty="0">
                <a:latin typeface="Calibri"/>
                <a:cs typeface="Calibri"/>
              </a:rPr>
              <a:t>BREAST </a:t>
            </a:r>
            <a:r>
              <a:rPr sz="3200" dirty="0">
                <a:latin typeface="Calibri"/>
                <a:cs typeface="Calibri"/>
              </a:rPr>
              <a:t>MILK</a:t>
            </a:r>
          </a:p>
          <a:p>
            <a:pPr>
              <a:spcBef>
                <a:spcPts val="30"/>
              </a:spcBef>
            </a:pPr>
            <a:endParaRPr sz="3850" dirty="0">
              <a:latin typeface="Times New Roman"/>
              <a:cs typeface="Times New Roman"/>
            </a:endParaRPr>
          </a:p>
          <a:p>
            <a:pPr marL="527685" indent="-515620"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He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20" dirty="0">
                <a:latin typeface="Calibri"/>
                <a:cs typeface="Calibri"/>
              </a:rPr>
              <a:t>contented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dirty="0">
                <a:latin typeface="Calibri"/>
                <a:cs typeface="Calibri"/>
              </a:rPr>
              <a:t>1-2 </a:t>
            </a:r>
            <a:r>
              <a:rPr sz="3200" spc="-20" dirty="0">
                <a:latin typeface="Calibri"/>
                <a:cs typeface="Calibri"/>
              </a:rPr>
              <a:t>hours </a:t>
            </a:r>
            <a:r>
              <a:rPr sz="3200" spc="-15" dirty="0">
                <a:latin typeface="Calibri"/>
                <a:cs typeface="Calibri"/>
              </a:rPr>
              <a:t>after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feed</a:t>
            </a:r>
            <a:endParaRPr sz="3200" dirty="0">
              <a:latin typeface="Calibri"/>
              <a:cs typeface="Calibri"/>
            </a:endParaRPr>
          </a:p>
          <a:p>
            <a:pPr marL="527685" indent="-515620"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He </a:t>
            </a:r>
            <a:r>
              <a:rPr sz="3200" spc="-5" dirty="0">
                <a:latin typeface="Calibri"/>
                <a:cs typeface="Calibri"/>
              </a:rPr>
              <a:t>passes </a:t>
            </a:r>
            <a:r>
              <a:rPr sz="3200" dirty="0">
                <a:latin typeface="Calibri"/>
                <a:cs typeface="Calibri"/>
              </a:rPr>
              <a:t>clear </a:t>
            </a:r>
            <a:r>
              <a:rPr sz="3200" spc="-15" dirty="0">
                <a:latin typeface="Calibri"/>
                <a:cs typeface="Calibri"/>
              </a:rPr>
              <a:t>dilute </a:t>
            </a:r>
            <a:r>
              <a:rPr sz="3200" spc="-5" dirty="0">
                <a:latin typeface="Calibri"/>
                <a:cs typeface="Calibri"/>
              </a:rPr>
              <a:t>urine 5-6 times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5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day</a:t>
            </a:r>
            <a:endParaRPr sz="3200" dirty="0">
              <a:latin typeface="Calibri"/>
              <a:cs typeface="Calibri"/>
            </a:endParaRPr>
          </a:p>
          <a:p>
            <a:pPr marL="527685" marR="335280" indent="-515620">
              <a:spcBef>
                <a:spcPts val="7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He passes </a:t>
            </a:r>
            <a:r>
              <a:rPr sz="3200" spc="-10" dirty="0">
                <a:latin typeface="Calibri"/>
                <a:cs typeface="Calibri"/>
              </a:rPr>
              <a:t>bright yellow </a:t>
            </a:r>
            <a:r>
              <a:rPr sz="3200" spc="-20" dirty="0">
                <a:latin typeface="Calibri"/>
                <a:cs typeface="Calibri"/>
              </a:rPr>
              <a:t>watery stools </a:t>
            </a:r>
            <a:r>
              <a:rPr sz="3200" dirty="0">
                <a:latin typeface="Calibri"/>
                <a:cs typeface="Calibri"/>
              </a:rPr>
              <a:t>6-8  </a:t>
            </a:r>
            <a:r>
              <a:rPr sz="3200" spc="-5" dirty="0">
                <a:latin typeface="Calibri"/>
                <a:cs typeface="Calibri"/>
              </a:rPr>
              <a:t>times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day</a:t>
            </a:r>
            <a:endParaRPr sz="3200" dirty="0">
              <a:latin typeface="Calibri"/>
              <a:cs typeface="Calibri"/>
            </a:endParaRPr>
          </a:p>
          <a:p>
            <a:pPr marL="527685" indent="-515620">
              <a:spcBef>
                <a:spcPts val="77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He </a:t>
            </a:r>
            <a:r>
              <a:rPr sz="3200" spc="-15" dirty="0">
                <a:latin typeface="Calibri"/>
                <a:cs typeface="Calibri"/>
              </a:rPr>
              <a:t>regains </a:t>
            </a:r>
            <a:r>
              <a:rPr sz="3200" spc="-5" dirty="0">
                <a:latin typeface="Calibri"/>
                <a:cs typeface="Calibri"/>
              </a:rPr>
              <a:t>birth </a:t>
            </a:r>
            <a:r>
              <a:rPr sz="3200" spc="-10" dirty="0">
                <a:latin typeface="Calibri"/>
                <a:cs typeface="Calibri"/>
              </a:rPr>
              <a:t>weight </a:t>
            </a:r>
            <a:r>
              <a:rPr sz="3200" spc="-15" dirty="0">
                <a:latin typeface="Calibri"/>
                <a:cs typeface="Calibri"/>
              </a:rPr>
              <a:t>after </a:t>
            </a:r>
            <a:r>
              <a:rPr sz="3200" spc="-10" dirty="0">
                <a:latin typeface="Calibri"/>
                <a:cs typeface="Calibri"/>
              </a:rPr>
              <a:t>2weeks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106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2026" y="881064"/>
            <a:ext cx="10515600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480185" marR="5080" indent="-1464945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BREAST </a:t>
            </a:r>
            <a:r>
              <a:rPr spc="-5" dirty="0"/>
              <a:t>MILK </a:t>
            </a:r>
            <a:r>
              <a:rPr spc="-60" dirty="0"/>
              <a:t>SUPPLY </a:t>
            </a:r>
            <a:r>
              <a:rPr spc="-5" dirty="0"/>
              <a:t>CAN BE  INCREASED</a:t>
            </a:r>
            <a:r>
              <a:rPr spc="-15" dirty="0"/>
              <a:t> </a:t>
            </a:r>
            <a:r>
              <a:rPr spc="-140" dirty="0"/>
              <a:t>BY: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16600" y="2035364"/>
            <a:ext cx="9575469" cy="3865802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527685" indent="-515620">
              <a:spcBef>
                <a:spcPts val="86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10" dirty="0">
                <a:latin typeface="Calibri"/>
                <a:cs typeface="Calibri"/>
              </a:rPr>
              <a:t>Frequent </a:t>
            </a:r>
            <a:r>
              <a:rPr sz="3200" spc="-20" dirty="0">
                <a:latin typeface="Calibri"/>
                <a:cs typeface="Calibri"/>
              </a:rPr>
              <a:t>feeds day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night</a:t>
            </a:r>
            <a:endParaRPr sz="3200" dirty="0">
              <a:latin typeface="Calibri"/>
              <a:cs typeface="Calibri"/>
            </a:endParaRPr>
          </a:p>
          <a:p>
            <a:pPr marL="527685" marR="298450" indent="-515620"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5" dirty="0">
                <a:latin typeface="Calibri"/>
                <a:cs typeface="Calibri"/>
              </a:rPr>
              <a:t>Allowing </a:t>
            </a:r>
            <a:r>
              <a:rPr sz="3200" spc="-10" dirty="0">
                <a:latin typeface="Calibri"/>
                <a:cs typeface="Calibri"/>
              </a:rPr>
              <a:t>unlimited </a:t>
            </a:r>
            <a:r>
              <a:rPr sz="3200" spc="-15" dirty="0">
                <a:latin typeface="Calibri"/>
                <a:cs typeface="Calibri"/>
              </a:rPr>
              <a:t>breastfeeding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satisfy  </a:t>
            </a:r>
            <a:r>
              <a:rPr sz="3200" spc="-20" dirty="0">
                <a:latin typeface="Calibri"/>
                <a:cs typeface="Calibri"/>
              </a:rPr>
              <a:t>baby’s </a:t>
            </a:r>
            <a:r>
              <a:rPr sz="3200" spc="-5" dirty="0">
                <a:latin typeface="Calibri"/>
                <a:cs typeface="Calibri"/>
              </a:rPr>
              <a:t>suckling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needs</a:t>
            </a:r>
            <a:endParaRPr sz="3200" dirty="0">
              <a:latin typeface="Calibri"/>
              <a:cs typeface="Calibri"/>
            </a:endParaRPr>
          </a:p>
          <a:p>
            <a:pPr marL="527685" marR="5080" indent="-515620"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Mother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eat </a:t>
            </a:r>
            <a:r>
              <a:rPr sz="3200" spc="-5" dirty="0">
                <a:latin typeface="Calibri"/>
                <a:cs typeface="Calibri"/>
              </a:rPr>
              <a:t>and drink </a:t>
            </a:r>
            <a:r>
              <a:rPr sz="3200" spc="-10" dirty="0">
                <a:latin typeface="Calibri"/>
                <a:cs typeface="Calibri"/>
              </a:rPr>
              <a:t>sufficient quantities 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satisfy </a:t>
            </a:r>
            <a:r>
              <a:rPr sz="3200" spc="-20" dirty="0">
                <a:latin typeface="Calibri"/>
                <a:cs typeface="Calibri"/>
              </a:rPr>
              <a:t>baby’s </a:t>
            </a:r>
            <a:r>
              <a:rPr sz="3200" spc="-5" dirty="0">
                <a:latin typeface="Calibri"/>
                <a:cs typeface="Calibri"/>
              </a:rPr>
              <a:t>suckling her </a:t>
            </a:r>
            <a:r>
              <a:rPr sz="3200" spc="-10" dirty="0">
                <a:latin typeface="Calibri"/>
                <a:cs typeface="Calibri"/>
              </a:rPr>
              <a:t>hunger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20" dirty="0">
                <a:latin typeface="Calibri"/>
                <a:cs typeface="Calibri"/>
              </a:rPr>
              <a:t>thirst</a:t>
            </a:r>
            <a:endParaRPr sz="3200" dirty="0">
              <a:latin typeface="Calibri"/>
              <a:cs typeface="Calibri"/>
            </a:endParaRPr>
          </a:p>
          <a:p>
            <a:pPr marL="527685" marR="316865" indent="-515620">
              <a:spcBef>
                <a:spcPts val="77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3200" spc="-15" dirty="0">
                <a:latin typeface="Calibri"/>
                <a:cs typeface="Calibri"/>
              </a:rPr>
              <a:t>Cultural </a:t>
            </a:r>
            <a:r>
              <a:rPr sz="3200" spc="-20" dirty="0">
                <a:latin typeface="Calibri"/>
                <a:cs typeface="Calibri"/>
              </a:rPr>
              <a:t>foods </a:t>
            </a:r>
            <a:r>
              <a:rPr sz="3200" spc="-30" dirty="0">
                <a:latin typeface="Calibri"/>
                <a:cs typeface="Calibri"/>
              </a:rPr>
              <a:t>like </a:t>
            </a:r>
            <a:r>
              <a:rPr sz="3200" spc="-5" dirty="0">
                <a:latin typeface="Calibri"/>
                <a:cs typeface="Calibri"/>
              </a:rPr>
              <a:t>ginger </a:t>
            </a:r>
            <a:r>
              <a:rPr sz="3200" dirty="0">
                <a:latin typeface="Calibri"/>
                <a:cs typeface="Calibri"/>
              </a:rPr>
              <a:t>and rice wine </a:t>
            </a:r>
            <a:r>
              <a:rPr sz="3200" spc="-15" dirty="0">
                <a:latin typeface="Calibri"/>
                <a:cs typeface="Calibri"/>
              </a:rPr>
              <a:t>are  </a:t>
            </a:r>
            <a:r>
              <a:rPr sz="3200" spc="-10" dirty="0">
                <a:latin typeface="Calibri"/>
                <a:cs typeface="Calibri"/>
              </a:rPr>
              <a:t>compatible </a:t>
            </a:r>
            <a:r>
              <a:rPr sz="3200" dirty="0">
                <a:latin typeface="Calibri"/>
                <a:cs typeface="Calibri"/>
              </a:rPr>
              <a:t>with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breastfeeding.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142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6357" y="858773"/>
            <a:ext cx="648589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BREAST </a:t>
            </a:r>
            <a:r>
              <a:rPr sz="3600" dirty="0"/>
              <a:t>MILK</a:t>
            </a:r>
            <a:r>
              <a:rPr sz="3600" spc="-35" dirty="0"/>
              <a:t> </a:t>
            </a:r>
            <a:r>
              <a:rPr sz="3600" spc="-20" dirty="0"/>
              <a:t>STORAGE/THAWING: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2063546" y="1700746"/>
            <a:ext cx="7920990" cy="4464685"/>
          </a:xfrm>
          <a:custGeom>
            <a:avLst/>
            <a:gdLst/>
            <a:ahLst/>
            <a:cxnLst/>
            <a:rect l="l" t="t" r="r" b="b"/>
            <a:pathLst>
              <a:path w="7920990" h="4464685">
                <a:moveTo>
                  <a:pt x="0" y="4464558"/>
                </a:moveTo>
                <a:lnTo>
                  <a:pt x="7920863" y="4464558"/>
                </a:lnTo>
                <a:lnTo>
                  <a:pt x="7920863" y="0"/>
                </a:lnTo>
                <a:lnTo>
                  <a:pt x="0" y="0"/>
                </a:lnTo>
                <a:lnTo>
                  <a:pt x="0" y="4464558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42540" y="2026743"/>
            <a:ext cx="7616190" cy="367215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469265" marR="276225" indent="-457200">
              <a:lnSpc>
                <a:spcPts val="2400"/>
              </a:lnSpc>
              <a:spcBef>
                <a:spcPts val="675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2500" spc="-10" dirty="0">
                <a:latin typeface="Calibri"/>
                <a:cs typeface="Calibri"/>
              </a:rPr>
              <a:t>Unless </a:t>
            </a:r>
            <a:r>
              <a:rPr sz="2500" spc="-5" dirty="0">
                <a:latin typeface="Calibri"/>
                <a:cs typeface="Calibri"/>
              </a:rPr>
              <a:t>being used </a:t>
            </a:r>
            <a:r>
              <a:rPr sz="2500" spc="-20" dirty="0">
                <a:latin typeface="Calibri"/>
                <a:cs typeface="Calibri"/>
              </a:rPr>
              <a:t>immediately, refrigerate </a:t>
            </a:r>
            <a:r>
              <a:rPr sz="2500" spc="-5" dirty="0">
                <a:latin typeface="Calibri"/>
                <a:cs typeface="Calibri"/>
              </a:rPr>
              <a:t>it within 1  </a:t>
            </a:r>
            <a:r>
              <a:rPr sz="2500" spc="-55" dirty="0">
                <a:latin typeface="Calibri"/>
                <a:cs typeface="Calibri"/>
              </a:rPr>
              <a:t>hour.</a:t>
            </a:r>
            <a:endParaRPr sz="2500" dirty="0">
              <a:latin typeface="Calibri"/>
              <a:cs typeface="Calibri"/>
            </a:endParaRPr>
          </a:p>
          <a:p>
            <a:pPr>
              <a:spcBef>
                <a:spcPts val="35"/>
              </a:spcBef>
              <a:buFont typeface="Wingdings"/>
              <a:buChar char=""/>
            </a:pPr>
            <a:endParaRPr sz="3100" dirty="0">
              <a:latin typeface="Times New Roman"/>
              <a:cs typeface="Times New Roman"/>
            </a:endParaRPr>
          </a:p>
          <a:p>
            <a:pPr marL="469265" marR="5080" indent="-457200">
              <a:lnSpc>
                <a:spcPts val="2400"/>
              </a:lnSpc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2500" spc="-10" dirty="0">
                <a:latin typeface="Calibri"/>
                <a:cs typeface="Calibri"/>
              </a:rPr>
              <a:t>Thaw/warm </a:t>
            </a:r>
            <a:r>
              <a:rPr sz="2500" spc="-5" dirty="0">
                <a:latin typeface="Calibri"/>
                <a:cs typeface="Calibri"/>
              </a:rPr>
              <a:t>the milk in </a:t>
            </a:r>
            <a:r>
              <a:rPr sz="2500" spc="-15" dirty="0">
                <a:latin typeface="Calibri"/>
                <a:cs typeface="Calibri"/>
              </a:rPr>
              <a:t>container </a:t>
            </a:r>
            <a:r>
              <a:rPr sz="2500" spc="-5" dirty="0">
                <a:latin typeface="Calibri"/>
                <a:cs typeface="Calibri"/>
              </a:rPr>
              <a:t>of </a:t>
            </a:r>
            <a:r>
              <a:rPr sz="2500" spc="-20" dirty="0">
                <a:latin typeface="Calibri"/>
                <a:cs typeface="Calibri"/>
              </a:rPr>
              <a:t>lukewarm </a:t>
            </a:r>
            <a:r>
              <a:rPr sz="2500" spc="-15" dirty="0">
                <a:latin typeface="Calibri"/>
                <a:cs typeface="Calibri"/>
              </a:rPr>
              <a:t>water </a:t>
            </a:r>
            <a:r>
              <a:rPr sz="2500" spc="-10" dirty="0">
                <a:latin typeface="Calibri"/>
                <a:cs typeface="Calibri"/>
              </a:rPr>
              <a:t>or  </a:t>
            </a:r>
            <a:r>
              <a:rPr sz="2500" spc="-5" dirty="0">
                <a:latin typeface="Calibri"/>
                <a:cs typeface="Calibri"/>
              </a:rPr>
              <a:t>running </a:t>
            </a:r>
            <a:r>
              <a:rPr sz="2500" spc="-55" dirty="0">
                <a:latin typeface="Calibri"/>
                <a:cs typeface="Calibri"/>
              </a:rPr>
              <a:t>water.</a:t>
            </a:r>
            <a:endParaRPr sz="2500" dirty="0">
              <a:latin typeface="Calibri"/>
              <a:cs typeface="Calibri"/>
            </a:endParaRPr>
          </a:p>
          <a:p>
            <a:pPr>
              <a:spcBef>
                <a:spcPts val="35"/>
              </a:spcBef>
              <a:buFont typeface="Wingdings"/>
              <a:buChar char=""/>
            </a:pPr>
            <a:endParaRPr sz="2600" dirty="0">
              <a:latin typeface="Times New Roman"/>
              <a:cs typeface="Times New Roman"/>
            </a:endParaRPr>
          </a:p>
          <a:p>
            <a:pPr marL="469900" indent="-457200"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2500" spc="-10" dirty="0">
                <a:latin typeface="Calibri"/>
                <a:cs typeface="Calibri"/>
              </a:rPr>
              <a:t>Once </a:t>
            </a:r>
            <a:r>
              <a:rPr sz="2500" spc="-5" dirty="0">
                <a:latin typeface="Calibri"/>
                <a:cs typeface="Calibri"/>
              </a:rPr>
              <a:t>milk is </a:t>
            </a:r>
            <a:r>
              <a:rPr sz="2500" spc="-10" dirty="0">
                <a:latin typeface="Calibri"/>
                <a:cs typeface="Calibri"/>
              </a:rPr>
              <a:t>thawed, </a:t>
            </a:r>
            <a:r>
              <a:rPr sz="2500" spc="-5" dirty="0">
                <a:latin typeface="Calibri"/>
                <a:cs typeface="Calibri"/>
              </a:rPr>
              <a:t>it </a:t>
            </a:r>
            <a:r>
              <a:rPr sz="2500" spc="-10" dirty="0">
                <a:latin typeface="Calibri"/>
                <a:cs typeface="Calibri"/>
              </a:rPr>
              <a:t>should </a:t>
            </a:r>
            <a:r>
              <a:rPr sz="2500" spc="-5" dirty="0">
                <a:latin typeface="Calibri"/>
                <a:cs typeface="Calibri"/>
              </a:rPr>
              <a:t>be </a:t>
            </a:r>
            <a:r>
              <a:rPr sz="2500" spc="-10" dirty="0">
                <a:latin typeface="Calibri"/>
                <a:cs typeface="Calibri"/>
              </a:rPr>
              <a:t>used </a:t>
            </a:r>
            <a:r>
              <a:rPr sz="2500" spc="-5" dirty="0">
                <a:latin typeface="Calibri"/>
                <a:cs typeface="Calibri"/>
              </a:rPr>
              <a:t>within 24</a:t>
            </a:r>
            <a:r>
              <a:rPr sz="2500" spc="110" dirty="0">
                <a:latin typeface="Calibri"/>
                <a:cs typeface="Calibri"/>
              </a:rPr>
              <a:t> </a:t>
            </a:r>
            <a:r>
              <a:rPr sz="2500" spc="-15" dirty="0">
                <a:latin typeface="Calibri"/>
                <a:cs typeface="Calibri"/>
              </a:rPr>
              <a:t>hours.</a:t>
            </a:r>
            <a:endParaRPr sz="2500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Font typeface="Wingdings"/>
              <a:buChar char=""/>
            </a:pPr>
            <a:endParaRPr sz="3100" dirty="0">
              <a:latin typeface="Times New Roman"/>
              <a:cs typeface="Times New Roman"/>
            </a:endParaRPr>
          </a:p>
          <a:p>
            <a:pPr marL="469265" marR="384810" indent="-457200">
              <a:lnSpc>
                <a:spcPts val="2400"/>
              </a:lnSpc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2500" spc="-10" dirty="0">
                <a:latin typeface="Calibri"/>
                <a:cs typeface="Calibri"/>
              </a:rPr>
              <a:t>Once </a:t>
            </a:r>
            <a:r>
              <a:rPr sz="2500" spc="-5" dirty="0">
                <a:latin typeface="Calibri"/>
                <a:cs typeface="Calibri"/>
              </a:rPr>
              <a:t>milk is </a:t>
            </a:r>
            <a:r>
              <a:rPr sz="2500" spc="-10" dirty="0">
                <a:latin typeface="Calibri"/>
                <a:cs typeface="Calibri"/>
              </a:rPr>
              <a:t>warmed </a:t>
            </a:r>
            <a:r>
              <a:rPr sz="2500" spc="-5" dirty="0">
                <a:latin typeface="Calibri"/>
                <a:cs typeface="Calibri"/>
              </a:rPr>
              <a:t>and </a:t>
            </a:r>
            <a:r>
              <a:rPr sz="2500" spc="-10" dirty="0">
                <a:latin typeface="Calibri"/>
                <a:cs typeface="Calibri"/>
              </a:rPr>
              <a:t>not used </a:t>
            </a:r>
            <a:r>
              <a:rPr sz="2500" spc="-25" dirty="0">
                <a:latin typeface="Calibri"/>
                <a:cs typeface="Calibri"/>
              </a:rPr>
              <a:t>for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0" dirty="0">
                <a:latin typeface="Calibri"/>
                <a:cs typeface="Calibri"/>
              </a:rPr>
              <a:t>feeding, </a:t>
            </a:r>
            <a:r>
              <a:rPr sz="2500" spc="-5" dirty="0">
                <a:latin typeface="Calibri"/>
                <a:cs typeface="Calibri"/>
              </a:rPr>
              <a:t>it  </a:t>
            </a:r>
            <a:r>
              <a:rPr sz="2500" spc="-10" dirty="0">
                <a:latin typeface="Calibri"/>
                <a:cs typeface="Calibri"/>
              </a:rPr>
              <a:t>should </a:t>
            </a:r>
            <a:r>
              <a:rPr sz="2500" spc="-5" dirty="0">
                <a:latin typeface="Calibri"/>
                <a:cs typeface="Calibri"/>
              </a:rPr>
              <a:t>be </a:t>
            </a:r>
            <a:r>
              <a:rPr sz="2500" spc="-15" dirty="0">
                <a:latin typeface="Calibri"/>
                <a:cs typeface="Calibri"/>
              </a:rPr>
              <a:t>discarded.</a:t>
            </a:r>
            <a:endParaRPr sz="2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3428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41183" y="254254"/>
          <a:ext cx="8354695" cy="6309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5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83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Place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storage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Temperature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Maximum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storage</a:t>
                      </a:r>
                      <a:r>
                        <a:rPr sz="18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70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In a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room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25°C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77°F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Six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eight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hours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112">
                <a:tc>
                  <a:txBody>
                    <a:bodyPr/>
                    <a:lstStyle/>
                    <a:p>
                      <a:pPr marL="91440" marR="18923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Insulated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thermal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bag with  ice packs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Up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24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hours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83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In a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refrigerator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4°C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39°F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Up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to five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days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311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Freezer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compartment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inside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refrigerator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-15°C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5°F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spc="-3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weeks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1643">
                <a:tc>
                  <a:txBody>
                    <a:bodyPr/>
                    <a:lstStyle/>
                    <a:p>
                      <a:pPr marL="91440" marR="3105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combined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refrigerator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freezer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separate  doors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-18°C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0°F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Three to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six months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3112">
                <a:tc>
                  <a:txBody>
                    <a:bodyPr/>
                    <a:lstStyle/>
                    <a:p>
                      <a:pPr marL="91440" marR="44005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Chest or upright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manual 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defrost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deep 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freezer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-20°C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-4°F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Six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to twelve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months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121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2405" y="670688"/>
            <a:ext cx="2647950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0" dirty="0">
                <a:latin typeface="Calibri"/>
                <a:cs typeface="Calibri"/>
              </a:rPr>
              <a:t>COMPLICATION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1" y="1440307"/>
            <a:ext cx="2671445" cy="45313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Font typeface="Wingdings"/>
              <a:buChar char=""/>
              <a:tabLst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Breast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Pain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5"/>
              </a:spcBef>
              <a:buFont typeface="Wingdings"/>
              <a:buChar char="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buFont typeface="Wingdings"/>
              <a:buChar char=""/>
              <a:tabLst>
                <a:tab pos="355600" algn="l"/>
              </a:tabLst>
            </a:pPr>
            <a:r>
              <a:rPr sz="2200" spc="-5" dirty="0">
                <a:latin typeface="Calibri"/>
                <a:cs typeface="Calibri"/>
              </a:rPr>
              <a:t>Biting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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buFont typeface="Wingdings"/>
              <a:buChar char=""/>
              <a:tabLst>
                <a:tab pos="355600" algn="l"/>
              </a:tabLst>
            </a:pPr>
            <a:r>
              <a:rPr sz="2200" spc="-70" dirty="0">
                <a:latin typeface="Calibri"/>
                <a:cs typeface="Calibri"/>
              </a:rPr>
              <a:t>Too </a:t>
            </a:r>
            <a:r>
              <a:rPr sz="2200" spc="-10" dirty="0">
                <a:latin typeface="Calibri"/>
                <a:cs typeface="Calibri"/>
              </a:rPr>
              <a:t>much</a:t>
            </a:r>
            <a:r>
              <a:rPr sz="2200" spc="5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milk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"/>
            </a:pPr>
            <a:endParaRPr sz="2300">
              <a:latin typeface="Times New Roman"/>
              <a:cs typeface="Times New Roman"/>
            </a:endParaRPr>
          </a:p>
          <a:p>
            <a:pPr marL="355600" indent="-342900">
              <a:buFont typeface="Wingdings"/>
              <a:buChar char=""/>
              <a:tabLst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Mastitis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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spcBef>
                <a:spcPts val="5"/>
              </a:spcBef>
              <a:buFont typeface="Wingdings"/>
              <a:buChar char=""/>
              <a:tabLst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Breast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abscess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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spcBef>
                <a:spcPts val="5"/>
              </a:spcBef>
              <a:buFont typeface="Wingdings"/>
              <a:buChar char=""/>
              <a:tabLst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Breast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engorgement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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buFont typeface="Wingdings"/>
              <a:buChar char=""/>
              <a:tabLst>
                <a:tab pos="355600" algn="l"/>
              </a:tabLst>
            </a:pPr>
            <a:r>
              <a:rPr sz="2200" spc="-10" dirty="0">
                <a:latin typeface="Calibri"/>
                <a:cs typeface="Calibri"/>
              </a:rPr>
              <a:t>Sore</a:t>
            </a:r>
            <a:r>
              <a:rPr sz="2200" spc="-5" dirty="0">
                <a:latin typeface="Calibri"/>
                <a:cs typeface="Calibri"/>
              </a:rPr>
              <a:t> nipple</a:t>
            </a:r>
            <a:endParaRPr sz="2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057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8134" y="386811"/>
            <a:ext cx="3850319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C</a:t>
            </a:r>
            <a:r>
              <a:rPr spc="-10" dirty="0"/>
              <a:t>ON</a:t>
            </a:r>
            <a:r>
              <a:rPr spc="85" dirty="0"/>
              <a:t>T</a:t>
            </a:r>
            <a:r>
              <a:rPr spc="-5" dirty="0"/>
              <a:t>’</a:t>
            </a:r>
          </a:p>
        </p:txBody>
      </p:sp>
      <p:sp>
        <p:nvSpPr>
          <p:cNvPr id="3" name="object 3"/>
          <p:cNvSpPr/>
          <p:nvPr/>
        </p:nvSpPr>
        <p:spPr>
          <a:xfrm>
            <a:off x="1981200" y="1268793"/>
            <a:ext cx="8229600" cy="4857750"/>
          </a:xfrm>
          <a:custGeom>
            <a:avLst/>
            <a:gdLst/>
            <a:ahLst/>
            <a:cxnLst/>
            <a:rect l="l" t="t" r="r" b="b"/>
            <a:pathLst>
              <a:path w="8229600" h="4857750">
                <a:moveTo>
                  <a:pt x="0" y="4857369"/>
                </a:moveTo>
                <a:lnTo>
                  <a:pt x="8229600" y="4857369"/>
                </a:lnTo>
                <a:lnTo>
                  <a:pt x="8229600" y="0"/>
                </a:lnTo>
                <a:lnTo>
                  <a:pt x="0" y="0"/>
                </a:lnTo>
                <a:lnTo>
                  <a:pt x="0" y="4857369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9941" y="1179107"/>
            <a:ext cx="6911975" cy="4666662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>
              <a:spcBef>
                <a:spcPts val="870"/>
              </a:spcBef>
            </a:pPr>
            <a:r>
              <a:rPr sz="3200" b="1" spc="-10" dirty="0">
                <a:latin typeface="Calibri"/>
                <a:cs typeface="Calibri"/>
              </a:rPr>
              <a:t>Sore, </a:t>
            </a:r>
            <a:r>
              <a:rPr sz="3200" b="1" spc="-25" dirty="0">
                <a:latin typeface="Calibri"/>
                <a:cs typeface="Calibri"/>
              </a:rPr>
              <a:t>Cracked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Nipples</a:t>
            </a:r>
            <a:endParaRPr sz="3200">
              <a:latin typeface="Calibri"/>
              <a:cs typeface="Calibri"/>
            </a:endParaRPr>
          </a:p>
          <a:p>
            <a:pPr marL="12700" marR="5080">
              <a:spcBef>
                <a:spcPts val="765"/>
              </a:spcBef>
            </a:pPr>
            <a:r>
              <a:rPr sz="3200" spc="-5" dirty="0">
                <a:latin typeface="Calibri"/>
                <a:cs typeface="Calibri"/>
              </a:rPr>
              <a:t>The causes of </a:t>
            </a:r>
            <a:r>
              <a:rPr sz="3200" spc="-15" dirty="0">
                <a:latin typeface="Calibri"/>
                <a:cs typeface="Calibri"/>
              </a:rPr>
              <a:t>sore </a:t>
            </a:r>
            <a:r>
              <a:rPr sz="3200" spc="-10" dirty="0">
                <a:latin typeface="Calibri"/>
                <a:cs typeface="Calibri"/>
              </a:rPr>
              <a:t>and/or </a:t>
            </a:r>
            <a:r>
              <a:rPr sz="3200" spc="-25" dirty="0">
                <a:latin typeface="Calibri"/>
                <a:cs typeface="Calibri"/>
              </a:rPr>
              <a:t>cracked </a:t>
            </a:r>
            <a:r>
              <a:rPr sz="3200" spc="-5" dirty="0">
                <a:latin typeface="Calibri"/>
                <a:cs typeface="Calibri"/>
              </a:rPr>
              <a:t>nipples  includes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Improper latching </a:t>
            </a:r>
            <a:r>
              <a:rPr sz="3200" dirty="0">
                <a:latin typeface="Calibri"/>
                <a:cs typeface="Calibri"/>
              </a:rPr>
              <a:t>on by </a:t>
            </a:r>
            <a:r>
              <a:rPr sz="3200" spc="-5" dirty="0">
                <a:latin typeface="Calibri"/>
                <a:cs typeface="Calibri"/>
              </a:rPr>
              <a:t>the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baby</a:t>
            </a:r>
            <a:endParaRPr sz="320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Thrush</a:t>
            </a:r>
            <a:endParaRPr sz="3200">
              <a:latin typeface="Calibri"/>
              <a:cs typeface="Calibri"/>
            </a:endParaRPr>
          </a:p>
          <a:p>
            <a:pPr marL="355600" indent="-342900"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Dry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skin</a:t>
            </a:r>
            <a:endParaRPr sz="320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Dermatitis</a:t>
            </a:r>
            <a:endParaRPr sz="3200">
              <a:latin typeface="Calibri"/>
              <a:cs typeface="Calibri"/>
            </a:endParaRPr>
          </a:p>
          <a:p>
            <a:pPr marL="355600" indent="-342900"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Biting</a:t>
            </a:r>
            <a:endParaRPr sz="3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840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0198" y="454533"/>
            <a:ext cx="5991225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NUTRITION </a:t>
            </a:r>
            <a:r>
              <a:rPr sz="3200" dirty="0"/>
              <a:t>WHILE</a:t>
            </a:r>
            <a:r>
              <a:rPr sz="3200" spc="-25" dirty="0"/>
              <a:t> </a:t>
            </a:r>
            <a:r>
              <a:rPr sz="3200" spc="-10" dirty="0"/>
              <a:t>BREASTFEEDING: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135555" y="1484845"/>
            <a:ext cx="7920990" cy="4608830"/>
          </a:xfrm>
          <a:custGeom>
            <a:avLst/>
            <a:gdLst/>
            <a:ahLst/>
            <a:cxnLst/>
            <a:rect l="l" t="t" r="r" b="b"/>
            <a:pathLst>
              <a:path w="7920990" h="4608830">
                <a:moveTo>
                  <a:pt x="0" y="4608449"/>
                </a:moveTo>
                <a:lnTo>
                  <a:pt x="7920863" y="4608449"/>
                </a:lnTo>
                <a:lnTo>
                  <a:pt x="7920863" y="0"/>
                </a:lnTo>
                <a:lnTo>
                  <a:pt x="0" y="0"/>
                </a:lnTo>
                <a:lnTo>
                  <a:pt x="0" y="4608449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14474" y="1775841"/>
            <a:ext cx="7433309" cy="4103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spcBef>
                <a:spcPts val="95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200" spc="-25" dirty="0">
                <a:latin typeface="Calibri"/>
                <a:cs typeface="Calibri"/>
              </a:rPr>
              <a:t>Eat </a:t>
            </a:r>
            <a:r>
              <a:rPr sz="2200" spc="-5" dirty="0">
                <a:latin typeface="Calibri"/>
                <a:cs typeface="Calibri"/>
              </a:rPr>
              <a:t>a </a:t>
            </a:r>
            <a:r>
              <a:rPr sz="2200" spc="-10" dirty="0">
                <a:latin typeface="Calibri"/>
                <a:cs typeface="Calibri"/>
              </a:rPr>
              <a:t>well-balanced, varied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diet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"/>
            </a:pPr>
            <a:endParaRPr sz="2250">
              <a:latin typeface="Times New Roman"/>
              <a:cs typeface="Times New Roman"/>
            </a:endParaRPr>
          </a:p>
          <a:p>
            <a:pPr marL="469900" indent="-457200"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200" spc="-10" dirty="0">
                <a:latin typeface="Calibri"/>
                <a:cs typeface="Calibri"/>
              </a:rPr>
              <a:t>Breastfeeding mothers burn </a:t>
            </a:r>
            <a:r>
              <a:rPr sz="2200" spc="-5" dirty="0">
                <a:latin typeface="Calibri"/>
                <a:cs typeface="Calibri"/>
              </a:rPr>
              <a:t>500+ calories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daily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2300">
              <a:latin typeface="Times New Roman"/>
              <a:cs typeface="Times New Roman"/>
            </a:endParaRPr>
          </a:p>
          <a:p>
            <a:pPr marL="469900" indent="-457200"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200" spc="-10" dirty="0">
                <a:latin typeface="Calibri"/>
                <a:cs typeface="Calibri"/>
              </a:rPr>
              <a:t>Check </a:t>
            </a:r>
            <a:r>
              <a:rPr sz="2200" spc="-5" dirty="0">
                <a:latin typeface="Calibri"/>
                <a:cs typeface="Calibri"/>
              </a:rPr>
              <a:t>with </a:t>
            </a:r>
            <a:r>
              <a:rPr sz="2200" spc="-10" dirty="0">
                <a:latin typeface="Calibri"/>
                <a:cs typeface="Calibri"/>
              </a:rPr>
              <a:t>doctor </a:t>
            </a:r>
            <a:r>
              <a:rPr sz="2200" spc="-5" dirty="0">
                <a:latin typeface="Calibri"/>
                <a:cs typeface="Calibri"/>
              </a:rPr>
              <a:t>about </a:t>
            </a:r>
            <a:r>
              <a:rPr sz="2200" spc="-10" dirty="0">
                <a:latin typeface="Calibri"/>
                <a:cs typeface="Calibri"/>
              </a:rPr>
              <a:t>taking </a:t>
            </a:r>
            <a:r>
              <a:rPr sz="2200" spc="-5" dirty="0">
                <a:latin typeface="Calibri"/>
                <a:cs typeface="Calibri"/>
              </a:rPr>
              <a:t>a multivitamin with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iron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"/>
            </a:pPr>
            <a:endParaRPr sz="2250">
              <a:latin typeface="Times New Roman"/>
              <a:cs typeface="Times New Roman"/>
            </a:endParaRPr>
          </a:p>
          <a:p>
            <a:pPr marL="469900" indent="-457200">
              <a:spcBef>
                <a:spcPts val="5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200" spc="-5" dirty="0">
                <a:latin typeface="Calibri"/>
                <a:cs typeface="Calibri"/>
              </a:rPr>
              <a:t>Drink </a:t>
            </a:r>
            <a:r>
              <a:rPr sz="2200" spc="-10" dirty="0">
                <a:latin typeface="Calibri"/>
                <a:cs typeface="Calibri"/>
              </a:rPr>
              <a:t>eight </a:t>
            </a:r>
            <a:r>
              <a:rPr sz="2200" spc="-5" dirty="0">
                <a:latin typeface="Calibri"/>
                <a:cs typeface="Calibri"/>
              </a:rPr>
              <a:t>glasses of </a:t>
            </a:r>
            <a:r>
              <a:rPr sz="2200" spc="-10" dirty="0">
                <a:latin typeface="Calibri"/>
                <a:cs typeface="Calibri"/>
              </a:rPr>
              <a:t>fluid (eight ounces </a:t>
            </a:r>
            <a:r>
              <a:rPr sz="2200" spc="-5" dirty="0">
                <a:latin typeface="Calibri"/>
                <a:cs typeface="Calibri"/>
              </a:rPr>
              <a:t>each)</a:t>
            </a:r>
            <a:r>
              <a:rPr sz="2200" spc="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daily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"/>
            </a:pPr>
            <a:endParaRPr sz="2250">
              <a:latin typeface="Times New Roman"/>
              <a:cs typeface="Times New Roman"/>
            </a:endParaRPr>
          </a:p>
          <a:p>
            <a:pPr marL="469900" indent="-457200"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200" spc="-15" dirty="0">
                <a:latin typeface="Calibri"/>
                <a:cs typeface="Calibri"/>
              </a:rPr>
              <a:t>Avoid </a:t>
            </a:r>
            <a:r>
              <a:rPr sz="2200" spc="-5" dirty="0">
                <a:latin typeface="Calibri"/>
                <a:cs typeface="Calibri"/>
              </a:rPr>
              <a:t>or limit </a:t>
            </a:r>
            <a:r>
              <a:rPr sz="2200" spc="-20" dirty="0">
                <a:latin typeface="Calibri"/>
                <a:cs typeface="Calibri"/>
              </a:rPr>
              <a:t>caffeinated </a:t>
            </a:r>
            <a:r>
              <a:rPr sz="2200" spc="-10" dirty="0">
                <a:latin typeface="Calibri"/>
                <a:cs typeface="Calibri"/>
              </a:rPr>
              <a:t>drinks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one </a:t>
            </a:r>
            <a:r>
              <a:rPr sz="2200" spc="-15" dirty="0">
                <a:latin typeface="Calibri"/>
                <a:cs typeface="Calibri"/>
              </a:rPr>
              <a:t>to two </a:t>
            </a:r>
            <a:r>
              <a:rPr sz="2200" spc="-10" dirty="0">
                <a:latin typeface="Calibri"/>
                <a:cs typeface="Calibri"/>
              </a:rPr>
              <a:t>cups</a:t>
            </a:r>
            <a:r>
              <a:rPr sz="2200" spc="1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daily</a:t>
            </a:r>
            <a:endParaRPr sz="2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"/>
            </a:pPr>
            <a:endParaRPr sz="2700">
              <a:latin typeface="Times New Roman"/>
              <a:cs typeface="Times New Roman"/>
            </a:endParaRPr>
          </a:p>
          <a:p>
            <a:pPr marL="469265" marR="5080" indent="-457200">
              <a:lnSpc>
                <a:spcPts val="2110"/>
              </a:lnSpc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200" spc="-15" dirty="0">
                <a:latin typeface="Calibri"/>
                <a:cs typeface="Calibri"/>
              </a:rPr>
              <a:t>Avoid </a:t>
            </a:r>
            <a:r>
              <a:rPr sz="2200" spc="-10" dirty="0">
                <a:latin typeface="Calibri"/>
                <a:cs typeface="Calibri"/>
              </a:rPr>
              <a:t>alcohol </a:t>
            </a:r>
            <a:r>
              <a:rPr sz="2200" spc="-5" dirty="0">
                <a:latin typeface="Calibri"/>
                <a:cs typeface="Calibri"/>
              </a:rPr>
              <a:t>or limit </a:t>
            </a:r>
            <a:r>
              <a:rPr sz="2200" spc="-15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one </a:t>
            </a:r>
            <a:r>
              <a:rPr sz="2200" dirty="0">
                <a:latin typeface="Calibri"/>
                <a:cs typeface="Calibri"/>
              </a:rPr>
              <a:t>serving </a:t>
            </a:r>
            <a:r>
              <a:rPr sz="2200" spc="-10" dirty="0">
                <a:latin typeface="Calibri"/>
                <a:cs typeface="Calibri"/>
              </a:rPr>
              <a:t>(six ounces </a:t>
            </a:r>
            <a:r>
              <a:rPr sz="2200" spc="-5" dirty="0">
                <a:latin typeface="Calibri"/>
                <a:cs typeface="Calibri"/>
              </a:rPr>
              <a:t>of wine </a:t>
            </a:r>
            <a:r>
              <a:rPr sz="2200" dirty="0">
                <a:latin typeface="Calibri"/>
                <a:cs typeface="Calibri"/>
              </a:rPr>
              <a:t>or </a:t>
            </a:r>
            <a:r>
              <a:rPr sz="2200" spc="-5" dirty="0">
                <a:latin typeface="Calibri"/>
                <a:cs typeface="Calibri"/>
              </a:rPr>
              <a:t>12  </a:t>
            </a:r>
            <a:r>
              <a:rPr sz="2200" spc="-10" dirty="0">
                <a:latin typeface="Calibri"/>
                <a:cs typeface="Calibri"/>
              </a:rPr>
              <a:t>ounces </a:t>
            </a:r>
            <a:r>
              <a:rPr sz="2200" spc="-5" dirty="0">
                <a:latin typeface="Calibri"/>
                <a:cs typeface="Calibri"/>
              </a:rPr>
              <a:t>of </a:t>
            </a:r>
            <a:r>
              <a:rPr sz="2200" spc="-10" dirty="0">
                <a:latin typeface="Calibri"/>
                <a:cs typeface="Calibri"/>
              </a:rPr>
              <a:t>beer) </a:t>
            </a:r>
            <a:r>
              <a:rPr sz="2200" spc="-5" dirty="0">
                <a:latin typeface="Calibri"/>
                <a:cs typeface="Calibri"/>
              </a:rPr>
              <a:t>on a </a:t>
            </a:r>
            <a:r>
              <a:rPr sz="2200" spc="-10" dirty="0">
                <a:latin typeface="Calibri"/>
                <a:cs typeface="Calibri"/>
              </a:rPr>
              <a:t>special</a:t>
            </a:r>
            <a:r>
              <a:rPr sz="2200" spc="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occasion</a:t>
            </a:r>
            <a:endParaRPr sz="2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37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216" y="1564454"/>
            <a:ext cx="6901350" cy="517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68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54C5C9-0E5F-44E0-BEFC-109790FE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5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4742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9604" y="1277071"/>
            <a:ext cx="6992791" cy="52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901" y="1290133"/>
            <a:ext cx="7201796" cy="540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216" y="1486075"/>
            <a:ext cx="6966664" cy="52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9234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IIHS">
      <a:dk1>
        <a:sysClr val="windowText" lastClr="000000"/>
      </a:dk1>
      <a:lt1>
        <a:srgbClr val="FFFFFF"/>
      </a:lt1>
      <a:dk2>
        <a:srgbClr val="3F3F3F"/>
      </a:dk2>
      <a:lt2>
        <a:srgbClr val="A5A5A5"/>
      </a:lt2>
      <a:accent1>
        <a:srgbClr val="000000"/>
      </a:accent1>
      <a:accent2>
        <a:srgbClr val="3F3F3F"/>
      </a:accent2>
      <a:accent3>
        <a:srgbClr val="7F7F7F"/>
      </a:accent3>
      <a:accent4>
        <a:srgbClr val="A5A5A5"/>
      </a:accent4>
      <a:accent5>
        <a:srgbClr val="BFBFBF"/>
      </a:accent5>
      <a:accent6>
        <a:srgbClr val="FFFFFF"/>
      </a:accent6>
      <a:hlink>
        <a:srgbClr val="0563C1"/>
      </a:hlink>
      <a:folHlink>
        <a:srgbClr val="0563C1"/>
      </a:folHlink>
    </a:clrScheme>
    <a:fontScheme name="IIH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C47ADF4-1ED5-41D8-9D39-65237B040ABF}" vid="{6153368A-C867-4791-AF15-AAD5BF75C5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</TotalTime>
  <Words>2056</Words>
  <Application>Microsoft Office PowerPoint</Application>
  <PresentationFormat>Widescreen</PresentationFormat>
  <Paragraphs>317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Arial Black</vt:lpstr>
      <vt:lpstr>Calibri</vt:lpstr>
      <vt:lpstr>Times New Roman</vt:lpstr>
      <vt:lpstr>Wingdings</vt:lpstr>
      <vt:lpstr>Theme1</vt:lpstr>
      <vt:lpstr>Essential Newborn Care</vt:lpstr>
      <vt:lpstr>Immediate Care after birth</vt:lpstr>
      <vt:lpstr>Maintain Temperature</vt:lpstr>
      <vt:lpstr>Establish open airway</vt:lpstr>
      <vt:lpstr>Cont…</vt:lpstr>
      <vt:lpstr>Cont…</vt:lpstr>
      <vt:lpstr>Cont…</vt:lpstr>
      <vt:lpstr>Cont…</vt:lpstr>
      <vt:lpstr>Cont…</vt:lpstr>
      <vt:lpstr>Newborn identification</vt:lpstr>
      <vt:lpstr>Vitamin K</vt:lpstr>
      <vt:lpstr>Initiate breast feeding</vt:lpstr>
      <vt:lpstr>Sending  cord blood to the lab</vt:lpstr>
      <vt:lpstr>Routine care after birth</vt:lpstr>
      <vt:lpstr>Postnatal environment</vt:lpstr>
      <vt:lpstr>Everyday Care</vt:lpstr>
      <vt:lpstr>Ensuring warmth</vt:lpstr>
      <vt:lpstr>Cord Care</vt:lpstr>
      <vt:lpstr>Hygiene</vt:lpstr>
      <vt:lpstr>Danger signs</vt:lpstr>
      <vt:lpstr>Immunization</vt:lpstr>
      <vt:lpstr>PowerPoint Presentation</vt:lpstr>
      <vt:lpstr>Follow up care and advices</vt:lpstr>
      <vt:lpstr>Mal – hygienic practices with babies</vt:lpstr>
      <vt:lpstr>BREAST FEEDING</vt:lpstr>
      <vt:lpstr>DEFINITION OF BREASTFEEDING</vt:lpstr>
      <vt:lpstr>ANATOMY AND PHYSIOLOGY OF BREAST</vt:lpstr>
      <vt:lpstr>PowerPoint Presentation</vt:lpstr>
      <vt:lpstr>CON’T…</vt:lpstr>
      <vt:lpstr>The milk ejection reflex</vt:lpstr>
      <vt:lpstr>HOW BREAST MILK IS PRODUCED</vt:lpstr>
      <vt:lpstr>CON’T…</vt:lpstr>
      <vt:lpstr>10 Steps to Successful Breastfeeding</vt:lpstr>
      <vt:lpstr>CONT…</vt:lpstr>
      <vt:lpstr>BREAST MILK CONTENTS</vt:lpstr>
      <vt:lpstr>BREAST MILK CONTENTS</vt:lpstr>
      <vt:lpstr>CONT’</vt:lpstr>
      <vt:lpstr>CONT’</vt:lpstr>
      <vt:lpstr>BENEFITS OF BREASTFEEDING TO  MOTHER</vt:lpstr>
      <vt:lpstr>BENEFITS BREASTFEEDING FOR BABY</vt:lpstr>
      <vt:lpstr>HOW LONG TO BREASTFEED</vt:lpstr>
      <vt:lpstr>CONTRAINDICATION TO  BREASTFEEDING</vt:lpstr>
      <vt:lpstr>THE PROPER WAY TO BREASTFEED</vt:lpstr>
      <vt:lpstr>PROPER LATCH-ON</vt:lpstr>
      <vt:lpstr>DISLATCH BABY AFTER  BREASTFEEDING</vt:lpstr>
      <vt:lpstr>POSITIONING OF  BREASTFEEDING</vt:lpstr>
      <vt:lpstr>Side lying position</vt:lpstr>
      <vt:lpstr>Football hold position</vt:lpstr>
      <vt:lpstr>Cradle hold position</vt:lpstr>
      <vt:lpstr>Cross cradle hold position</vt:lpstr>
      <vt:lpstr>Saddle Hold</vt:lpstr>
      <vt:lpstr>Twin Football Hold</vt:lpstr>
      <vt:lpstr>PowerPoint Presentation</vt:lpstr>
      <vt:lpstr>BREAST MILK SUPPLY CAN BE  INCREASED BY:</vt:lpstr>
      <vt:lpstr>BREAST MILK STORAGE/THAWING:</vt:lpstr>
      <vt:lpstr>PowerPoint Presentation</vt:lpstr>
      <vt:lpstr>COMPLICATION</vt:lpstr>
      <vt:lpstr>CONT’</vt:lpstr>
      <vt:lpstr>NUTRITION WHILE BREASTFEEDING: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OUM IIHS</dc:creator>
  <cp:lastModifiedBy>Shamiddi Peiris</cp:lastModifiedBy>
  <cp:revision>15</cp:revision>
  <dcterms:created xsi:type="dcterms:W3CDTF">2019-09-20T05:09:13Z</dcterms:created>
  <dcterms:modified xsi:type="dcterms:W3CDTF">2022-03-09T07:27:54Z</dcterms:modified>
</cp:coreProperties>
</file>