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1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AE7343-F4DB-4E29-A735-CE3753BAADD9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AA1F98-3CE2-480C-A3AC-97E44A84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857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0A99576-456E-4F4A-A1BC-BA037410F1CC}" type="slidenum">
              <a:rPr lang="en-US">
                <a:latin typeface="Calibri" pitchFamily="34" charset="0"/>
              </a:rPr>
              <a:pPr eaLnBrk="1" hangingPunct="1"/>
              <a:t>6</a:t>
            </a:fld>
            <a:endParaRPr 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9065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770C324-1759-42ED-914A-D5005F86E467}" type="slidenum">
              <a:rPr lang="en-US"/>
              <a:pPr eaLnBrk="1" hangingPunct="1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7497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524F120-2CB8-4884-8372-B5447B1E1030}" type="slidenum">
              <a:rPr lang="en-US"/>
              <a:pPr eaLnBrk="1" hangingPunct="1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7576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1CFD5AB-C70A-4CBC-BD3A-81E9855E1AC7}" type="slidenum">
              <a:rPr lang="en-US">
                <a:latin typeface="Calibri" pitchFamily="34" charset="0"/>
              </a:rPr>
              <a:pPr eaLnBrk="1" hangingPunct="1"/>
              <a:t>14</a:t>
            </a:fld>
            <a:endParaRPr 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7794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6387435-9D9B-45F3-99B3-09305F14B8CE}" type="slidenum">
              <a:rPr lang="en-GB">
                <a:latin typeface="Calibri" pitchFamily="34" charset="0"/>
              </a:rPr>
              <a:pPr eaLnBrk="1" hangingPunct="1"/>
              <a:t>19</a:t>
            </a:fld>
            <a:endParaRPr lang="en-GB">
              <a:latin typeface="Calibri" pitchFamily="34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6357" y="4715907"/>
            <a:ext cx="4984962" cy="446770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9034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dirty="0"/>
              <a:t>Further exploration…</a:t>
            </a:r>
          </a:p>
          <a:p>
            <a:pPr>
              <a:spcBef>
                <a:spcPct val="0"/>
              </a:spcBef>
            </a:pPr>
            <a:r>
              <a:rPr lang="en-GB" dirty="0"/>
              <a:t>Fleshing out the bones</a:t>
            </a:r>
          </a:p>
          <a:p>
            <a:pPr>
              <a:spcBef>
                <a:spcPct val="0"/>
              </a:spcBef>
            </a:pPr>
            <a:r>
              <a:rPr lang="en-GB" dirty="0"/>
              <a:t>Get them to BE SPECIFIC…</a:t>
            </a:r>
          </a:p>
          <a:p>
            <a:pPr>
              <a:spcBef>
                <a:spcPct val="0"/>
              </a:spcBef>
            </a:pPr>
            <a:r>
              <a:rPr lang="en-GB" dirty="0"/>
              <a:t>Keep an open mind… a clear cut </a:t>
            </a:r>
            <a:r>
              <a:rPr lang="en-GB" dirty="0" err="1"/>
              <a:t>uti</a:t>
            </a:r>
            <a:r>
              <a:rPr lang="en-GB" dirty="0"/>
              <a:t> could just as easily be vaginal infection and would be missed if you don’t question around associated symptoms</a:t>
            </a: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5C87332-8EBB-47E7-A535-3E3823499E77}" type="slidenum">
              <a:rPr lang="en-US">
                <a:latin typeface="Calibri" pitchFamily="34" charset="0"/>
              </a:rPr>
              <a:pPr eaLnBrk="1" hangingPunct="1"/>
              <a:t>23</a:t>
            </a:fld>
            <a:endParaRPr 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975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978275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C8B78066-C41C-4625-899C-F67B9A444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08791"/>
            <a:ext cx="10515600" cy="1325563"/>
          </a:xfrm>
        </p:spPr>
        <p:txBody>
          <a:bodyPr>
            <a:no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185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EB54263-EB60-4D54-9EF8-39CF95D00616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287286FA-99C5-4FA3-955E-EE0E3F582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536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EB54263-EB60-4D54-9EF8-39CF95D00616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287286FA-99C5-4FA3-955E-EE0E3F582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620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978275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C8B78066-C41C-4625-899C-F67B9A444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08791"/>
            <a:ext cx="10515600" cy="1325563"/>
          </a:xfrm>
        </p:spPr>
        <p:txBody>
          <a:bodyPr>
            <a:no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526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dirty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382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EB54263-EB60-4D54-9EF8-39CF95D00616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287286FA-99C5-4FA3-955E-EE0E3F582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953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EB54263-EB60-4D54-9EF8-39CF95D00616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287286FA-99C5-4FA3-955E-EE0E3F582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022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EB54263-EB60-4D54-9EF8-39CF95D00616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287286FA-99C5-4FA3-955E-EE0E3F582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448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EB54263-EB60-4D54-9EF8-39CF95D00616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287286FA-99C5-4FA3-955E-EE0E3F582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04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EB54263-EB60-4D54-9EF8-39CF95D00616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287286FA-99C5-4FA3-955E-EE0E3F582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945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EB54263-EB60-4D54-9EF8-39CF95D00616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287286FA-99C5-4FA3-955E-EE0E3F582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337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EB54263-EB60-4D54-9EF8-39CF95D00616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287286FA-99C5-4FA3-955E-EE0E3F582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528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89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w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03437"/>
            <a:ext cx="10515600" cy="1325563"/>
          </a:xfrm>
        </p:spPr>
        <p:txBody>
          <a:bodyPr>
            <a:normAutofit/>
          </a:bodyPr>
          <a:lstStyle/>
          <a:p>
            <a:r>
              <a:rPr lang="en-US" sz="5300" dirty="0">
                <a:effectLst/>
              </a:rPr>
              <a:t>Physical Assessment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6910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b="0" dirty="0"/>
              <a:t>General Principles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dirty="0"/>
              <a:t>Let the patient tell their story</a:t>
            </a:r>
          </a:p>
          <a:p>
            <a:pPr eaLnBrk="1" hangingPunct="1"/>
            <a:r>
              <a:rPr lang="en-GB" dirty="0"/>
              <a:t>Listen</a:t>
            </a:r>
          </a:p>
          <a:p>
            <a:pPr eaLnBrk="1" hangingPunct="1"/>
            <a:r>
              <a:rPr lang="en-GB" dirty="0"/>
              <a:t>Develop a rapport, be friendly</a:t>
            </a:r>
          </a:p>
          <a:p>
            <a:pPr eaLnBrk="1" hangingPunct="1"/>
            <a:r>
              <a:rPr lang="en-US" dirty="0"/>
              <a:t>Be</a:t>
            </a:r>
            <a:r>
              <a:rPr lang="en-GB" dirty="0"/>
              <a:t> interested</a:t>
            </a:r>
          </a:p>
          <a:p>
            <a:pPr eaLnBrk="1" hangingPunct="1"/>
            <a:r>
              <a:rPr lang="en-US" dirty="0"/>
              <a:t>Use e</a:t>
            </a:r>
            <a:r>
              <a:rPr lang="en-GB" dirty="0"/>
              <a:t>ye contact</a:t>
            </a:r>
          </a:p>
          <a:p>
            <a:pPr eaLnBrk="1" hangingPunct="1"/>
            <a:r>
              <a:rPr lang="en-GB" dirty="0"/>
              <a:t>Use appropriate language and terms</a:t>
            </a:r>
          </a:p>
          <a:p>
            <a:pPr eaLnBrk="1" hangingPunct="1">
              <a:buFontTx/>
              <a:buNone/>
            </a:pPr>
            <a:endParaRPr lang="en-GB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446971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0"/>
              <a:t>History taking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GB" dirty="0"/>
              <a:t>	THE PATIENT IS THE MOST IMPORTANT PERSON IN THE ROOM!</a:t>
            </a:r>
          </a:p>
          <a:p>
            <a:pPr eaLnBrk="1" hangingPunct="1">
              <a:buFont typeface="Wingdings" pitchFamily="2" charset="2"/>
              <a:buNone/>
            </a:pPr>
            <a:endParaRPr lang="en-GB" dirty="0"/>
          </a:p>
          <a:p>
            <a:pPr eaLnBrk="1" hangingPunct="1">
              <a:buFont typeface="Wingdings" pitchFamily="2" charset="2"/>
              <a:buNone/>
            </a:pPr>
            <a:r>
              <a:rPr lang="en-GB" dirty="0"/>
              <a:t>	‘Always listen to the patient, they might be telling you the diagnosis’</a:t>
            </a:r>
          </a:p>
          <a:p>
            <a:pPr algn="r" eaLnBrk="1" hangingPunct="1">
              <a:buFont typeface="Wingdings" pitchFamily="2" charset="2"/>
              <a:buNone/>
            </a:pPr>
            <a:r>
              <a:rPr lang="en-GB" dirty="0"/>
              <a:t>Sir William Osler</a:t>
            </a:r>
          </a:p>
        </p:txBody>
      </p:sp>
    </p:spTree>
    <p:extLst>
      <p:ext uri="{BB962C8B-B14F-4D97-AF65-F5344CB8AC3E}">
        <p14:creationId xmlns:p14="http://schemas.microsoft.com/office/powerpoint/2010/main" val="925540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b="0" dirty="0" err="1"/>
              <a:t>Utilising</a:t>
            </a:r>
            <a:r>
              <a:rPr lang="en-US" b="0" dirty="0"/>
              <a:t> a structured interview process: Calgary-Cambridge Model.</a:t>
            </a:r>
            <a:endParaRPr lang="en-GB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endParaRPr lang="en-GB" sz="3000" dirty="0"/>
          </a:p>
          <a:p>
            <a:pPr eaLnBrk="1" hangingPunct="1">
              <a:defRPr/>
            </a:pPr>
            <a:r>
              <a:rPr lang="en-GB" sz="3000" dirty="0"/>
              <a:t>Initiating the session</a:t>
            </a:r>
          </a:p>
          <a:p>
            <a:pPr eaLnBrk="1" hangingPunct="1">
              <a:defRPr/>
            </a:pPr>
            <a:r>
              <a:rPr lang="en-GB" sz="3000" dirty="0"/>
              <a:t>Gathering information</a:t>
            </a:r>
          </a:p>
          <a:p>
            <a:pPr eaLnBrk="1" hangingPunct="1">
              <a:defRPr/>
            </a:pPr>
            <a:r>
              <a:rPr lang="en-GB" sz="3000" dirty="0"/>
              <a:t>Physical examination</a:t>
            </a:r>
          </a:p>
          <a:p>
            <a:pPr eaLnBrk="1" hangingPunct="1">
              <a:defRPr/>
            </a:pPr>
            <a:r>
              <a:rPr lang="en-GB" sz="3000" dirty="0"/>
              <a:t>Explanation and planning</a:t>
            </a:r>
          </a:p>
          <a:p>
            <a:pPr eaLnBrk="1" hangingPunct="1">
              <a:defRPr/>
            </a:pPr>
            <a:r>
              <a:rPr lang="en-GB" sz="3000" dirty="0"/>
              <a:t>Closing the session</a:t>
            </a:r>
          </a:p>
          <a:p>
            <a:pPr eaLnBrk="1" hangingPunct="1">
              <a:defRPr/>
            </a:pPr>
            <a:endParaRPr lang="en-GB" dirty="0"/>
          </a:p>
          <a:p>
            <a:pPr marL="0" indent="0">
              <a:buNone/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69541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" name="Down Arrow 1"/>
          <p:cNvSpPr/>
          <p:nvPr/>
        </p:nvSpPr>
        <p:spPr>
          <a:xfrm>
            <a:off x="1703388" y="481014"/>
            <a:ext cx="2089150" cy="5394325"/>
          </a:xfrm>
          <a:prstGeom prst="downArrow">
            <a:avLst>
              <a:gd name="adj1" fmla="val 59150"/>
              <a:gd name="adj2" fmla="val 50000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400" b="1" dirty="0">
                <a:solidFill>
                  <a:schemeClr val="tx1"/>
                </a:solidFill>
              </a:rPr>
              <a:t>Providing Structure:</a:t>
            </a:r>
          </a:p>
          <a:p>
            <a:pPr algn="ctr">
              <a:defRPr/>
            </a:pPr>
            <a:endParaRPr lang="en-GB" sz="1100" dirty="0">
              <a:solidFill>
                <a:schemeClr val="tx1"/>
              </a:solidFill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GB" sz="1200" dirty="0">
                <a:solidFill>
                  <a:schemeClr val="tx1"/>
                </a:solidFill>
              </a:rPr>
              <a:t>Making organisation overt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endParaRPr lang="en-GB" sz="1200" dirty="0">
              <a:solidFill>
                <a:schemeClr val="tx1"/>
              </a:solidFill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GB" sz="1200" dirty="0">
                <a:solidFill>
                  <a:schemeClr val="tx1"/>
                </a:solidFill>
              </a:rPr>
              <a:t>Attending to flow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endParaRPr lang="en-GB" sz="1200" dirty="0"/>
          </a:p>
          <a:p>
            <a:pPr marL="171450" indent="-171450">
              <a:buFont typeface="Arial" pitchFamily="34" charset="0"/>
              <a:buChar char="•"/>
              <a:defRPr/>
            </a:pPr>
            <a:endParaRPr lang="en-GB" sz="1200" dirty="0"/>
          </a:p>
          <a:p>
            <a:pPr marL="171450" indent="-171450">
              <a:buFont typeface="Arial" pitchFamily="34" charset="0"/>
              <a:buChar char="•"/>
              <a:defRPr/>
            </a:pPr>
            <a:endParaRPr lang="en-GB" sz="1200" dirty="0"/>
          </a:p>
          <a:p>
            <a:pPr marL="171450" indent="-171450">
              <a:buFont typeface="Arial" pitchFamily="34" charset="0"/>
              <a:buChar char="•"/>
              <a:defRPr/>
            </a:pPr>
            <a:endParaRPr lang="en-GB" sz="1200" dirty="0"/>
          </a:p>
        </p:txBody>
      </p:sp>
      <p:sp>
        <p:nvSpPr>
          <p:cNvPr id="7" name="Down Arrow 6"/>
          <p:cNvSpPr/>
          <p:nvPr/>
        </p:nvSpPr>
        <p:spPr>
          <a:xfrm>
            <a:off x="8450264" y="476251"/>
            <a:ext cx="2232025" cy="5305425"/>
          </a:xfrm>
          <a:prstGeom prst="downArrow">
            <a:avLst>
              <a:gd name="adj1" fmla="val 59782"/>
              <a:gd name="adj2" fmla="val 44680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400" b="1" dirty="0">
                <a:solidFill>
                  <a:schemeClr val="tx1"/>
                </a:solidFill>
              </a:rPr>
              <a:t>Building the relation ship:</a:t>
            </a:r>
          </a:p>
          <a:p>
            <a:pPr algn="ctr">
              <a:defRPr/>
            </a:pPr>
            <a:endParaRPr lang="en-GB" sz="1200" dirty="0">
              <a:solidFill>
                <a:schemeClr val="tx1"/>
              </a:solidFill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GB" sz="1200" dirty="0">
                <a:solidFill>
                  <a:schemeClr val="tx1"/>
                </a:solidFill>
              </a:rPr>
              <a:t>Using appropriate non-verbal behaviour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endParaRPr lang="en-GB" sz="1200" dirty="0">
              <a:solidFill>
                <a:schemeClr val="tx1"/>
              </a:solidFill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GB" sz="1200" dirty="0">
                <a:solidFill>
                  <a:schemeClr val="tx1"/>
                </a:solidFill>
              </a:rPr>
              <a:t>Developing rapport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endParaRPr lang="en-GB" sz="1200" dirty="0">
              <a:solidFill>
                <a:schemeClr val="tx1"/>
              </a:solidFill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GB" sz="1200" dirty="0">
                <a:solidFill>
                  <a:schemeClr val="tx1"/>
                </a:solidFill>
              </a:rPr>
              <a:t>Involving the patient</a:t>
            </a:r>
          </a:p>
        </p:txBody>
      </p:sp>
      <p:sp>
        <p:nvSpPr>
          <p:cNvPr id="3" name="Rectangle 2"/>
          <p:cNvSpPr/>
          <p:nvPr/>
        </p:nvSpPr>
        <p:spPr>
          <a:xfrm>
            <a:off x="4010025" y="3365500"/>
            <a:ext cx="4248150" cy="13589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400" b="1" dirty="0">
                <a:solidFill>
                  <a:schemeClr val="tx1"/>
                </a:solidFill>
              </a:rPr>
              <a:t>Explanation and planning: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GB" sz="1200" dirty="0">
                <a:solidFill>
                  <a:schemeClr val="tx1"/>
                </a:solidFill>
              </a:rPr>
              <a:t>Providing the correct amount and type of information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GB" sz="1200" dirty="0">
                <a:solidFill>
                  <a:schemeClr val="tx1"/>
                </a:solidFill>
              </a:rPr>
              <a:t>Aiding accurate recall and understanding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GB" sz="1200" dirty="0">
                <a:solidFill>
                  <a:schemeClr val="tx1"/>
                </a:solidFill>
              </a:rPr>
              <a:t>Achieving a shared understanding: incorporating the patient’s illness framework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GB" sz="1200" dirty="0">
                <a:solidFill>
                  <a:schemeClr val="tx1"/>
                </a:solidFill>
              </a:rPr>
              <a:t>Planning, shared decision making</a:t>
            </a:r>
          </a:p>
        </p:txBody>
      </p:sp>
      <p:sp>
        <p:nvSpPr>
          <p:cNvPr id="9" name="Rectangle 8"/>
          <p:cNvSpPr/>
          <p:nvPr/>
        </p:nvSpPr>
        <p:spPr>
          <a:xfrm>
            <a:off x="3987801" y="4868863"/>
            <a:ext cx="4270375" cy="6477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400" b="1" dirty="0">
                <a:solidFill>
                  <a:schemeClr val="tx1"/>
                </a:solidFill>
              </a:rPr>
              <a:t>Closing the session</a:t>
            </a:r>
            <a:r>
              <a:rPr lang="en-GB" sz="1200" dirty="0">
                <a:solidFill>
                  <a:schemeClr val="tx1"/>
                </a:solidFill>
              </a:rPr>
              <a:t>: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GB" sz="1200" dirty="0">
                <a:solidFill>
                  <a:schemeClr val="tx1"/>
                </a:solidFill>
              </a:rPr>
              <a:t>Ensuring appropriate point of closure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GB" sz="1200" dirty="0">
                <a:solidFill>
                  <a:schemeClr val="tx1"/>
                </a:solidFill>
              </a:rPr>
              <a:t>Forward planning</a:t>
            </a:r>
          </a:p>
        </p:txBody>
      </p:sp>
      <p:sp>
        <p:nvSpPr>
          <p:cNvPr id="10" name="Rectangle 9"/>
          <p:cNvSpPr/>
          <p:nvPr/>
        </p:nvSpPr>
        <p:spPr>
          <a:xfrm>
            <a:off x="4010025" y="2676525"/>
            <a:ext cx="4248150" cy="4318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400" b="1" dirty="0">
                <a:solidFill>
                  <a:schemeClr val="tx1"/>
                </a:solidFill>
              </a:rPr>
              <a:t>Physical Examination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010025" y="1484313"/>
            <a:ext cx="4248150" cy="100806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400" b="1" dirty="0">
                <a:solidFill>
                  <a:schemeClr val="tx1"/>
                </a:solidFill>
              </a:rPr>
              <a:t>Gathering Information: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GB" sz="1200" dirty="0">
                <a:solidFill>
                  <a:schemeClr val="tx1"/>
                </a:solidFill>
              </a:rPr>
              <a:t>Exploration of the patient’s problem to discover the:</a:t>
            </a:r>
          </a:p>
          <a:p>
            <a:pPr marL="742950" lvl="1" indent="-285750">
              <a:buFont typeface="Arial" pitchFamily="34" charset="0"/>
              <a:buChar char="•"/>
              <a:defRPr/>
            </a:pPr>
            <a:r>
              <a:rPr lang="en-GB" sz="1200" dirty="0">
                <a:solidFill>
                  <a:schemeClr val="tx1"/>
                </a:solidFill>
              </a:rPr>
              <a:t>Biomedical perspective</a:t>
            </a:r>
          </a:p>
          <a:p>
            <a:pPr marL="742950" lvl="1" indent="-285750">
              <a:buFont typeface="Arial" pitchFamily="34" charset="0"/>
              <a:buChar char="•"/>
              <a:defRPr/>
            </a:pPr>
            <a:r>
              <a:rPr lang="en-GB" sz="1200" dirty="0">
                <a:solidFill>
                  <a:schemeClr val="tx1"/>
                </a:solidFill>
              </a:rPr>
              <a:t>Patient perspective</a:t>
            </a:r>
          </a:p>
          <a:p>
            <a:pPr marL="742950" lvl="1" indent="-285750">
              <a:buFont typeface="Arial" pitchFamily="34" charset="0"/>
              <a:buChar char="•"/>
              <a:defRPr/>
            </a:pPr>
            <a:r>
              <a:rPr lang="en-GB" sz="1200" dirty="0">
                <a:solidFill>
                  <a:schemeClr val="tx1"/>
                </a:solidFill>
              </a:rPr>
              <a:t>Background information (context)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010025" y="481014"/>
            <a:ext cx="4248150" cy="86042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400" b="1" dirty="0">
                <a:solidFill>
                  <a:schemeClr val="tx1"/>
                </a:solidFill>
              </a:rPr>
              <a:t>Initiating the Session: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GB" sz="1200" dirty="0">
                <a:solidFill>
                  <a:schemeClr val="tx1"/>
                </a:solidFill>
              </a:rPr>
              <a:t>Preparation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GB" sz="1200" dirty="0">
                <a:solidFill>
                  <a:schemeClr val="tx1"/>
                </a:solidFill>
              </a:rPr>
              <a:t>Establishing initial rapport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GB" sz="1200" dirty="0">
                <a:solidFill>
                  <a:schemeClr val="tx1"/>
                </a:solidFill>
              </a:rPr>
              <a:t>Identifying reason for the consultation</a:t>
            </a:r>
          </a:p>
        </p:txBody>
      </p:sp>
    </p:spTree>
    <p:extLst>
      <p:ext uri="{BB962C8B-B14F-4D97-AF65-F5344CB8AC3E}">
        <p14:creationId xmlns:p14="http://schemas.microsoft.com/office/powerpoint/2010/main" val="21157158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0"/>
              <a:t>Set the Agenda</a:t>
            </a:r>
            <a:endParaRPr lang="en-US" b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Use </a:t>
            </a:r>
            <a:r>
              <a:rPr lang="en-US" b="1"/>
              <a:t>open-ended questions</a:t>
            </a:r>
            <a:r>
              <a:rPr lang="en-US"/>
              <a:t> initially 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Negotiate a list of </a:t>
            </a:r>
            <a:r>
              <a:rPr lang="en-US" b="1"/>
              <a:t>all</a:t>
            </a:r>
            <a:r>
              <a:rPr lang="en-US"/>
              <a:t> issues - </a:t>
            </a:r>
            <a:r>
              <a:rPr lang="en-US" b="1"/>
              <a:t>avoid detail!</a:t>
            </a:r>
            <a:r>
              <a:rPr lang="en-US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GB"/>
              <a:t>Presenting</a:t>
            </a:r>
            <a:r>
              <a:rPr lang="en-US"/>
              <a:t> complaint(s) and other concerns 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Specific requests (i.e. medication refills) 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Clarify the patient's ideas, concerns expectations (ICE)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"Why now?"</a:t>
            </a:r>
          </a:p>
          <a:p>
            <a:pPr eaLnBrk="1" hangingPunct="1">
              <a:lnSpc>
                <a:spcPct val="90000"/>
              </a:lnSpc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6374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0" dirty="0"/>
              <a:t>History Taking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GB" sz="2400" dirty="0"/>
              <a:t>	</a:t>
            </a:r>
            <a:r>
              <a:rPr lang="en-GB" dirty="0"/>
              <a:t>Allow the patient time to tell the story in their own words.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dirty="0"/>
              <a:t>	If you don’t understand something imply the problem is yours!</a:t>
            </a:r>
          </a:p>
          <a:p>
            <a:pPr algn="ctr" eaLnBrk="1" hangingPunct="1">
              <a:buFont typeface="Wingdings" pitchFamily="2" charset="2"/>
              <a:buNone/>
            </a:pPr>
            <a:endParaRPr lang="en-GB" dirty="0"/>
          </a:p>
          <a:p>
            <a:pPr eaLnBrk="1" hangingPunct="1">
              <a:buFont typeface="Wingdings" pitchFamily="2" charset="2"/>
              <a:buNone/>
            </a:pPr>
            <a:r>
              <a:rPr lang="en-GB" dirty="0"/>
              <a:t>	If you are unsure about the main problem – 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dirty="0"/>
              <a:t>	“If I could make just one thing better what would it be?”</a:t>
            </a:r>
          </a:p>
        </p:txBody>
      </p:sp>
    </p:spTree>
    <p:extLst>
      <p:ext uri="{BB962C8B-B14F-4D97-AF65-F5344CB8AC3E}">
        <p14:creationId xmlns:p14="http://schemas.microsoft.com/office/powerpoint/2010/main" val="12454051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0" dirty="0"/>
              <a:t>History Taking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125" indent="-255588">
              <a:buNone/>
            </a:pPr>
            <a:r>
              <a:rPr lang="en-US" b="1" dirty="0">
                <a:solidFill>
                  <a:srgbClr val="FF0000"/>
                </a:solidFill>
              </a:rPr>
              <a:t>Pitfalls</a:t>
            </a:r>
          </a:p>
          <a:p>
            <a:pPr marL="365125" indent="-255588">
              <a:buFontTx/>
              <a:buAutoNum type="arabicPeriod"/>
            </a:pPr>
            <a:r>
              <a:rPr lang="en-US" dirty="0"/>
              <a:t>The patient does not always know what is and what is not relevant</a:t>
            </a:r>
          </a:p>
          <a:p>
            <a:pPr marL="822325" lvl="1" indent="-457200">
              <a:spcBef>
                <a:spcPts val="325"/>
              </a:spcBef>
              <a:buSzPct val="70000"/>
              <a:buFont typeface="Courier New" pitchFamily="49" charset="0"/>
              <a:buChar char="o"/>
            </a:pPr>
            <a:r>
              <a:rPr lang="en-US" sz="2800" dirty="0"/>
              <a:t>Hence the importance of a systematic enquiry</a:t>
            </a:r>
          </a:p>
          <a:p>
            <a:pPr marL="365125" indent="-255588">
              <a:buFontTx/>
              <a:buAutoNum type="arabicPeriod"/>
            </a:pPr>
            <a:endParaRPr lang="en-US" dirty="0"/>
          </a:p>
          <a:p>
            <a:pPr marL="365125" indent="-255588">
              <a:buFontTx/>
              <a:buAutoNum type="arabicPeriod"/>
            </a:pPr>
            <a:r>
              <a:rPr lang="en-US" dirty="0"/>
              <a:t>The patient has an almost universal tendency to describe his/her symptoms not directly but in terms of what he/she thinks they are due to e.g. Neuritis, Rheumatism</a:t>
            </a:r>
          </a:p>
          <a:p>
            <a:pPr marL="822325" lvl="1" indent="-457200">
              <a:spcBef>
                <a:spcPts val="325"/>
              </a:spcBef>
              <a:buSzPct val="70000"/>
              <a:buFont typeface="Courier New" pitchFamily="49" charset="0"/>
              <a:buChar char="o"/>
            </a:pPr>
            <a:r>
              <a:rPr lang="en-US" sz="2800" dirty="0"/>
              <a:t>What do you mean by?</a:t>
            </a:r>
          </a:p>
        </p:txBody>
      </p:sp>
    </p:spTree>
    <p:extLst>
      <p:ext uri="{BB962C8B-B14F-4D97-AF65-F5344CB8AC3E}">
        <p14:creationId xmlns:p14="http://schemas.microsoft.com/office/powerpoint/2010/main" val="3993100557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0" dirty="0"/>
              <a:t>History Taking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/>
              <a:t>Examples of techniques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/>
              <a:t>Open enquiries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/>
              <a:t>		e.g. 	Tell me about your pain?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/>
              <a:t>			How did you react to the tragedy?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/>
              <a:t>Closed inquiries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/>
              <a:t>			When did your pain begin?</a:t>
            </a:r>
          </a:p>
        </p:txBody>
      </p:sp>
    </p:spTree>
    <p:extLst>
      <p:ext uri="{BB962C8B-B14F-4D97-AF65-F5344CB8AC3E}">
        <p14:creationId xmlns:p14="http://schemas.microsoft.com/office/powerpoint/2010/main" val="29094371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0" dirty="0"/>
              <a:t>History Taking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GB" dirty="0"/>
              <a:t>	Precision is important, questions such as: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dirty="0"/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dirty="0"/>
              <a:t>	Q. “Do you ever get breathless?” are totally useless without qualification.</a:t>
            </a:r>
          </a:p>
        </p:txBody>
      </p:sp>
    </p:spTree>
    <p:extLst>
      <p:ext uri="{BB962C8B-B14F-4D97-AF65-F5344CB8AC3E}">
        <p14:creationId xmlns:p14="http://schemas.microsoft.com/office/powerpoint/2010/main" val="14517422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0"/>
              <a:t>Structure</a:t>
            </a:r>
            <a:endParaRPr lang="en-US" b="0"/>
          </a:p>
        </p:txBody>
      </p:sp>
      <p:sp>
        <p:nvSpPr>
          <p:cNvPr id="12292" name="Rectangle 4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GB" b="1" dirty="0"/>
              <a:t>P</a:t>
            </a:r>
            <a:r>
              <a:rPr lang="en-GB" dirty="0"/>
              <a:t>resenting Complaint</a:t>
            </a:r>
          </a:p>
          <a:p>
            <a:pPr eaLnBrk="1" hangingPunct="1"/>
            <a:r>
              <a:rPr lang="en-GB" b="1" dirty="0"/>
              <a:t>H</a:t>
            </a:r>
            <a:r>
              <a:rPr lang="en-GB" dirty="0"/>
              <a:t>istory of Presenting Complaint</a:t>
            </a:r>
          </a:p>
          <a:p>
            <a:pPr eaLnBrk="1" hangingPunct="1"/>
            <a:r>
              <a:rPr lang="en-GB" b="1" dirty="0"/>
              <a:t>P</a:t>
            </a:r>
            <a:r>
              <a:rPr lang="en-GB" dirty="0"/>
              <a:t>ast medical history</a:t>
            </a:r>
          </a:p>
          <a:p>
            <a:pPr eaLnBrk="1" hangingPunct="1"/>
            <a:r>
              <a:rPr lang="en-GB" b="1" dirty="0"/>
              <a:t>D</a:t>
            </a:r>
            <a:r>
              <a:rPr lang="en-GB" dirty="0"/>
              <a:t>rugs </a:t>
            </a:r>
            <a:r>
              <a:rPr lang="en-GB" sz="2000" dirty="0"/>
              <a:t>(medications/allergies)</a:t>
            </a:r>
          </a:p>
          <a:p>
            <a:pPr eaLnBrk="1" hangingPunct="1"/>
            <a:r>
              <a:rPr lang="en-GB" b="1" dirty="0"/>
              <a:t>F</a:t>
            </a:r>
            <a:r>
              <a:rPr lang="en-GB" dirty="0"/>
              <a:t>amily history</a:t>
            </a:r>
          </a:p>
          <a:p>
            <a:pPr eaLnBrk="1" hangingPunct="1"/>
            <a:r>
              <a:rPr lang="en-GB" b="1" dirty="0"/>
              <a:t>S</a:t>
            </a:r>
            <a:r>
              <a:rPr lang="en-GB" dirty="0"/>
              <a:t>ystem enquiry</a:t>
            </a:r>
          </a:p>
          <a:p>
            <a:pPr eaLnBrk="1" hangingPunct="1"/>
            <a:r>
              <a:rPr lang="en-GB" b="1" dirty="0"/>
              <a:t>S</a:t>
            </a:r>
            <a:r>
              <a:rPr lang="en-GB" dirty="0"/>
              <a:t>ocial history</a:t>
            </a:r>
          </a:p>
          <a:p>
            <a:pPr eaLnBrk="1" hangingPunct="1"/>
            <a:endParaRPr lang="en-GB" sz="2400" dirty="0"/>
          </a:p>
          <a:p>
            <a:pPr eaLnBrk="1" hangingPunct="1"/>
            <a:endParaRPr lang="en-US" sz="2400" dirty="0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7175500" y="2644776"/>
            <a:ext cx="2565400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Polly          (Peter)</a:t>
            </a:r>
          </a:p>
          <a:p>
            <a:pPr eaLnBrk="1" hangingPunct="1"/>
            <a:r>
              <a:rPr lang="en-GB"/>
              <a:t>Has</a:t>
            </a:r>
          </a:p>
          <a:p>
            <a:pPr eaLnBrk="1" hangingPunct="1"/>
            <a:r>
              <a:rPr lang="en-GB"/>
              <a:t>Pretty</a:t>
            </a:r>
          </a:p>
          <a:p>
            <a:pPr eaLnBrk="1" hangingPunct="1"/>
            <a:r>
              <a:rPr lang="en-GB"/>
              <a:t>Damn</a:t>
            </a:r>
          </a:p>
          <a:p>
            <a:pPr eaLnBrk="1" hangingPunct="1"/>
            <a:r>
              <a:rPr lang="en-GB"/>
              <a:t>Fine</a:t>
            </a:r>
          </a:p>
          <a:p>
            <a:pPr eaLnBrk="1" hangingPunct="1"/>
            <a:r>
              <a:rPr lang="en-GB"/>
              <a:t>Sexy           (smelly)</a:t>
            </a:r>
          </a:p>
          <a:p>
            <a:pPr eaLnBrk="1" hangingPunct="1"/>
            <a:r>
              <a:rPr lang="en-GB"/>
              <a:t>Stockings   (socks)</a:t>
            </a:r>
          </a:p>
        </p:txBody>
      </p:sp>
    </p:spTree>
    <p:extLst>
      <p:ext uri="{BB962C8B-B14F-4D97-AF65-F5344CB8AC3E}">
        <p14:creationId xmlns:p14="http://schemas.microsoft.com/office/powerpoint/2010/main" val="581580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2067" y="225037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Assessing the Client - History Taking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58200" y="100616"/>
            <a:ext cx="184730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GB" sz="1000" b="1" dirty="0">
              <a:solidFill>
                <a:srgbClr val="FDFACC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endParaRPr lang="en-GB" sz="2400" b="1" dirty="0">
              <a:solidFill>
                <a:srgbClr val="FDFACC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17899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0" dirty="0"/>
              <a:t>History Taking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/>
              <a:t>Open questions</a:t>
            </a:r>
          </a:p>
          <a:p>
            <a:pPr eaLnBrk="1" hangingPunct="1">
              <a:buFont typeface="Wingdings" pitchFamily="2" charset="2"/>
              <a:buNone/>
            </a:pPr>
            <a:endParaRPr lang="en-US" dirty="0"/>
          </a:p>
          <a:p>
            <a:pPr eaLnBrk="1" hangingPunct="1">
              <a:buFont typeface="Wingdings" pitchFamily="2" charset="2"/>
              <a:buNone/>
            </a:pPr>
            <a:r>
              <a:rPr lang="en-US" dirty="0"/>
              <a:t>Clarification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/>
              <a:t>	Reflection - involves putting back to the patient a symptom or remark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/>
              <a:t>	Summary - an expansion on reflection</a:t>
            </a:r>
          </a:p>
        </p:txBody>
      </p:sp>
    </p:spTree>
    <p:extLst>
      <p:ext uri="{BB962C8B-B14F-4D97-AF65-F5344CB8AC3E}">
        <p14:creationId xmlns:p14="http://schemas.microsoft.com/office/powerpoint/2010/main" val="2522418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GB" sz="4000" dirty="0"/>
              <a:t>Direct Questioning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dirty="0"/>
              <a:t>Sequence of events</a:t>
            </a:r>
          </a:p>
          <a:p>
            <a:pPr eaLnBrk="1" hangingPunct="1"/>
            <a:r>
              <a:rPr lang="en-GB" dirty="0"/>
              <a:t>How things are currently</a:t>
            </a:r>
          </a:p>
          <a:p>
            <a:pPr eaLnBrk="1" hangingPunct="1"/>
            <a:r>
              <a:rPr lang="en-GB" dirty="0"/>
              <a:t>Other symptoms</a:t>
            </a:r>
          </a:p>
          <a:p>
            <a:pPr lvl="1" eaLnBrk="1" hangingPunct="1"/>
            <a:r>
              <a:rPr lang="en-GB" sz="2800" dirty="0"/>
              <a:t>Associated with possible differential diagnosis</a:t>
            </a:r>
          </a:p>
          <a:p>
            <a:pPr lvl="1" eaLnBrk="1" hangingPunct="1"/>
            <a:r>
              <a:rPr lang="en-GB" sz="2800" dirty="0"/>
              <a:t>In the same system as main presenting symptom</a:t>
            </a:r>
          </a:p>
          <a:p>
            <a:pPr lvl="1" eaLnBrk="1" hangingPunct="1"/>
            <a:r>
              <a:rPr lang="en-GB" sz="2800" dirty="0"/>
              <a:t>Important negatives</a:t>
            </a:r>
          </a:p>
          <a:p>
            <a:pPr eaLnBrk="1" hangingPunct="1"/>
            <a:r>
              <a:rPr lang="en-GB" dirty="0"/>
              <a:t>Risk factors</a:t>
            </a:r>
          </a:p>
        </p:txBody>
      </p:sp>
    </p:spTree>
    <p:extLst>
      <p:ext uri="{BB962C8B-B14F-4D97-AF65-F5344CB8AC3E}">
        <p14:creationId xmlns:p14="http://schemas.microsoft.com/office/powerpoint/2010/main" val="3811817177"/>
      </p:ext>
    </p:extLst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eaLnBrk="1" hangingPunct="1"/>
            <a:r>
              <a:rPr lang="en-US" b="0" dirty="0"/>
              <a:t>History Taking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251304"/>
            <a:ext cx="10515600" cy="4351338"/>
          </a:xfrm>
        </p:spPr>
        <p:txBody>
          <a:bodyPr>
            <a:no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dirty="0">
                <a:solidFill>
                  <a:srgbClr val="FF0000"/>
                </a:solidFill>
              </a:rPr>
              <a:t>Key points</a:t>
            </a:r>
          </a:p>
          <a:p>
            <a:pPr eaLnBrk="1" hangingPunct="1"/>
            <a:r>
              <a:rPr lang="en-US" dirty="0"/>
              <a:t>What to ask and how to ask it</a:t>
            </a:r>
          </a:p>
          <a:p>
            <a:pPr eaLnBrk="1" hangingPunct="1"/>
            <a:r>
              <a:rPr lang="en-US" dirty="0"/>
              <a:t>Open ended questions are better than closed questions in establishing framework of the history</a:t>
            </a:r>
          </a:p>
          <a:p>
            <a:pPr eaLnBrk="1" hangingPunct="1"/>
            <a:r>
              <a:rPr lang="en-US" dirty="0"/>
              <a:t>Closed questions provide detail and sharpen the account</a:t>
            </a:r>
          </a:p>
          <a:p>
            <a:pPr eaLnBrk="1" hangingPunct="1"/>
            <a:r>
              <a:rPr lang="en-US" dirty="0"/>
              <a:t>Keep the history flowing</a:t>
            </a:r>
          </a:p>
          <a:p>
            <a:pPr eaLnBrk="1" hangingPunct="1"/>
            <a:r>
              <a:rPr lang="en-US" dirty="0"/>
              <a:t>Minimum of </a:t>
            </a:r>
            <a:r>
              <a:rPr lang="en-US" dirty="0" err="1"/>
              <a:t>interuptions</a:t>
            </a:r>
            <a:endParaRPr lang="en-US" dirty="0"/>
          </a:p>
          <a:p>
            <a:pPr eaLnBrk="1" hangingPunct="1"/>
            <a:r>
              <a:rPr lang="en-US" dirty="0"/>
              <a:t>Use reflection and summary when appropriate</a:t>
            </a:r>
          </a:p>
          <a:p>
            <a:pPr eaLnBrk="1" hangingPunct="1"/>
            <a:r>
              <a:rPr lang="en-US" dirty="0"/>
              <a:t>Use the patient’s own words</a:t>
            </a:r>
          </a:p>
          <a:p>
            <a:pPr eaLnBrk="1" hangingPunct="1"/>
            <a:r>
              <a:rPr lang="en-US" dirty="0"/>
              <a:t>Avoid technical terms</a:t>
            </a:r>
          </a:p>
        </p:txBody>
      </p:sp>
    </p:spTree>
    <p:extLst>
      <p:ext uri="{BB962C8B-B14F-4D97-AF65-F5344CB8AC3E}">
        <p14:creationId xmlns:p14="http://schemas.microsoft.com/office/powerpoint/2010/main" val="11251367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0" dirty="0"/>
              <a:t>Secondary History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dirty="0"/>
              <a:t>E</a:t>
            </a:r>
            <a:r>
              <a:rPr lang="en-US" dirty="0" err="1"/>
              <a:t>xpands</a:t>
            </a:r>
            <a:r>
              <a:rPr lang="en-US" dirty="0"/>
              <a:t> on the primary history, especially any </a:t>
            </a:r>
            <a:r>
              <a:rPr lang="en-US" b="1" dirty="0"/>
              <a:t>associated symptoms</a:t>
            </a:r>
            <a:r>
              <a:rPr lang="en-US" dirty="0"/>
              <a:t>. </a:t>
            </a:r>
          </a:p>
          <a:p>
            <a:pPr eaLnBrk="1" hangingPunct="1"/>
            <a:endParaRPr lang="en-GB" dirty="0"/>
          </a:p>
          <a:p>
            <a:pPr eaLnBrk="1" hangingPunct="1"/>
            <a:r>
              <a:rPr lang="en-US" dirty="0"/>
              <a:t>These questions often bring out information that supports a certain diagnosis or helps you gauge the severity of the disorder. </a:t>
            </a:r>
          </a:p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42771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97289" y="2114727"/>
            <a:ext cx="7772400" cy="1362075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algn="ctr"/>
            <a:r>
              <a:rPr lang="en-GB" sz="5400" dirty="0"/>
              <a:t>Developing A Structure</a:t>
            </a:r>
          </a:p>
        </p:txBody>
      </p:sp>
    </p:spTree>
    <p:extLst>
      <p:ext uri="{BB962C8B-B14F-4D97-AF65-F5344CB8AC3E}">
        <p14:creationId xmlns:p14="http://schemas.microsoft.com/office/powerpoint/2010/main" val="2456440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770466" y="263527"/>
            <a:ext cx="10515600" cy="1325563"/>
          </a:xfrm>
        </p:spPr>
        <p:txBody>
          <a:bodyPr/>
          <a:lstStyle/>
          <a:p>
            <a:pPr eaLnBrk="1" hangingPunct="1"/>
            <a:r>
              <a:rPr lang="en-GB" sz="4000" dirty="0"/>
              <a:t>OPQRSTU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140496" y="1772816"/>
            <a:ext cx="5688013" cy="4397512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GB" sz="3600" dirty="0"/>
              <a:t>Onset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GB" sz="3600" dirty="0"/>
              <a:t>Pain, precipitating factors 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GB" sz="3600" dirty="0"/>
              <a:t>Quality, quantity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GB" sz="3600" dirty="0"/>
              <a:t>Radiation, relieving factors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GB" sz="3600" dirty="0"/>
              <a:t>Severity/score, symptoms 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GB" sz="3600" dirty="0"/>
              <a:t>Timing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GB" sz="3600" dirty="0"/>
              <a:t>You (ICE)</a:t>
            </a:r>
          </a:p>
        </p:txBody>
      </p:sp>
      <p:sp>
        <p:nvSpPr>
          <p:cNvPr id="28676" name="TextBox 6"/>
          <p:cNvSpPr txBox="1">
            <a:spLocks noChangeArrowheads="1"/>
          </p:cNvSpPr>
          <p:nvPr/>
        </p:nvSpPr>
        <p:spPr bwMode="auto">
          <a:xfrm>
            <a:off x="2343895" y="1772816"/>
            <a:ext cx="2089150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71500" indent="-5715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GB" sz="3600" dirty="0">
                <a:solidFill>
                  <a:srgbClr val="FF0000"/>
                </a:solidFill>
              </a:rPr>
              <a:t>O</a:t>
            </a:r>
          </a:p>
          <a:p>
            <a:pPr eaLnBrk="1" hangingPunct="1">
              <a:buFont typeface="Arial" charset="0"/>
              <a:buChar char="•"/>
            </a:pPr>
            <a:r>
              <a:rPr lang="en-GB" sz="3600" dirty="0">
                <a:solidFill>
                  <a:srgbClr val="FF0000"/>
                </a:solidFill>
              </a:rPr>
              <a:t>P</a:t>
            </a:r>
          </a:p>
          <a:p>
            <a:pPr eaLnBrk="1" hangingPunct="1">
              <a:buFont typeface="Arial" charset="0"/>
              <a:buChar char="•"/>
            </a:pPr>
            <a:r>
              <a:rPr lang="en-GB" sz="3600" dirty="0">
                <a:solidFill>
                  <a:srgbClr val="FF0000"/>
                </a:solidFill>
              </a:rPr>
              <a:t>Q</a:t>
            </a:r>
          </a:p>
          <a:p>
            <a:pPr eaLnBrk="1" hangingPunct="1">
              <a:buFont typeface="Arial" charset="0"/>
              <a:buChar char="•"/>
            </a:pPr>
            <a:r>
              <a:rPr lang="en-GB" sz="3600" dirty="0">
                <a:solidFill>
                  <a:srgbClr val="FF0000"/>
                </a:solidFill>
              </a:rPr>
              <a:t>R</a:t>
            </a:r>
          </a:p>
          <a:p>
            <a:pPr eaLnBrk="1" hangingPunct="1">
              <a:buFont typeface="Arial" charset="0"/>
              <a:buChar char="•"/>
            </a:pPr>
            <a:r>
              <a:rPr lang="en-GB" sz="3600" dirty="0">
                <a:solidFill>
                  <a:srgbClr val="FF0000"/>
                </a:solidFill>
              </a:rPr>
              <a:t>S</a:t>
            </a:r>
          </a:p>
          <a:p>
            <a:pPr eaLnBrk="1" hangingPunct="1">
              <a:buFont typeface="Arial" charset="0"/>
              <a:buChar char="•"/>
            </a:pPr>
            <a:r>
              <a:rPr lang="en-GB" sz="3600" dirty="0">
                <a:solidFill>
                  <a:srgbClr val="FF0000"/>
                </a:solidFill>
              </a:rPr>
              <a:t>T</a:t>
            </a:r>
          </a:p>
          <a:p>
            <a:pPr eaLnBrk="1" hangingPunct="1">
              <a:buFont typeface="Arial" charset="0"/>
              <a:buChar char="•"/>
            </a:pPr>
            <a:r>
              <a:rPr lang="en-GB" sz="3600" dirty="0">
                <a:solidFill>
                  <a:srgbClr val="FF0000"/>
                </a:solidFill>
              </a:rPr>
              <a:t>U</a:t>
            </a:r>
          </a:p>
        </p:txBody>
      </p:sp>
    </p:spTree>
    <p:extLst>
      <p:ext uri="{BB962C8B-B14F-4D97-AF65-F5344CB8AC3E}">
        <p14:creationId xmlns:p14="http://schemas.microsoft.com/office/powerpoint/2010/main" val="2074068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-142873"/>
            <a:ext cx="10515600" cy="1325563"/>
          </a:xfrm>
        </p:spPr>
        <p:txBody>
          <a:bodyPr/>
          <a:lstStyle/>
          <a:p>
            <a:pPr eaLnBrk="1" hangingPunct="1"/>
            <a:r>
              <a:rPr lang="en-GB" sz="4000">
                <a:latin typeface="Verdana" pitchFamily="34" charset="0"/>
              </a:rPr>
              <a:t>OLDCART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069270"/>
            <a:ext cx="10515600" cy="4351338"/>
          </a:xfrm>
        </p:spPr>
        <p:txBody>
          <a:bodyPr>
            <a:noAutofit/>
          </a:bodyPr>
          <a:lstStyle/>
          <a:p>
            <a:pPr marL="365760" indent="-256032">
              <a:buFont typeface="Wingdings 3"/>
              <a:buChar char=""/>
              <a:defRPr/>
            </a:pPr>
            <a:r>
              <a:rPr lang="en-GB" dirty="0">
                <a:solidFill>
                  <a:srgbClr val="FF0000"/>
                </a:solidFill>
              </a:rPr>
              <a:t>O</a:t>
            </a:r>
            <a:r>
              <a:rPr lang="en-GB" dirty="0"/>
              <a:t>nset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en-GB" dirty="0">
                <a:solidFill>
                  <a:srgbClr val="FF0000"/>
                </a:solidFill>
              </a:rPr>
              <a:t>L</a:t>
            </a:r>
            <a:r>
              <a:rPr lang="en-GB" dirty="0"/>
              <a:t>ocation (Site and radiation)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en-GB" dirty="0">
                <a:solidFill>
                  <a:srgbClr val="FF0000"/>
                </a:solidFill>
              </a:rPr>
              <a:t>D</a:t>
            </a:r>
            <a:r>
              <a:rPr lang="en-GB" dirty="0"/>
              <a:t>uration (Fluctuating)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en-GB" dirty="0">
                <a:solidFill>
                  <a:srgbClr val="FF0000"/>
                </a:solidFill>
              </a:rPr>
              <a:t>C</a:t>
            </a:r>
            <a:r>
              <a:rPr lang="en-GB" dirty="0"/>
              <a:t>haracter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en-GB" dirty="0">
                <a:solidFill>
                  <a:srgbClr val="FF0000"/>
                </a:solidFill>
              </a:rPr>
              <a:t>A</a:t>
            </a:r>
            <a:r>
              <a:rPr lang="en-GB" dirty="0"/>
              <a:t>ggravating</a:t>
            </a:r>
            <a:r>
              <a:rPr lang="en-GB" dirty="0">
                <a:solidFill>
                  <a:srgbClr val="FFFF00"/>
                </a:solidFill>
              </a:rPr>
              <a:t> 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en-GB" dirty="0">
                <a:solidFill>
                  <a:srgbClr val="FF0000"/>
                </a:solidFill>
              </a:rPr>
              <a:t>R</a:t>
            </a:r>
            <a:r>
              <a:rPr lang="en-GB" dirty="0"/>
              <a:t>elieving features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en-GB" dirty="0">
                <a:solidFill>
                  <a:srgbClr val="FF0000"/>
                </a:solidFill>
              </a:rPr>
              <a:t>T</a:t>
            </a:r>
            <a:r>
              <a:rPr lang="en-GB" dirty="0"/>
              <a:t>reatment</a:t>
            </a:r>
          </a:p>
          <a:p>
            <a:pPr marL="365760" indent="-256032">
              <a:buFont typeface="Wingdings 3"/>
              <a:buChar char=""/>
              <a:defRPr/>
            </a:pPr>
            <a:endParaRPr lang="en-GB" dirty="0"/>
          </a:p>
          <a:p>
            <a:pPr marL="365760" indent="-256032">
              <a:buFont typeface="Wingdings 3"/>
              <a:buChar char=""/>
              <a:defRPr/>
            </a:pPr>
            <a:r>
              <a:rPr lang="en-GB" dirty="0"/>
              <a:t>Associated symptoms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en-GB" dirty="0"/>
              <a:t>Previous episodes</a:t>
            </a:r>
          </a:p>
        </p:txBody>
      </p:sp>
    </p:spTree>
    <p:extLst>
      <p:ext uri="{BB962C8B-B14F-4D97-AF65-F5344CB8AC3E}">
        <p14:creationId xmlns:p14="http://schemas.microsoft.com/office/powerpoint/2010/main" val="2827205061"/>
      </p:ext>
    </p:extLst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/>
              <a:t>SOCRATES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>
              <a:buFont typeface="Wingdings 3"/>
              <a:buChar char=""/>
              <a:defRPr/>
            </a:pPr>
            <a:r>
              <a:rPr lang="en-GB" dirty="0">
                <a:solidFill>
                  <a:srgbClr val="FF0000"/>
                </a:solidFill>
              </a:rPr>
              <a:t>S</a:t>
            </a:r>
            <a:r>
              <a:rPr lang="en-GB" dirty="0"/>
              <a:t>ite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en-GB" dirty="0">
                <a:solidFill>
                  <a:srgbClr val="FF0000"/>
                </a:solidFill>
              </a:rPr>
              <a:t>O</a:t>
            </a:r>
            <a:r>
              <a:rPr lang="en-GB" dirty="0"/>
              <a:t>nset (gradual/sudden)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en-GB" dirty="0">
                <a:solidFill>
                  <a:srgbClr val="FF0000"/>
                </a:solidFill>
              </a:rPr>
              <a:t>C</a:t>
            </a:r>
            <a:r>
              <a:rPr lang="en-GB" dirty="0"/>
              <a:t>haracter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en-GB" dirty="0">
                <a:solidFill>
                  <a:srgbClr val="FF0000"/>
                </a:solidFill>
              </a:rPr>
              <a:t>R</a:t>
            </a:r>
            <a:r>
              <a:rPr lang="en-GB" dirty="0"/>
              <a:t>adiation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en-GB" dirty="0">
                <a:solidFill>
                  <a:srgbClr val="FF0000"/>
                </a:solidFill>
              </a:rPr>
              <a:t>A</a:t>
            </a:r>
            <a:r>
              <a:rPr lang="en-GB" dirty="0"/>
              <a:t>ssociations (other symptoms) 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en-GB" dirty="0">
                <a:solidFill>
                  <a:srgbClr val="FF0000"/>
                </a:solidFill>
              </a:rPr>
              <a:t>T</a:t>
            </a:r>
            <a:r>
              <a:rPr lang="en-GB" dirty="0"/>
              <a:t>iming/duration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en-GB" dirty="0">
                <a:solidFill>
                  <a:srgbClr val="FF0000"/>
                </a:solidFill>
              </a:rPr>
              <a:t>E</a:t>
            </a:r>
            <a:r>
              <a:rPr lang="en-GB" dirty="0"/>
              <a:t>xacerbating/relieving factors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en-GB" dirty="0">
                <a:solidFill>
                  <a:srgbClr val="FF0000"/>
                </a:solidFill>
              </a:rPr>
              <a:t>S</a:t>
            </a:r>
            <a:r>
              <a:rPr lang="en-GB" dirty="0"/>
              <a:t>everity (pain score)</a:t>
            </a:r>
          </a:p>
          <a:p>
            <a:pPr marL="0" indent="0">
              <a:buNone/>
              <a:defRPr/>
            </a:pPr>
            <a:endParaRPr lang="en-GB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526663"/>
      </p:ext>
    </p:extLst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0"/>
              <a:t>I.C.E.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dirty="0">
                <a:solidFill>
                  <a:srgbClr val="FF0000"/>
                </a:solidFill>
              </a:rPr>
              <a:t>I</a:t>
            </a:r>
            <a:r>
              <a:rPr lang="en-GB" dirty="0"/>
              <a:t>deas – “Do you have any particular worries about this symptom?”</a:t>
            </a:r>
          </a:p>
          <a:p>
            <a:pPr eaLnBrk="1" hangingPunct="1">
              <a:defRPr/>
            </a:pPr>
            <a:endParaRPr lang="en-GB" dirty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en-GB" dirty="0">
                <a:solidFill>
                  <a:srgbClr val="FF0000"/>
                </a:solidFill>
              </a:rPr>
              <a:t>C</a:t>
            </a:r>
            <a:r>
              <a:rPr lang="en-GB" dirty="0"/>
              <a:t>oncerns – “What is concerning you?”</a:t>
            </a:r>
          </a:p>
          <a:p>
            <a:pPr eaLnBrk="1" hangingPunct="1">
              <a:defRPr/>
            </a:pPr>
            <a:endParaRPr lang="en-GB" dirty="0"/>
          </a:p>
          <a:p>
            <a:pPr eaLnBrk="1" hangingPunct="1">
              <a:defRPr/>
            </a:pPr>
            <a:r>
              <a:rPr lang="en-GB" dirty="0">
                <a:solidFill>
                  <a:srgbClr val="FF0000"/>
                </a:solidFill>
              </a:rPr>
              <a:t>E</a:t>
            </a:r>
            <a:r>
              <a:rPr lang="en-GB" dirty="0"/>
              <a:t>xpectations – “What are you hoping for me to do for you today?”</a:t>
            </a:r>
          </a:p>
          <a:p>
            <a:pPr marL="109537" indent="0">
              <a:buNone/>
              <a:defRPr/>
            </a:pPr>
            <a:r>
              <a:rPr lang="en-GB" dirty="0"/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3893434244"/>
      </p:ext>
    </p:extLst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/>
              <a:t>Past Medical History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dirty="0"/>
          </a:p>
          <a:p>
            <a:pPr eaLnBrk="1" hangingPunct="1">
              <a:buFont typeface="Wingdings" pitchFamily="2" charset="2"/>
              <a:buNone/>
            </a:pPr>
            <a:r>
              <a:rPr lang="en-US" dirty="0"/>
              <a:t>Open questions</a:t>
            </a:r>
          </a:p>
          <a:p>
            <a:pPr eaLnBrk="1" hangingPunct="1">
              <a:buFont typeface="Wingdings" pitchFamily="2" charset="2"/>
              <a:buNone/>
            </a:pPr>
            <a:endParaRPr lang="en-US" dirty="0"/>
          </a:p>
          <a:p>
            <a:pPr eaLnBrk="1" hangingPunct="1">
              <a:buFont typeface="Wingdings" pitchFamily="2" charset="2"/>
              <a:buNone/>
            </a:pPr>
            <a:r>
              <a:rPr lang="en-US" dirty="0"/>
              <a:t>What illnesses have you had?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/>
              <a:t>(include psychiatric conditions if appropriate)</a:t>
            </a:r>
          </a:p>
        </p:txBody>
      </p:sp>
    </p:spTree>
    <p:extLst>
      <p:ext uri="{BB962C8B-B14F-4D97-AF65-F5344CB8AC3E}">
        <p14:creationId xmlns:p14="http://schemas.microsoft.com/office/powerpoint/2010/main" val="2044542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0"/>
              <a:t>Why?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“Without a good history it is an inevitable fact that the patient’s problem will remain undiagnosed, despite examination findings and the results of investigations that follow”</a:t>
            </a:r>
          </a:p>
          <a:p>
            <a:pPr marL="0" indent="0">
              <a:buNone/>
            </a:pPr>
            <a:r>
              <a:rPr lang="en-GB" dirty="0"/>
              <a:t>		</a:t>
            </a:r>
            <a:r>
              <a:rPr lang="en-GB" sz="2400" dirty="0"/>
              <a:t>(Fishman &amp; Fishman 2005)</a:t>
            </a:r>
          </a:p>
        </p:txBody>
      </p:sp>
    </p:spTree>
    <p:extLst>
      <p:ext uri="{BB962C8B-B14F-4D97-AF65-F5344CB8AC3E}">
        <p14:creationId xmlns:p14="http://schemas.microsoft.com/office/powerpoint/2010/main" val="38809644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0" dirty="0"/>
              <a:t>Past Medical History</a:t>
            </a:r>
          </a:p>
        </p:txBody>
      </p:sp>
      <p:pic>
        <p:nvPicPr>
          <p:cNvPr id="16" name="Content Placeholder 1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6121" y="1588905"/>
            <a:ext cx="1671149" cy="3724275"/>
          </a:xfrm>
        </p:spPr>
      </p:pic>
      <p:sp>
        <p:nvSpPr>
          <p:cNvPr id="8" name="Text Box 25"/>
          <p:cNvSpPr txBox="1">
            <a:spLocks noChangeArrowheads="1"/>
          </p:cNvSpPr>
          <p:nvPr/>
        </p:nvSpPr>
        <p:spPr bwMode="auto">
          <a:xfrm>
            <a:off x="6168008" y="2868176"/>
            <a:ext cx="93503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dirty="0">
                <a:latin typeface="Comic Sans MS" pitchFamily="66" charset="0"/>
              </a:rPr>
              <a:t>when?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dirty="0">
                <a:latin typeface="Comic Sans MS" pitchFamily="66" charset="0"/>
              </a:rPr>
              <a:t>any?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dirty="0">
                <a:latin typeface="Comic Sans MS" pitchFamily="66" charset="0"/>
              </a:rPr>
              <a:t>what?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297808" y="3101628"/>
            <a:ext cx="1079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>
                <a:latin typeface="Comic Sans MS" pitchFamily="66" charset="0"/>
              </a:rPr>
              <a:t>previous</a:t>
            </a: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2297808" y="4904291"/>
            <a:ext cx="1582738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dirty="0">
                <a:latin typeface="Comic Sans MS" pitchFamily="66" charset="0"/>
              </a:rPr>
              <a:t>Vaccinations Screening Medicals</a:t>
            </a:r>
          </a:p>
        </p:txBody>
      </p:sp>
      <p:sp>
        <p:nvSpPr>
          <p:cNvPr id="11" name="Text Box 35"/>
          <p:cNvSpPr txBox="1">
            <a:spLocks noChangeArrowheads="1"/>
          </p:cNvSpPr>
          <p:nvPr/>
        </p:nvSpPr>
        <p:spPr bwMode="auto">
          <a:xfrm>
            <a:off x="8976320" y="1988841"/>
            <a:ext cx="1511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dirty="0">
                <a:latin typeface="Comic Sans MS" pitchFamily="66" charset="0"/>
              </a:rPr>
              <a:t>alcohol</a:t>
            </a:r>
          </a:p>
        </p:txBody>
      </p:sp>
      <p:sp>
        <p:nvSpPr>
          <p:cNvPr id="12" name="Text Box 37"/>
          <p:cNvSpPr txBox="1">
            <a:spLocks noChangeArrowheads="1"/>
          </p:cNvSpPr>
          <p:nvPr/>
        </p:nvSpPr>
        <p:spPr bwMode="auto">
          <a:xfrm>
            <a:off x="9141842" y="4221088"/>
            <a:ext cx="14398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dirty="0">
                <a:latin typeface="Comic Sans MS" pitchFamily="66" charset="0"/>
              </a:rPr>
              <a:t>smoking</a:t>
            </a:r>
          </a:p>
        </p:txBody>
      </p:sp>
      <p:pic>
        <p:nvPicPr>
          <p:cNvPr id="13" name="Picture 4" descr="MCj042406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1842" y="2549517"/>
            <a:ext cx="1263125" cy="1104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" name="Picture 36" descr="MCj0290956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1841" y="4926813"/>
            <a:ext cx="1418358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3712" y="1892595"/>
            <a:ext cx="2129536" cy="2784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0198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200" dirty="0"/>
              <a:t>History Taking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b="1" dirty="0">
                <a:solidFill>
                  <a:srgbClr val="FF0000"/>
                </a:solidFill>
              </a:rPr>
              <a:t>Drug History</a:t>
            </a:r>
          </a:p>
          <a:p>
            <a:pPr eaLnBrk="1" hangingPunct="1">
              <a:buFontTx/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eaLnBrk="1" hangingPunct="1"/>
            <a:r>
              <a:rPr lang="en-US" u="sng" dirty="0"/>
              <a:t>Not</a:t>
            </a:r>
            <a:r>
              <a:rPr lang="en-US" dirty="0"/>
              <a:t> just prescribed drugs - include over the counter remedies and alternative medicine</a:t>
            </a:r>
          </a:p>
          <a:p>
            <a:pPr eaLnBrk="1" hangingPunct="1"/>
            <a:r>
              <a:rPr lang="en-US" dirty="0"/>
              <a:t>Name each substance, dose and duration</a:t>
            </a:r>
          </a:p>
          <a:p>
            <a:pPr eaLnBrk="1" hangingPunct="1"/>
            <a:r>
              <a:rPr lang="en-US" dirty="0"/>
              <a:t>Compliance</a:t>
            </a:r>
          </a:p>
          <a:p>
            <a:pPr eaLnBrk="1" hangingPunct="1"/>
            <a:r>
              <a:rPr lang="en-US" dirty="0"/>
              <a:t>Drug allergies &amp; sensitivities</a:t>
            </a:r>
          </a:p>
        </p:txBody>
      </p:sp>
    </p:spTree>
    <p:extLst>
      <p:ext uri="{BB962C8B-B14F-4D97-AF65-F5344CB8AC3E}">
        <p14:creationId xmlns:p14="http://schemas.microsoft.com/office/powerpoint/2010/main" val="967139493"/>
      </p:ext>
    </p:extLst>
  </p:cSld>
  <p:clrMapOvr>
    <a:masterClrMapping/>
  </p:clrMapOvr>
  <p:transition spd="slow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GB" sz="3200" dirty="0"/>
              <a:t>Medication and Allergies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19224"/>
            <a:ext cx="10515600" cy="529766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GB" dirty="0"/>
              <a:t>Medication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800" dirty="0"/>
              <a:t>Generic name if possible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800" dirty="0"/>
              <a:t>Dose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800" dirty="0"/>
              <a:t>Route of administration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800" dirty="0"/>
              <a:t>Recent change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800" dirty="0"/>
              <a:t>Include OTC and homeopathic</a:t>
            </a:r>
            <a:r>
              <a:rPr lang="en-US" sz="2800" dirty="0"/>
              <a:t> </a:t>
            </a:r>
            <a:r>
              <a:rPr lang="en-GB" sz="2800" dirty="0"/>
              <a:t>/</a:t>
            </a:r>
            <a:r>
              <a:rPr lang="en-US" sz="2800" dirty="0"/>
              <a:t> </a:t>
            </a:r>
            <a:r>
              <a:rPr lang="en-GB" sz="2800" dirty="0"/>
              <a:t>herbal</a:t>
            </a:r>
            <a:endParaRPr lang="en-US" sz="2800" dirty="0"/>
          </a:p>
          <a:p>
            <a:pPr lvl="1" eaLnBrk="1" hangingPunct="1">
              <a:lnSpc>
                <a:spcPct val="90000"/>
              </a:lnSpc>
            </a:pPr>
            <a:r>
              <a:rPr lang="en-US" sz="2800" dirty="0"/>
              <a:t>Recreational drugs</a:t>
            </a:r>
            <a:endParaRPr lang="en-GB" sz="2800" dirty="0"/>
          </a:p>
          <a:p>
            <a:pPr eaLnBrk="1" hangingPunct="1">
              <a:lnSpc>
                <a:spcPct val="90000"/>
              </a:lnSpc>
            </a:pPr>
            <a:r>
              <a:rPr lang="en-GB" dirty="0"/>
              <a:t>Allergies</a:t>
            </a:r>
            <a:r>
              <a:rPr lang="en-US" dirty="0"/>
              <a:t> &amp; Sensitivities</a:t>
            </a:r>
            <a:endParaRPr lang="en-GB" dirty="0"/>
          </a:p>
          <a:p>
            <a:pPr lvl="1" eaLnBrk="1" hangingPunct="1">
              <a:lnSpc>
                <a:spcPct val="90000"/>
              </a:lnSpc>
            </a:pPr>
            <a:r>
              <a:rPr lang="en-GB" sz="2800" dirty="0"/>
              <a:t>When? Diagnosed?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800" dirty="0"/>
              <a:t>How presented, symptoms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GB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683761"/>
      </p:ext>
    </p:extLst>
  </p:cSld>
  <p:clrMapOvr>
    <a:masterClrMapping/>
  </p:clrMapOvr>
  <p:transition spd="slow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/>
              <a:t>History Taking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>
                <a:solidFill>
                  <a:srgbClr val="FF0000"/>
                </a:solidFill>
              </a:rPr>
              <a:t>Family history</a:t>
            </a:r>
          </a:p>
          <a:p>
            <a:pPr eaLnBrk="1" hangingPunct="1"/>
            <a:r>
              <a:rPr lang="en-US" dirty="0"/>
              <a:t>Open question - ‘tell me about any illness(</a:t>
            </a:r>
            <a:r>
              <a:rPr lang="en-US" dirty="0" err="1"/>
              <a:t>es</a:t>
            </a:r>
            <a:r>
              <a:rPr lang="en-US" dirty="0"/>
              <a:t>) which run in the family</a:t>
            </a:r>
          </a:p>
          <a:p>
            <a:pPr eaLnBrk="1" hangingPunct="1"/>
            <a:r>
              <a:rPr lang="en-GB" dirty="0"/>
              <a:t>Ask specifically about immediate family including parents</a:t>
            </a:r>
          </a:p>
          <a:p>
            <a:pPr eaLnBrk="1" hangingPunct="1"/>
            <a:r>
              <a:rPr lang="en-GB" dirty="0"/>
              <a:t>Diagnosis and age</a:t>
            </a:r>
          </a:p>
          <a:p>
            <a:pPr eaLnBrk="1" hangingPunct="1"/>
            <a:r>
              <a:rPr lang="en-GB" dirty="0"/>
              <a:t>Cause of death</a:t>
            </a:r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43535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/>
              <a:t>Social History</a:t>
            </a:r>
            <a:endParaRPr lang="en-GB" sz="3200" dirty="0"/>
          </a:p>
        </p:txBody>
      </p:sp>
      <p:sp>
        <p:nvSpPr>
          <p:cNvPr id="43010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dirty="0"/>
              <a:t>Family situation</a:t>
            </a:r>
          </a:p>
          <a:p>
            <a:pPr eaLnBrk="1" hangingPunct="1"/>
            <a:r>
              <a:rPr lang="en-US" dirty="0"/>
              <a:t>Relationships incl. Marital status</a:t>
            </a:r>
          </a:p>
          <a:p>
            <a:pPr eaLnBrk="1" hangingPunct="1"/>
            <a:r>
              <a:rPr lang="en-GB" dirty="0"/>
              <a:t>Occupation</a:t>
            </a:r>
          </a:p>
          <a:p>
            <a:pPr lvl="1" eaLnBrk="1" hangingPunct="1"/>
            <a:r>
              <a:rPr lang="en-GB" sz="2800" dirty="0"/>
              <a:t>Past and present</a:t>
            </a:r>
          </a:p>
          <a:p>
            <a:pPr lvl="1" eaLnBrk="1" hangingPunct="1"/>
            <a:r>
              <a:rPr lang="en-GB" sz="2800" dirty="0"/>
              <a:t>Exposure</a:t>
            </a:r>
          </a:p>
          <a:p>
            <a:pPr eaLnBrk="1" hangingPunct="1"/>
            <a:r>
              <a:rPr lang="en-US" dirty="0"/>
              <a:t>Community Involvement &amp; Network</a:t>
            </a:r>
          </a:p>
          <a:p>
            <a:pPr eaLnBrk="1" hangingPunct="1"/>
            <a:r>
              <a:rPr lang="en-US" dirty="0"/>
              <a:t>Hobbies</a:t>
            </a:r>
            <a:endParaRPr lang="en-GB" dirty="0"/>
          </a:p>
          <a:p>
            <a:pPr eaLnBrk="1" hangingPunct="1">
              <a:buFontTx/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5368760"/>
      </p:ext>
    </p:extLst>
  </p:cSld>
  <p:clrMapOvr>
    <a:masterClrMapping/>
  </p:clrMapOvr>
  <p:transition spd="slow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/>
              <a:t>Social History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>
                <a:solidFill>
                  <a:srgbClr val="FF0000"/>
                </a:solidFill>
              </a:rPr>
              <a:t>Alcohol history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/>
              <a:t>Quantity and type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/>
              <a:t>Place of drinking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/>
              <a:t>Alone or accompanied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/>
              <a:t>Money spent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/>
              <a:t>Purpose</a:t>
            </a:r>
          </a:p>
        </p:txBody>
      </p:sp>
    </p:spTree>
    <p:extLst>
      <p:ext uri="{BB962C8B-B14F-4D97-AF65-F5344CB8AC3E}">
        <p14:creationId xmlns:p14="http://schemas.microsoft.com/office/powerpoint/2010/main" val="348853440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/>
              <a:t>Social History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>
                <a:solidFill>
                  <a:srgbClr val="FF0000"/>
                </a:solidFill>
              </a:rPr>
              <a:t>Tobacco</a:t>
            </a:r>
            <a:r>
              <a:rPr lang="en-US" dirty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/>
              <a:t>Duration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/>
              <a:t>Type - pipe, cigarettes, cigars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/>
              <a:t>Amount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/>
              <a:t>If stopped when</a:t>
            </a:r>
          </a:p>
        </p:txBody>
      </p:sp>
    </p:spTree>
    <p:extLst>
      <p:ext uri="{BB962C8B-B14F-4D97-AF65-F5344CB8AC3E}">
        <p14:creationId xmlns:p14="http://schemas.microsoft.com/office/powerpoint/2010/main" val="52163650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en-US" sz="3200" dirty="0"/>
            </a:br>
            <a:r>
              <a:rPr lang="en-US" sz="3200" dirty="0"/>
              <a:t>Systematic Inquiry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>
                <a:solidFill>
                  <a:srgbClr val="FF0000"/>
                </a:solidFill>
              </a:rPr>
              <a:t>General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/>
              <a:t>	Well being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/>
              <a:t>	Appetite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/>
              <a:t>	Sleep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/>
              <a:t>	Energy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/>
              <a:t>	Weight change</a:t>
            </a:r>
          </a:p>
        </p:txBody>
      </p:sp>
    </p:spTree>
    <p:extLst>
      <p:ext uri="{BB962C8B-B14F-4D97-AF65-F5344CB8AC3E}">
        <p14:creationId xmlns:p14="http://schemas.microsoft.com/office/powerpoint/2010/main" val="402396463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GB" b="0" dirty="0"/>
              <a:t>Systemic Enquiry</a:t>
            </a:r>
          </a:p>
        </p:txBody>
      </p:sp>
      <p:sp>
        <p:nvSpPr>
          <p:cNvPr id="4608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dirty="0"/>
              <a:t>Direct questioning</a:t>
            </a:r>
          </a:p>
          <a:p>
            <a:pPr eaLnBrk="1" hangingPunct="1">
              <a:lnSpc>
                <a:spcPct val="90000"/>
              </a:lnSpc>
            </a:pPr>
            <a:r>
              <a:rPr lang="en-GB" dirty="0"/>
              <a:t>Organise symptoms by system</a:t>
            </a:r>
          </a:p>
          <a:p>
            <a:pPr eaLnBrk="1" hangingPunct="1">
              <a:lnSpc>
                <a:spcPct val="90000"/>
              </a:lnSpc>
            </a:pPr>
            <a:r>
              <a:rPr lang="en-GB" dirty="0"/>
              <a:t>Explore any positives with open ended questions and then clarify as per presenting complaint</a:t>
            </a:r>
          </a:p>
          <a:p>
            <a:pPr eaLnBrk="1" hangingPunct="1">
              <a:lnSpc>
                <a:spcPct val="90000"/>
              </a:lnSpc>
            </a:pPr>
            <a:r>
              <a:rPr lang="en-GB" dirty="0"/>
              <a:t>Use lay terms</a:t>
            </a:r>
          </a:p>
          <a:p>
            <a:pPr eaLnBrk="1" hangingPunct="1">
              <a:lnSpc>
                <a:spcPct val="90000"/>
              </a:lnSpc>
            </a:pPr>
            <a:r>
              <a:rPr lang="en-GB" dirty="0"/>
              <a:t>Summarise</a:t>
            </a:r>
          </a:p>
          <a:p>
            <a:pPr eaLnBrk="1" hangingPunct="1">
              <a:lnSpc>
                <a:spcPct val="90000"/>
              </a:lnSpc>
            </a:pPr>
            <a:r>
              <a:rPr lang="en-GB" dirty="0"/>
              <a:t>Anything else?</a:t>
            </a:r>
          </a:p>
        </p:txBody>
      </p:sp>
    </p:spTree>
    <p:extLst>
      <p:ext uri="{BB962C8B-B14F-4D97-AF65-F5344CB8AC3E}">
        <p14:creationId xmlns:p14="http://schemas.microsoft.com/office/powerpoint/2010/main" val="209689773"/>
      </p:ext>
    </p:extLst>
  </p:cSld>
  <p:clrMapOvr>
    <a:masterClrMapping/>
  </p:clrMapOvr>
  <p:transition spd="slow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eaLnBrk="1" hangingPunct="1"/>
            <a:r>
              <a:rPr lang="en-US" b="0" dirty="0"/>
              <a:t>Systemic Enquiry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080557"/>
            <a:ext cx="10515600" cy="5308954"/>
          </a:xfrm>
        </p:spPr>
        <p:txBody>
          <a:bodyPr>
            <a:noAutofit/>
          </a:bodyPr>
          <a:lstStyle/>
          <a:p>
            <a:pPr lvl="2">
              <a:buFont typeface="Wingdings" pitchFamily="2" charset="2"/>
              <a:buNone/>
            </a:pPr>
            <a:r>
              <a:rPr lang="en-US" sz="2800" dirty="0">
                <a:solidFill>
                  <a:srgbClr val="FF0000"/>
                </a:solidFill>
              </a:rPr>
              <a:t>C.V.S.</a:t>
            </a:r>
          </a:p>
          <a:p>
            <a:pPr lvl="2"/>
            <a:r>
              <a:rPr lang="en-GB" sz="2800" dirty="0"/>
              <a:t>Chest pain</a:t>
            </a:r>
          </a:p>
          <a:p>
            <a:pPr lvl="2"/>
            <a:r>
              <a:rPr lang="en-GB" sz="2800" dirty="0"/>
              <a:t>Breathlessness</a:t>
            </a:r>
          </a:p>
          <a:p>
            <a:pPr lvl="3"/>
            <a:r>
              <a:rPr lang="en-GB" sz="2800" dirty="0"/>
              <a:t>On exertion</a:t>
            </a:r>
          </a:p>
          <a:p>
            <a:pPr lvl="3"/>
            <a:r>
              <a:rPr lang="en-GB" sz="2800" dirty="0"/>
              <a:t>Lying flat</a:t>
            </a:r>
          </a:p>
          <a:p>
            <a:pPr lvl="3"/>
            <a:r>
              <a:rPr lang="en-GB" sz="2800" dirty="0"/>
              <a:t>Wake up at night</a:t>
            </a:r>
          </a:p>
          <a:p>
            <a:pPr lvl="3"/>
            <a:r>
              <a:rPr lang="en-GB" sz="2800" dirty="0"/>
              <a:t>Orthopnoea</a:t>
            </a:r>
          </a:p>
          <a:p>
            <a:pPr lvl="2"/>
            <a:r>
              <a:rPr lang="en-GB" sz="2800" dirty="0"/>
              <a:t>Palpitations</a:t>
            </a:r>
          </a:p>
          <a:p>
            <a:pPr lvl="2"/>
            <a:r>
              <a:rPr lang="en-GB" sz="2800" dirty="0"/>
              <a:t>Ankle swelling</a:t>
            </a:r>
          </a:p>
          <a:p>
            <a:pPr lvl="2"/>
            <a:r>
              <a:rPr lang="en-GB" sz="2800" dirty="0"/>
              <a:t>Exercise Tolerance</a:t>
            </a:r>
          </a:p>
          <a:p>
            <a:pPr lvl="2"/>
            <a:r>
              <a:rPr lang="en-GB" sz="2800" dirty="0"/>
              <a:t>Pain in legs when walking</a:t>
            </a:r>
          </a:p>
          <a:p>
            <a:pPr eaLnBrk="1" hangingPunct="1"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115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0"/>
              <a:t>History Taking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GB" dirty="0"/>
              <a:t>…is arguably the most important aspect of patient assessment, and is increasingly being undertaken by health professionals other than doctors</a:t>
            </a:r>
          </a:p>
          <a:p>
            <a:pPr eaLnBrk="1" hangingPunct="1">
              <a:buFontTx/>
              <a:buNone/>
              <a:defRPr/>
            </a:pPr>
            <a:r>
              <a:rPr lang="en-GB" dirty="0"/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70588803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0" dirty="0"/>
              <a:t>Systemic Enquiry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dirty="0">
                <a:solidFill>
                  <a:srgbClr val="FF0000"/>
                </a:solidFill>
              </a:rPr>
              <a:t>R.S.</a:t>
            </a:r>
          </a:p>
          <a:p>
            <a:pPr eaLnBrk="1" hangingPunct="1"/>
            <a:r>
              <a:rPr lang="en-GB" dirty="0"/>
              <a:t>Shortness of breath</a:t>
            </a:r>
          </a:p>
          <a:p>
            <a:pPr eaLnBrk="1" hangingPunct="1"/>
            <a:r>
              <a:rPr lang="en-GB" dirty="0"/>
              <a:t>Chest pain</a:t>
            </a:r>
          </a:p>
          <a:p>
            <a:pPr lvl="1" eaLnBrk="1" hangingPunct="1"/>
            <a:r>
              <a:rPr lang="en-GB" sz="2800" dirty="0"/>
              <a:t>On inspiration</a:t>
            </a:r>
          </a:p>
          <a:p>
            <a:pPr eaLnBrk="1" hangingPunct="1"/>
            <a:r>
              <a:rPr lang="en-GB" dirty="0"/>
              <a:t>Cough</a:t>
            </a:r>
          </a:p>
          <a:p>
            <a:pPr eaLnBrk="1" hangingPunct="1"/>
            <a:r>
              <a:rPr lang="en-GB" dirty="0"/>
              <a:t>Sputum</a:t>
            </a:r>
          </a:p>
          <a:p>
            <a:pPr lvl="1" eaLnBrk="1" hangingPunct="1"/>
            <a:r>
              <a:rPr lang="en-GB" sz="2800" dirty="0"/>
              <a:t>Blood</a:t>
            </a:r>
          </a:p>
          <a:p>
            <a:pPr eaLnBrk="1" hangingPunct="1"/>
            <a:r>
              <a:rPr lang="en-GB" dirty="0"/>
              <a:t>Wheeze</a:t>
            </a:r>
          </a:p>
        </p:txBody>
      </p:sp>
    </p:spTree>
    <p:extLst>
      <p:ext uri="{BB962C8B-B14F-4D97-AF65-F5344CB8AC3E}">
        <p14:creationId xmlns:p14="http://schemas.microsoft.com/office/powerpoint/2010/main" val="98662486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0" dirty="0"/>
              <a:t>Systemic Enquiry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86958"/>
            <a:ext cx="10515600" cy="4351338"/>
          </a:xfrm>
        </p:spPr>
        <p:txBody>
          <a:bodyPr>
            <a:noAutofit/>
          </a:bodyPr>
          <a:lstStyle/>
          <a:p>
            <a:pPr lvl="5">
              <a:buFont typeface="Wingdings" pitchFamily="2" charset="2"/>
              <a:buNone/>
            </a:pPr>
            <a:r>
              <a:rPr lang="en-US" sz="2800" dirty="0">
                <a:solidFill>
                  <a:srgbClr val="FF0000"/>
                </a:solidFill>
              </a:rPr>
              <a:t>GI System</a:t>
            </a:r>
          </a:p>
          <a:p>
            <a:pPr lvl="5"/>
            <a:r>
              <a:rPr lang="en-GB" sz="2800" dirty="0"/>
              <a:t>Dental / Gum Problems</a:t>
            </a:r>
          </a:p>
          <a:p>
            <a:pPr lvl="5"/>
            <a:r>
              <a:rPr lang="en-GB" sz="2800" dirty="0"/>
              <a:t>Reduced appetite/weight loss</a:t>
            </a:r>
          </a:p>
          <a:p>
            <a:pPr lvl="5"/>
            <a:r>
              <a:rPr lang="en-GB" sz="2800" dirty="0"/>
              <a:t>Swallowing</a:t>
            </a:r>
          </a:p>
          <a:p>
            <a:pPr lvl="6"/>
            <a:r>
              <a:rPr lang="en-GB" sz="2800" dirty="0"/>
              <a:t>painful</a:t>
            </a:r>
          </a:p>
          <a:p>
            <a:pPr lvl="6"/>
            <a:r>
              <a:rPr lang="en-GB" sz="2800" dirty="0"/>
              <a:t>difficult</a:t>
            </a:r>
          </a:p>
          <a:p>
            <a:pPr lvl="5"/>
            <a:r>
              <a:rPr lang="en-GB" sz="2800" dirty="0"/>
              <a:t>Indigestion, heartburn</a:t>
            </a:r>
          </a:p>
          <a:p>
            <a:pPr lvl="5"/>
            <a:r>
              <a:rPr lang="en-GB" sz="2800" dirty="0"/>
              <a:t>Abdominal pain</a:t>
            </a:r>
          </a:p>
          <a:p>
            <a:pPr lvl="5"/>
            <a:r>
              <a:rPr lang="en-GB" sz="2800" dirty="0"/>
              <a:t>Vomiting</a:t>
            </a:r>
          </a:p>
          <a:p>
            <a:pPr lvl="5"/>
            <a:r>
              <a:rPr lang="en-GB" sz="2800" dirty="0"/>
              <a:t>Altered bowel habit</a:t>
            </a:r>
          </a:p>
          <a:p>
            <a:pPr lvl="5"/>
            <a:r>
              <a:rPr lang="en-GB" sz="2800" dirty="0"/>
              <a:t>Blood loss</a:t>
            </a:r>
          </a:p>
        </p:txBody>
      </p:sp>
    </p:spTree>
    <p:extLst>
      <p:ext uri="{BB962C8B-B14F-4D97-AF65-F5344CB8AC3E}">
        <p14:creationId xmlns:p14="http://schemas.microsoft.com/office/powerpoint/2010/main" val="140272695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0" dirty="0"/>
              <a:t>Systemic Enquiry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dirty="0">
                <a:solidFill>
                  <a:srgbClr val="FF0000"/>
                </a:solidFill>
              </a:rPr>
              <a:t>Urogenital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/>
              <a:t>	Pain on passing urine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/>
              <a:t>	Frequency - day, night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/>
              <a:t>	Colour of urine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/>
              <a:t>	Males: (age), difficulty starting, poor stream, dribbling, discharge, libido</a:t>
            </a:r>
          </a:p>
          <a:p>
            <a:pPr eaLnBrk="1" hangingPunct="1">
              <a:buFont typeface="Wingdings" pitchFamily="2" charset="2"/>
              <a:buNone/>
            </a:pPr>
            <a:endParaRPr lang="en-US" dirty="0"/>
          </a:p>
          <a:p>
            <a:pPr eaLnBrk="1" hangingPunct="1">
              <a:buFont typeface="Wingdings" pitchFamily="2" charset="2"/>
              <a:buNone/>
            </a:pPr>
            <a:r>
              <a:rPr lang="en-US" dirty="0"/>
              <a:t>	Females: menarche, menopause, frequency, regularity, urge or stress, incontinence, discharge, abnormal bleeding, libido</a:t>
            </a:r>
          </a:p>
        </p:txBody>
      </p:sp>
    </p:spTree>
    <p:extLst>
      <p:ext uri="{BB962C8B-B14F-4D97-AF65-F5344CB8AC3E}">
        <p14:creationId xmlns:p14="http://schemas.microsoft.com/office/powerpoint/2010/main" val="364620452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AutoShap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eaLnBrk="1" hangingPunct="1"/>
            <a:r>
              <a:rPr lang="en-US" b="0" dirty="0"/>
              <a:t>Systemic Enquiry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984956" y="1464380"/>
            <a:ext cx="10515600" cy="4812242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dirty="0">
                <a:solidFill>
                  <a:srgbClr val="FF0000"/>
                </a:solidFill>
              </a:rPr>
              <a:t>CNS</a:t>
            </a:r>
          </a:p>
          <a:p>
            <a:pPr eaLnBrk="1" hangingPunct="1">
              <a:lnSpc>
                <a:spcPct val="90000"/>
              </a:lnSpc>
            </a:pPr>
            <a:r>
              <a:rPr lang="en-GB" dirty="0"/>
              <a:t>Weakness</a:t>
            </a:r>
          </a:p>
          <a:p>
            <a:pPr eaLnBrk="1" hangingPunct="1">
              <a:lnSpc>
                <a:spcPct val="90000"/>
              </a:lnSpc>
            </a:pPr>
            <a:r>
              <a:rPr lang="en-GB" dirty="0"/>
              <a:t>Disturbance of sensation</a:t>
            </a:r>
          </a:p>
          <a:p>
            <a:pPr eaLnBrk="1" hangingPunct="1">
              <a:lnSpc>
                <a:spcPct val="90000"/>
              </a:lnSpc>
            </a:pPr>
            <a:r>
              <a:rPr lang="en-GB" dirty="0"/>
              <a:t>Headaches</a:t>
            </a:r>
          </a:p>
          <a:p>
            <a:pPr eaLnBrk="1" hangingPunct="1">
              <a:lnSpc>
                <a:spcPct val="90000"/>
              </a:lnSpc>
            </a:pPr>
            <a:r>
              <a:rPr lang="en-GB" dirty="0"/>
              <a:t>Visual disturbance</a:t>
            </a:r>
          </a:p>
          <a:p>
            <a:pPr eaLnBrk="1" hangingPunct="1">
              <a:lnSpc>
                <a:spcPct val="90000"/>
              </a:lnSpc>
            </a:pPr>
            <a:r>
              <a:rPr lang="en-GB" dirty="0"/>
              <a:t>Dizziness, blackouts (clarify these)</a:t>
            </a:r>
          </a:p>
          <a:p>
            <a:pPr eaLnBrk="1" hangingPunct="1">
              <a:lnSpc>
                <a:spcPct val="90000"/>
              </a:lnSpc>
            </a:pPr>
            <a:r>
              <a:rPr lang="en-GB" dirty="0"/>
              <a:t>Fits</a:t>
            </a:r>
          </a:p>
          <a:p>
            <a:pPr eaLnBrk="1" hangingPunct="1">
              <a:lnSpc>
                <a:spcPct val="90000"/>
              </a:lnSpc>
            </a:pPr>
            <a:r>
              <a:rPr lang="en-GB" dirty="0"/>
              <a:t>Confusion</a:t>
            </a:r>
          </a:p>
          <a:p>
            <a:pPr eaLnBrk="1" hangingPunct="1">
              <a:lnSpc>
                <a:spcPct val="90000"/>
              </a:lnSpc>
            </a:pPr>
            <a:r>
              <a:rPr lang="en-GB" dirty="0"/>
              <a:t>Disturbance of speech</a:t>
            </a:r>
          </a:p>
          <a:p>
            <a:pPr eaLnBrk="1" hangingPunct="1">
              <a:lnSpc>
                <a:spcPct val="90000"/>
              </a:lnSpc>
            </a:pPr>
            <a:r>
              <a:rPr lang="en-GB" dirty="0"/>
              <a:t>Hearing</a:t>
            </a:r>
          </a:p>
        </p:txBody>
      </p:sp>
    </p:spTree>
    <p:extLst>
      <p:ext uri="{BB962C8B-B14F-4D97-AF65-F5344CB8AC3E}">
        <p14:creationId xmlns:p14="http://schemas.microsoft.com/office/powerpoint/2010/main" val="270988479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0" dirty="0"/>
              <a:t>Systemic Enquiry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dirty="0">
                <a:solidFill>
                  <a:srgbClr val="FF0000"/>
                </a:solidFill>
              </a:rPr>
              <a:t>Locomotor</a:t>
            </a:r>
          </a:p>
          <a:p>
            <a:pPr eaLnBrk="1" hangingPunct="1"/>
            <a:r>
              <a:rPr lang="en-GB" dirty="0"/>
              <a:t>Joint Pain</a:t>
            </a:r>
          </a:p>
          <a:p>
            <a:pPr eaLnBrk="1" hangingPunct="1"/>
            <a:r>
              <a:rPr lang="en-GB" dirty="0"/>
              <a:t>Joint Stiffness</a:t>
            </a:r>
          </a:p>
          <a:p>
            <a:pPr eaLnBrk="1" hangingPunct="1"/>
            <a:r>
              <a:rPr lang="en-GB" dirty="0"/>
              <a:t>Swelling</a:t>
            </a:r>
          </a:p>
          <a:p>
            <a:pPr eaLnBrk="1" hangingPunct="1"/>
            <a:r>
              <a:rPr lang="en-GB" dirty="0"/>
              <a:t>Mobility</a:t>
            </a:r>
          </a:p>
          <a:p>
            <a:pPr eaLnBrk="1" hangingPunct="1"/>
            <a:r>
              <a:rPr lang="en-GB" dirty="0"/>
              <a:t>Gait</a:t>
            </a:r>
          </a:p>
          <a:p>
            <a:pPr eaLnBrk="1" hangingPunct="1"/>
            <a:r>
              <a:rPr lang="en-GB" dirty="0"/>
              <a:t>Falls</a:t>
            </a:r>
          </a:p>
          <a:p>
            <a:pPr eaLnBrk="1" hangingPunct="1"/>
            <a:r>
              <a:rPr lang="en-GB" dirty="0"/>
              <a:t>Redness and warmth</a:t>
            </a:r>
          </a:p>
        </p:txBody>
      </p:sp>
    </p:spTree>
    <p:extLst>
      <p:ext uri="{BB962C8B-B14F-4D97-AF65-F5344CB8AC3E}">
        <p14:creationId xmlns:p14="http://schemas.microsoft.com/office/powerpoint/2010/main" val="218495616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0" dirty="0"/>
              <a:t>Systemic Enquiry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>
                <a:solidFill>
                  <a:srgbClr val="FF0000"/>
                </a:solidFill>
              </a:rPr>
              <a:t>Endocrine</a:t>
            </a:r>
          </a:p>
          <a:p>
            <a:pPr eaLnBrk="1" hangingPunct="1"/>
            <a:r>
              <a:rPr lang="en-US" dirty="0"/>
              <a:t>Heat intolerance (change)</a:t>
            </a:r>
          </a:p>
          <a:p>
            <a:pPr eaLnBrk="1" hangingPunct="1"/>
            <a:r>
              <a:rPr lang="en-US" dirty="0"/>
              <a:t>Cold intolerance (change)</a:t>
            </a:r>
          </a:p>
          <a:p>
            <a:pPr eaLnBrk="1" hangingPunct="1"/>
            <a:r>
              <a:rPr lang="en-US" dirty="0"/>
              <a:t>Change in sweating</a:t>
            </a:r>
          </a:p>
          <a:p>
            <a:pPr eaLnBrk="1" hangingPunct="1"/>
            <a:r>
              <a:rPr lang="en-US" dirty="0"/>
              <a:t>Thirst and Polyuria</a:t>
            </a:r>
          </a:p>
          <a:p>
            <a:pPr eaLnBrk="1" hangingPunct="1"/>
            <a:r>
              <a:rPr lang="en-US" dirty="0"/>
              <a:t>Prominence of eyes (change)</a:t>
            </a:r>
          </a:p>
          <a:p>
            <a:pPr eaLnBrk="1" hangingPunct="1"/>
            <a:r>
              <a:rPr lang="en-US" dirty="0"/>
              <a:t>Swelling in neck</a:t>
            </a:r>
          </a:p>
          <a:p>
            <a:pPr eaLnBrk="1" hangingPunct="1"/>
            <a:r>
              <a:rPr lang="en-US" dirty="0"/>
              <a:t>Energy</a:t>
            </a:r>
          </a:p>
        </p:txBody>
      </p:sp>
    </p:spTree>
    <p:extLst>
      <p:ext uri="{BB962C8B-B14F-4D97-AF65-F5344CB8AC3E}">
        <p14:creationId xmlns:p14="http://schemas.microsoft.com/office/powerpoint/2010/main" val="16085899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0" dirty="0"/>
              <a:t>Systemic Enquiry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dirty="0">
                <a:solidFill>
                  <a:srgbClr val="FF0000"/>
                </a:solidFill>
              </a:rPr>
              <a:t>The Skin</a:t>
            </a:r>
          </a:p>
          <a:p>
            <a:pPr eaLnBrk="1" hangingPunct="1"/>
            <a:r>
              <a:rPr lang="en-US" dirty="0"/>
              <a:t>Rash</a:t>
            </a:r>
          </a:p>
          <a:p>
            <a:pPr eaLnBrk="1" hangingPunct="1"/>
            <a:r>
              <a:rPr lang="en-US" dirty="0"/>
              <a:t>Spots</a:t>
            </a:r>
          </a:p>
          <a:p>
            <a:pPr eaLnBrk="1" hangingPunct="1"/>
            <a:r>
              <a:rPr lang="en-US" dirty="0"/>
              <a:t>Itching</a:t>
            </a:r>
          </a:p>
          <a:p>
            <a:pPr eaLnBrk="1" hangingPunct="1"/>
            <a:r>
              <a:rPr lang="en-US" dirty="0"/>
              <a:t>Ulcers</a:t>
            </a:r>
          </a:p>
          <a:p>
            <a:pPr eaLnBrk="1" hangingPunct="1"/>
            <a:r>
              <a:rPr lang="en-US" dirty="0"/>
              <a:t>Lumps/growths</a:t>
            </a:r>
          </a:p>
        </p:txBody>
      </p:sp>
    </p:spTree>
    <p:extLst>
      <p:ext uri="{BB962C8B-B14F-4D97-AF65-F5344CB8AC3E}">
        <p14:creationId xmlns:p14="http://schemas.microsoft.com/office/powerpoint/2010/main" val="382041821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GB" b="0" dirty="0"/>
              <a:t>Summary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dirty="0"/>
              <a:t>Salient features of</a:t>
            </a:r>
          </a:p>
          <a:p>
            <a:pPr lvl="1" eaLnBrk="1" hangingPunct="1"/>
            <a:r>
              <a:rPr lang="en-GB" sz="2800" dirty="0"/>
              <a:t>Presenting history</a:t>
            </a:r>
          </a:p>
          <a:p>
            <a:pPr lvl="1" eaLnBrk="1" hangingPunct="1"/>
            <a:r>
              <a:rPr lang="en-GB" sz="2800" dirty="0"/>
              <a:t>Relevant past history</a:t>
            </a:r>
          </a:p>
          <a:p>
            <a:pPr lvl="1" eaLnBrk="1" hangingPunct="1"/>
            <a:r>
              <a:rPr lang="en-GB" sz="2800" dirty="0"/>
              <a:t>Background</a:t>
            </a:r>
          </a:p>
          <a:p>
            <a:pPr lvl="1" eaLnBrk="1" hangingPunct="1"/>
            <a:endParaRPr lang="en-GB" sz="2800" dirty="0"/>
          </a:p>
          <a:p>
            <a:pPr eaLnBrk="1" hangingPunct="1"/>
            <a:r>
              <a:rPr lang="en-GB" dirty="0"/>
              <a:t>Differential diagnosis</a:t>
            </a:r>
          </a:p>
        </p:txBody>
      </p:sp>
    </p:spTree>
    <p:extLst>
      <p:ext uri="{BB962C8B-B14F-4D97-AF65-F5344CB8AC3E}">
        <p14:creationId xmlns:p14="http://schemas.microsoft.com/office/powerpoint/2010/main" val="3919080284"/>
      </p:ext>
    </p:extLst>
  </p:cSld>
  <p:clrMapOvr>
    <a:masterClrMapping/>
  </p:clrMapOvr>
  <p:transition spd="slow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b="0" dirty="0"/>
              <a:t>History Taking</a:t>
            </a:r>
          </a:p>
        </p:txBody>
      </p:sp>
      <p:sp>
        <p:nvSpPr>
          <p:cNvPr id="655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>
                <a:solidFill>
                  <a:srgbClr val="FF0000"/>
                </a:solidFill>
              </a:rPr>
              <a:t>Explanation</a:t>
            </a:r>
          </a:p>
          <a:p>
            <a:pPr eaLnBrk="1" hangingPunct="1"/>
            <a:r>
              <a:rPr lang="en-US" dirty="0"/>
              <a:t>Most important from the patients point of view</a:t>
            </a:r>
          </a:p>
          <a:p>
            <a:pPr eaLnBrk="1" hangingPunct="1"/>
            <a:r>
              <a:rPr lang="en-US" dirty="0"/>
              <a:t>Communication skills are vital</a:t>
            </a:r>
          </a:p>
          <a:p>
            <a:pPr eaLnBrk="1" hangingPunct="1"/>
            <a:r>
              <a:rPr lang="en-US" dirty="0"/>
              <a:t>Speak clearly and audibly</a:t>
            </a:r>
          </a:p>
          <a:p>
            <a:pPr eaLnBrk="1" hangingPunct="1"/>
            <a:r>
              <a:rPr lang="en-US" dirty="0"/>
              <a:t>Avoid jargon</a:t>
            </a:r>
          </a:p>
          <a:p>
            <a:pPr eaLnBrk="1" hangingPunct="1"/>
            <a:r>
              <a:rPr lang="en-US" dirty="0"/>
              <a:t>Avoid emotive words</a:t>
            </a:r>
          </a:p>
          <a:p>
            <a:pPr eaLnBrk="1" hangingPunct="1"/>
            <a:r>
              <a:rPr lang="en-US" dirty="0"/>
              <a:t>Most important information first</a:t>
            </a:r>
          </a:p>
        </p:txBody>
      </p:sp>
    </p:spTree>
    <p:extLst>
      <p:ext uri="{BB962C8B-B14F-4D97-AF65-F5344CB8AC3E}">
        <p14:creationId xmlns:p14="http://schemas.microsoft.com/office/powerpoint/2010/main" val="832431770"/>
      </p:ext>
    </p:extLst>
  </p:cSld>
  <p:clrMapOvr>
    <a:masterClrMapping/>
  </p:clrMapOvr>
  <p:transition spd="slow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93927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Thank You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920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0"/>
              <a:t>The Importance of History Taking!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/>
              <a:t>80% of diagnoses in general medical clinics are based on the interview </a:t>
            </a:r>
          </a:p>
          <a:p>
            <a:pPr eaLnBrk="1" hangingPunct="1">
              <a:defRPr/>
            </a:pPr>
            <a:endParaRPr lang="en-GB" dirty="0"/>
          </a:p>
          <a:p>
            <a:pPr eaLnBrk="1" hangingPunct="1">
              <a:defRPr/>
            </a:pPr>
            <a:r>
              <a:rPr lang="en-GB" dirty="0"/>
              <a:t>76% correct diagnosis after taking a clinical history only</a:t>
            </a:r>
          </a:p>
          <a:p>
            <a:pPr eaLnBrk="1" hangingPunct="1">
              <a:defRPr/>
            </a:pPr>
            <a:endParaRPr lang="en-GB" dirty="0"/>
          </a:p>
          <a:p>
            <a:pPr eaLnBrk="1" hangingPunct="1">
              <a:defRPr/>
            </a:pPr>
            <a:r>
              <a:rPr lang="en-GB" dirty="0"/>
              <a:t>83 % of doctors made correct diagnosis on the basis of medical history only</a:t>
            </a:r>
          </a:p>
        </p:txBody>
      </p:sp>
    </p:spTree>
    <p:extLst>
      <p:ext uri="{BB962C8B-B14F-4D97-AF65-F5344CB8AC3E}">
        <p14:creationId xmlns:p14="http://schemas.microsoft.com/office/powerpoint/2010/main" val="2248593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3200" b="1" dirty="0"/>
              <a:t>What is the purpose of the ‘medical interview?’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dirty="0"/>
              <a:t>To identify ‘problems’.</a:t>
            </a:r>
          </a:p>
          <a:p>
            <a:pPr eaLnBrk="1" hangingPunct="1"/>
            <a:r>
              <a:rPr lang="en-GB" dirty="0"/>
              <a:t>To explore the health/illness of the patient</a:t>
            </a:r>
          </a:p>
          <a:p>
            <a:pPr eaLnBrk="1" hangingPunct="1"/>
            <a:r>
              <a:rPr lang="en-GB" dirty="0"/>
              <a:t>To plan for the next step...</a:t>
            </a:r>
          </a:p>
          <a:p>
            <a:pPr eaLnBrk="1" hangingPunct="1"/>
            <a:endParaRPr lang="en-US" dirty="0"/>
          </a:p>
        </p:txBody>
      </p:sp>
      <p:pic>
        <p:nvPicPr>
          <p:cNvPr id="9220" name="Picture 2" descr="C:\Documents and Settings\u0025766\Local Settings\Temporary Internet Files\Content.IE5\ZPXNVU98\MC90035540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690" y="2354527"/>
            <a:ext cx="4332550" cy="3957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8572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History Taking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>
                <a:solidFill>
                  <a:srgbClr val="FF0000"/>
                </a:solidFill>
              </a:rPr>
              <a:t>History Taking - Assets</a:t>
            </a:r>
          </a:p>
          <a:p>
            <a:pPr eaLnBrk="1" hangingPunct="1"/>
            <a:r>
              <a:rPr lang="en-US" dirty="0"/>
              <a:t>Being empathic</a:t>
            </a:r>
          </a:p>
          <a:p>
            <a:pPr eaLnBrk="1" hangingPunct="1"/>
            <a:r>
              <a:rPr lang="en-US" dirty="0"/>
              <a:t>Being attentive</a:t>
            </a:r>
          </a:p>
          <a:p>
            <a:pPr eaLnBrk="1" hangingPunct="1"/>
            <a:r>
              <a:rPr lang="en-US" dirty="0"/>
              <a:t>Being articulate</a:t>
            </a:r>
          </a:p>
          <a:p>
            <a:pPr eaLnBrk="1" hangingPunct="1"/>
            <a:r>
              <a:rPr lang="en-US" dirty="0"/>
              <a:t>Being friendly but business like</a:t>
            </a:r>
          </a:p>
          <a:p>
            <a:pPr eaLnBrk="1" hangingPunct="1"/>
            <a:r>
              <a:rPr lang="en-US" dirty="0"/>
              <a:t>Being interested</a:t>
            </a:r>
          </a:p>
        </p:txBody>
      </p:sp>
    </p:spTree>
    <p:extLst>
      <p:ext uri="{BB962C8B-B14F-4D97-AF65-F5344CB8AC3E}">
        <p14:creationId xmlns:p14="http://schemas.microsoft.com/office/powerpoint/2010/main" val="3473683829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0"/>
              <a:t>The Beginning!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GB" dirty="0"/>
              <a:t>Environment!</a:t>
            </a:r>
          </a:p>
          <a:p>
            <a:pPr eaLnBrk="1" hangingPunct="1">
              <a:lnSpc>
                <a:spcPct val="90000"/>
              </a:lnSpc>
            </a:pPr>
            <a:r>
              <a:rPr lang="en-GB" dirty="0"/>
              <a:t>Introduce yourself</a:t>
            </a:r>
          </a:p>
          <a:p>
            <a:pPr eaLnBrk="1" hangingPunct="1">
              <a:lnSpc>
                <a:spcPct val="90000"/>
              </a:lnSpc>
            </a:pPr>
            <a:r>
              <a:rPr lang="en-GB" dirty="0"/>
              <a:t>Ask permission to take the history</a:t>
            </a:r>
          </a:p>
          <a:p>
            <a:pPr eaLnBrk="1" hangingPunct="1">
              <a:lnSpc>
                <a:spcPct val="90000"/>
              </a:lnSpc>
            </a:pPr>
            <a:r>
              <a:rPr lang="en-GB" dirty="0"/>
              <a:t>Have you got the correct person!!</a:t>
            </a:r>
          </a:p>
          <a:p>
            <a:pPr eaLnBrk="1" hangingPunct="1">
              <a:lnSpc>
                <a:spcPct val="90000"/>
              </a:lnSpc>
            </a:pPr>
            <a:r>
              <a:rPr lang="en-GB" dirty="0"/>
              <a:t>Patients Demographics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800" dirty="0"/>
              <a:t>Name 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800" dirty="0"/>
              <a:t>Age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800" dirty="0"/>
              <a:t>Occupation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800" dirty="0"/>
              <a:t>Background</a:t>
            </a:r>
          </a:p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14967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0">
                <a:ea typeface="Verdana" pitchFamily="34" charset="0"/>
                <a:cs typeface="Verdana" pitchFamily="34" charset="0"/>
              </a:rPr>
              <a:t>Structure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There is no evidence to support any particular structure in taking a history. </a:t>
            </a:r>
          </a:p>
        </p:txBody>
      </p:sp>
    </p:spTree>
    <p:extLst>
      <p:ext uri="{BB962C8B-B14F-4D97-AF65-F5344CB8AC3E}">
        <p14:creationId xmlns:p14="http://schemas.microsoft.com/office/powerpoint/2010/main" val="390119948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IIHS">
      <a:dk1>
        <a:sysClr val="windowText" lastClr="000000"/>
      </a:dk1>
      <a:lt1>
        <a:srgbClr val="FFFFFF"/>
      </a:lt1>
      <a:dk2>
        <a:srgbClr val="3F3F3F"/>
      </a:dk2>
      <a:lt2>
        <a:srgbClr val="A5A5A5"/>
      </a:lt2>
      <a:accent1>
        <a:srgbClr val="000000"/>
      </a:accent1>
      <a:accent2>
        <a:srgbClr val="3F3F3F"/>
      </a:accent2>
      <a:accent3>
        <a:srgbClr val="7F7F7F"/>
      </a:accent3>
      <a:accent4>
        <a:srgbClr val="A5A5A5"/>
      </a:accent4>
      <a:accent5>
        <a:srgbClr val="BFBFBF"/>
      </a:accent5>
      <a:accent6>
        <a:srgbClr val="FFFFFF"/>
      </a:accent6>
      <a:hlink>
        <a:srgbClr val="0563C1"/>
      </a:hlink>
      <a:folHlink>
        <a:srgbClr val="0563C1"/>
      </a:folHlink>
    </a:clrScheme>
    <a:fontScheme name="IIH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419FCB01-71CB-4CEF-9378-20A83ACD9183}" vid="{BE2750DF-4432-4BDE-9032-1C59683D62C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482</TotalTime>
  <Words>1457</Words>
  <Application>Microsoft Office PowerPoint</Application>
  <PresentationFormat>Widescreen</PresentationFormat>
  <Paragraphs>382</Paragraphs>
  <Slides>49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8" baseType="lpstr">
      <vt:lpstr>Arial</vt:lpstr>
      <vt:lpstr>Arial Black</vt:lpstr>
      <vt:lpstr>Calibri</vt:lpstr>
      <vt:lpstr>Comic Sans MS</vt:lpstr>
      <vt:lpstr>Courier New</vt:lpstr>
      <vt:lpstr>Verdana</vt:lpstr>
      <vt:lpstr>Wingdings</vt:lpstr>
      <vt:lpstr>Wingdings 3</vt:lpstr>
      <vt:lpstr>Theme1</vt:lpstr>
      <vt:lpstr>Physical Assessment</vt:lpstr>
      <vt:lpstr>Assessing the Client - History Taking</vt:lpstr>
      <vt:lpstr>Why?</vt:lpstr>
      <vt:lpstr>History Taking</vt:lpstr>
      <vt:lpstr>The Importance of History Taking!</vt:lpstr>
      <vt:lpstr>What is the purpose of the ‘medical interview?’</vt:lpstr>
      <vt:lpstr>History Taking</vt:lpstr>
      <vt:lpstr>The Beginning!</vt:lpstr>
      <vt:lpstr>Structure</vt:lpstr>
      <vt:lpstr>General Principles</vt:lpstr>
      <vt:lpstr>History taking</vt:lpstr>
      <vt:lpstr>Utilising a structured interview process: Calgary-Cambridge Model.</vt:lpstr>
      <vt:lpstr>PowerPoint Presentation</vt:lpstr>
      <vt:lpstr>Set the Agenda</vt:lpstr>
      <vt:lpstr>History Taking</vt:lpstr>
      <vt:lpstr>History Taking</vt:lpstr>
      <vt:lpstr>History Taking</vt:lpstr>
      <vt:lpstr>History Taking</vt:lpstr>
      <vt:lpstr>Structure</vt:lpstr>
      <vt:lpstr>History Taking</vt:lpstr>
      <vt:lpstr>Direct Questioning</vt:lpstr>
      <vt:lpstr>History Taking</vt:lpstr>
      <vt:lpstr>Secondary History</vt:lpstr>
      <vt:lpstr>Developing A Structure</vt:lpstr>
      <vt:lpstr>OPQRSTU</vt:lpstr>
      <vt:lpstr>OLDCART</vt:lpstr>
      <vt:lpstr>SOCRATES</vt:lpstr>
      <vt:lpstr>I.C.E.</vt:lpstr>
      <vt:lpstr>Past Medical History</vt:lpstr>
      <vt:lpstr>Past Medical History</vt:lpstr>
      <vt:lpstr>History Taking</vt:lpstr>
      <vt:lpstr>Medication and Allergies</vt:lpstr>
      <vt:lpstr>History Taking</vt:lpstr>
      <vt:lpstr>Social History</vt:lpstr>
      <vt:lpstr>Social History</vt:lpstr>
      <vt:lpstr>Social History</vt:lpstr>
      <vt:lpstr> Systematic Inquiry</vt:lpstr>
      <vt:lpstr>Systemic Enquiry</vt:lpstr>
      <vt:lpstr>Systemic Enquiry</vt:lpstr>
      <vt:lpstr>Systemic Enquiry</vt:lpstr>
      <vt:lpstr>Systemic Enquiry</vt:lpstr>
      <vt:lpstr>Systemic Enquiry</vt:lpstr>
      <vt:lpstr>Systemic Enquiry</vt:lpstr>
      <vt:lpstr>Systemic Enquiry</vt:lpstr>
      <vt:lpstr>Systemic Enquiry</vt:lpstr>
      <vt:lpstr>Systemic Enquiry</vt:lpstr>
      <vt:lpstr>Summary</vt:lpstr>
      <vt:lpstr>History Taking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CECG113 - Practicum and Placement at Aged Care Center</dc:title>
  <dc:creator>Win 8</dc:creator>
  <cp:lastModifiedBy>Shamiddi Peiris</cp:lastModifiedBy>
  <cp:revision>16</cp:revision>
  <dcterms:created xsi:type="dcterms:W3CDTF">2021-06-02T09:46:00Z</dcterms:created>
  <dcterms:modified xsi:type="dcterms:W3CDTF">2022-03-16T10:06:02Z</dcterms:modified>
</cp:coreProperties>
</file>