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8" r:id="rId33"/>
    <p:sldId id="287" r:id="rId34"/>
    <p:sldId id="299" r:id="rId35"/>
    <p:sldId id="300" r:id="rId36"/>
    <p:sldId id="289" r:id="rId37"/>
    <p:sldId id="290" r:id="rId38"/>
    <p:sldId id="301" r:id="rId39"/>
    <p:sldId id="302" r:id="rId40"/>
    <p:sldId id="291" r:id="rId41"/>
    <p:sldId id="292" r:id="rId42"/>
    <p:sldId id="293" r:id="rId43"/>
    <p:sldId id="303" r:id="rId44"/>
    <p:sldId id="294" r:id="rId45"/>
    <p:sldId id="295" r:id="rId46"/>
    <p:sldId id="296" r:id="rId47"/>
    <p:sldId id="298" r:id="rId48"/>
    <p:sldId id="29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6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FBC860-75FE-493E-82C6-54284156DD3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0578F42-F135-45C1-B5A9-9844ACB88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FBC860-75FE-493E-82C6-54284156DD3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0578F42-F135-45C1-B5A9-9844ACB88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8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9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FBC860-75FE-493E-82C6-54284156DD3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0578F42-F135-45C1-B5A9-9844ACB88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FBC860-75FE-493E-82C6-54284156DD3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0578F42-F135-45C1-B5A9-9844ACB88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1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FBC860-75FE-493E-82C6-54284156DD3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0578F42-F135-45C1-B5A9-9844ACB88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FBC860-75FE-493E-82C6-54284156DD3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0578F42-F135-45C1-B5A9-9844ACB88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FBC860-75FE-493E-82C6-54284156DD3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0578F42-F135-45C1-B5A9-9844ACB88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FBC860-75FE-493E-82C6-54284156DD3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0578F42-F135-45C1-B5A9-9844ACB88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FBC860-75FE-493E-82C6-54284156DD3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0578F42-F135-45C1-B5A9-9844ACB88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3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Administration of Oral Medication</a:t>
            </a:r>
          </a:p>
        </p:txBody>
      </p:sp>
    </p:spTree>
    <p:extLst>
      <p:ext uri="{BB962C8B-B14F-4D97-AF65-F5344CB8AC3E}">
        <p14:creationId xmlns:p14="http://schemas.microsoft.com/office/powerpoint/2010/main" val="2689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4661" y="376702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altLang="en-US" dirty="0"/>
              <a:t>The Role of The Nurse in Drug Administration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8752" y="2037931"/>
            <a:ext cx="10515600" cy="43513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Another responsibility of the nurse is to monitor the effect of the drugs that are administered to a client, 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i.e.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- whether the drug had the required effect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- little or no effect or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- if any adverse reactions occurred.</a:t>
            </a:r>
          </a:p>
        </p:txBody>
      </p:sp>
    </p:spTree>
    <p:extLst>
      <p:ext uri="{BB962C8B-B14F-4D97-AF65-F5344CB8AC3E}">
        <p14:creationId xmlns:p14="http://schemas.microsoft.com/office/powerpoint/2010/main" val="149921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AU" altLang="en-US" sz="4000" dirty="0"/>
            </a:br>
            <a:r>
              <a:rPr lang="en-AU" altLang="en-US" sz="4900" dirty="0"/>
              <a:t>Terms and Definitions</a:t>
            </a:r>
            <a:br>
              <a:rPr lang="en-AU" altLang="en-US" sz="4000" dirty="0"/>
            </a:br>
            <a:endParaRPr lang="en-AU" altLang="en-US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40219"/>
            <a:ext cx="10643886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i="1" dirty="0"/>
              <a:t>Drug Interactions</a:t>
            </a:r>
          </a:p>
          <a:p>
            <a:pPr eaLnBrk="1" hangingPunct="1">
              <a:defRPr/>
            </a:pPr>
            <a:endParaRPr lang="en-AU" altLang="en-US" dirty="0"/>
          </a:p>
          <a:p>
            <a:pPr eaLnBrk="1" hangingPunct="1">
              <a:defRPr/>
            </a:pPr>
            <a:r>
              <a:rPr lang="en-AU" altLang="en-US" dirty="0"/>
              <a:t>The combined effect of two (2) or more drugs acting simultaneously. Each drug may have either a positive or negative effect on the working of the others, </a:t>
            </a:r>
          </a:p>
          <a:p>
            <a:pPr marL="0" indent="0" eaLnBrk="1" hangingPunct="1">
              <a:buNone/>
              <a:defRPr/>
            </a:pPr>
            <a:r>
              <a:rPr lang="en-AU" altLang="en-US" dirty="0"/>
              <a:t>i.e. they may be </a:t>
            </a:r>
            <a:endParaRPr lang="en-AU" altLang="en-US" i="1" dirty="0"/>
          </a:p>
          <a:p>
            <a:pPr eaLnBrk="1" hangingPunct="1">
              <a:defRPr/>
            </a:pPr>
            <a:r>
              <a:rPr lang="en-AU" altLang="en-US" i="1" dirty="0"/>
              <a:t> antagonistic</a:t>
            </a:r>
            <a:r>
              <a:rPr lang="en-AU" altLang="en-US" dirty="0"/>
              <a:t>- lessening the effectiveness of another drug</a:t>
            </a:r>
            <a:endParaRPr lang="en-AU" altLang="en-US" i="1" dirty="0"/>
          </a:p>
          <a:p>
            <a:pPr eaLnBrk="1" hangingPunct="1">
              <a:defRPr/>
            </a:pPr>
            <a:r>
              <a:rPr lang="en-AU" altLang="en-US" i="1" dirty="0"/>
              <a:t> synergistic</a:t>
            </a:r>
            <a:r>
              <a:rPr lang="en-AU" altLang="en-US" dirty="0"/>
              <a:t>- enhancing or improving the effectiveness of another drug</a:t>
            </a:r>
          </a:p>
        </p:txBody>
      </p:sp>
    </p:spTree>
    <p:extLst>
      <p:ext uri="{BB962C8B-B14F-4D97-AF65-F5344CB8AC3E}">
        <p14:creationId xmlns:p14="http://schemas.microsoft.com/office/powerpoint/2010/main" val="265711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3189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i="1" dirty="0"/>
              <a:t>Adverse Reactions </a:t>
            </a:r>
          </a:p>
          <a:p>
            <a:pPr eaLnBrk="1" hangingPunct="1">
              <a:defRPr/>
            </a:pPr>
            <a:endParaRPr lang="en-AU" altLang="en-US" i="1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i="1" dirty="0"/>
              <a:t>  -</a:t>
            </a:r>
            <a:r>
              <a:rPr lang="en-AU" altLang="en-US" dirty="0"/>
              <a:t> unwanted and/or unintended effects of the administration of a drug.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May be:   Iatrogenic 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                Drug sensitivity/allergy </a:t>
            </a:r>
          </a:p>
        </p:txBody>
      </p:sp>
    </p:spTree>
    <p:extLst>
      <p:ext uri="{BB962C8B-B14F-4D97-AF65-F5344CB8AC3E}">
        <p14:creationId xmlns:p14="http://schemas.microsoft.com/office/powerpoint/2010/main" val="147358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i="1" dirty="0"/>
              <a:t>Adverse Reactions (</a:t>
            </a:r>
            <a:r>
              <a:rPr lang="en-AU" altLang="en-US" i="1" dirty="0" err="1"/>
              <a:t>con’t</a:t>
            </a:r>
            <a:r>
              <a:rPr lang="en-AU" altLang="en-US" i="1" dirty="0"/>
              <a:t>)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</a:t>
            </a:r>
            <a:r>
              <a:rPr lang="en-AU" altLang="en-US" dirty="0">
                <a:solidFill>
                  <a:srgbClr val="FF0000"/>
                </a:solidFill>
              </a:rPr>
              <a:t>Iatrogenic disease- caused unintentionally by drug therapy, </a:t>
            </a:r>
            <a:r>
              <a:rPr lang="en-AU" altLang="en-US" dirty="0" err="1">
                <a:solidFill>
                  <a:srgbClr val="FF0000"/>
                </a:solidFill>
              </a:rPr>
              <a:t>i.e.induced</a:t>
            </a:r>
            <a:r>
              <a:rPr lang="en-AU" altLang="en-US" dirty="0">
                <a:solidFill>
                  <a:srgbClr val="FF0000"/>
                </a:solidFill>
              </a:rPr>
              <a:t> by medical practitioners.</a:t>
            </a:r>
          </a:p>
        </p:txBody>
      </p:sp>
    </p:spTree>
    <p:extLst>
      <p:ext uri="{BB962C8B-B14F-4D97-AF65-F5344CB8AC3E}">
        <p14:creationId xmlns:p14="http://schemas.microsoft.com/office/powerpoint/2010/main" val="154973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20511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i="1" dirty="0"/>
              <a:t>Adverse Reactions (</a:t>
            </a:r>
            <a:r>
              <a:rPr lang="en-AU" altLang="en-US" i="1" dirty="0" err="1"/>
              <a:t>con’t</a:t>
            </a:r>
            <a:r>
              <a:rPr lang="en-AU" altLang="en-US" i="1" dirty="0"/>
              <a:t>)</a:t>
            </a:r>
          </a:p>
          <a:p>
            <a:pPr eaLnBrk="1" hangingPunct="1">
              <a:defRPr/>
            </a:pPr>
            <a:endParaRPr lang="en-AU" altLang="en-US" i="1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-Drug sensitivity/allergy - occurs in an individual who has been previously exposed to the drug and has developed antibodies. 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-Drug allergies can be manifested in a variety of symptoms ranging from minor to serious.</a:t>
            </a:r>
          </a:p>
        </p:txBody>
      </p:sp>
    </p:spTree>
    <p:extLst>
      <p:ext uri="{BB962C8B-B14F-4D97-AF65-F5344CB8AC3E}">
        <p14:creationId xmlns:p14="http://schemas.microsoft.com/office/powerpoint/2010/main" val="355390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i="1" dirty="0"/>
              <a:t>Adverse Reactions (</a:t>
            </a:r>
            <a:r>
              <a:rPr lang="en-AU" altLang="en-US" i="1" dirty="0" err="1"/>
              <a:t>con’t</a:t>
            </a:r>
            <a:r>
              <a:rPr lang="en-AU" altLang="en-US" i="1" dirty="0"/>
              <a:t>)</a:t>
            </a:r>
          </a:p>
          <a:p>
            <a:pPr eaLnBrk="1" hangingPunct="1">
              <a:defRPr/>
            </a:pPr>
            <a:endParaRPr lang="en-AU" altLang="en-US" i="1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- the reaction can occur immediately after the client received the medication, or be delayed for hours to days.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- some of the signs and symptoms are skin rash, </a:t>
            </a:r>
            <a:r>
              <a:rPr lang="en-AU" altLang="en-US" dirty="0" err="1"/>
              <a:t>urticaria</a:t>
            </a:r>
            <a:r>
              <a:rPr lang="en-AU" altLang="en-US" dirty="0"/>
              <a:t> (itching), nausea and vomiting.</a:t>
            </a:r>
          </a:p>
        </p:txBody>
      </p:sp>
    </p:spTree>
    <p:extLst>
      <p:ext uri="{BB962C8B-B14F-4D97-AF65-F5344CB8AC3E}">
        <p14:creationId xmlns:p14="http://schemas.microsoft.com/office/powerpoint/2010/main" val="153082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683"/>
            <a:ext cx="10515600" cy="43513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i="1" dirty="0"/>
              <a:t>Anaphylaxis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-A life-threatening immediate reaction is called anaphylaxis.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-There is respiratory distress, sudden severe bronchospasm, and cardiovascular collapse. 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-It may result in death if not treated immediately.</a:t>
            </a:r>
          </a:p>
        </p:txBody>
      </p:sp>
    </p:spTree>
    <p:extLst>
      <p:ext uri="{BB962C8B-B14F-4D97-AF65-F5344CB8AC3E}">
        <p14:creationId xmlns:p14="http://schemas.microsoft.com/office/powerpoint/2010/main" val="279379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177" y="307253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AU" altLang="en-US" sz="4000" dirty="0"/>
            </a:br>
            <a:r>
              <a:rPr lang="en-AU" altLang="en-US" sz="4900" dirty="0"/>
              <a:t>Names of Drugs</a:t>
            </a:r>
            <a:br>
              <a:rPr lang="en-AU" altLang="en-US" sz="4000" dirty="0"/>
            </a:br>
            <a:endParaRPr lang="en-AU" altLang="en-US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49775" y="1632816"/>
            <a:ext cx="10515600" cy="4351338"/>
          </a:xfrm>
        </p:spPr>
        <p:txBody>
          <a:bodyPr/>
          <a:lstStyle/>
          <a:p>
            <a:pPr eaLnBrk="1" hangingPunct="1"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Drugs can have three types of names: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endParaRPr lang="en-AU" altLang="en-US" dirty="0"/>
          </a:p>
          <a:p>
            <a:pPr marL="457200" lvl="1" indent="0" eaLnBrk="1" hangingPunct="1">
              <a:buNone/>
              <a:defRPr/>
            </a:pPr>
            <a:r>
              <a:rPr lang="en-AU" altLang="en-US" dirty="0">
                <a:solidFill>
                  <a:srgbClr val="FF0000"/>
                </a:solidFill>
              </a:rPr>
              <a:t>a. Chemical</a:t>
            </a:r>
          </a:p>
          <a:p>
            <a:pPr marL="457200" lvl="1" indent="0" eaLnBrk="1" hangingPunct="1">
              <a:buNone/>
              <a:defRPr/>
            </a:pPr>
            <a:endParaRPr lang="en-AU" altLang="en-US" dirty="0">
              <a:solidFill>
                <a:srgbClr val="FF0000"/>
              </a:solidFill>
            </a:endParaRP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en-AU" altLang="en-US" dirty="0">
                <a:solidFill>
                  <a:srgbClr val="FF0000"/>
                </a:solidFill>
              </a:rPr>
              <a:t>b. Generic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endParaRPr lang="en-AU" altLang="en-US" dirty="0">
              <a:solidFill>
                <a:srgbClr val="FF0000"/>
              </a:solidFill>
            </a:endParaRP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r>
              <a:rPr lang="en-AU" altLang="en-US" dirty="0">
                <a:solidFill>
                  <a:srgbClr val="FF0000"/>
                </a:solidFill>
              </a:rPr>
              <a:t>c. Trade/brand/proprietary</a:t>
            </a:r>
          </a:p>
          <a:p>
            <a:pPr lvl="1" eaLnBrk="1" hangingPunct="1">
              <a:buFont typeface="Tahoma" panose="020B0604030504040204" pitchFamily="34" charset="0"/>
              <a:buNone/>
              <a:defRPr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77614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name: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dirty="0"/>
              <a:t>     </a:t>
            </a:r>
          </a:p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dirty="0"/>
              <a:t>    - a very precise description of the drug’s chemical composition, identifying   the drug’s atomic and molecular structure.</a:t>
            </a:r>
          </a:p>
          <a:p>
            <a:pPr marL="609600" indent="-609600">
              <a:buClr>
                <a:schemeClr val="tx1"/>
              </a:buClr>
              <a:buNone/>
              <a:defRPr/>
            </a:pPr>
            <a:endParaRPr lang="en-AU" altLang="en-US" dirty="0"/>
          </a:p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dirty="0"/>
              <a:t>    - this name is of significance to the pharmacist.</a:t>
            </a:r>
          </a:p>
        </p:txBody>
      </p:sp>
    </p:spTree>
    <p:extLst>
      <p:ext uri="{BB962C8B-B14F-4D97-AF65-F5344CB8AC3E}">
        <p14:creationId xmlns:p14="http://schemas.microsoft.com/office/powerpoint/2010/main" val="2408918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AU" altLang="en-US" dirty="0"/>
              <a:t>Generic name: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-"/>
              <a:defRPr/>
            </a:pPr>
            <a:r>
              <a:rPr lang="en-AU" altLang="en-US" dirty="0"/>
              <a:t>the name assigned by the manufacturer who first develops the drug. </a:t>
            </a:r>
          </a:p>
          <a:p>
            <a:pPr>
              <a:buClr>
                <a:schemeClr val="tx1"/>
              </a:buClr>
              <a:buFontTx/>
              <a:buChar char="-"/>
              <a:defRPr/>
            </a:pPr>
            <a:endParaRPr lang="en-AU" altLang="en-US" dirty="0"/>
          </a:p>
          <a:p>
            <a:pPr>
              <a:buClr>
                <a:schemeClr val="tx1"/>
              </a:buClr>
              <a:buFontTx/>
              <a:buChar char="-"/>
              <a:defRPr/>
            </a:pPr>
            <a:r>
              <a:rPr lang="en-AU" altLang="en-US" dirty="0"/>
              <a:t>Often the generic name is derived from the chemical name.</a:t>
            </a:r>
          </a:p>
          <a:p>
            <a:pPr>
              <a:buClr>
                <a:schemeClr val="tx1"/>
              </a:buClr>
              <a:buFontTx/>
              <a:buChar char="-"/>
              <a:defRPr/>
            </a:pPr>
            <a:endParaRPr lang="en-AU" altLang="en-US" dirty="0"/>
          </a:p>
          <a:p>
            <a:pPr>
              <a:buClr>
                <a:schemeClr val="tx1"/>
              </a:buClr>
              <a:buFontTx/>
              <a:buChar char="-"/>
              <a:defRPr/>
            </a:pPr>
            <a:r>
              <a:rPr lang="en-AU" altLang="en-US" dirty="0"/>
              <a:t>the official name is the name by which the drug is identified in the official publication.</a:t>
            </a:r>
          </a:p>
        </p:txBody>
      </p:sp>
    </p:spTree>
    <p:extLst>
      <p:ext uri="{BB962C8B-B14F-4D97-AF65-F5344CB8AC3E}">
        <p14:creationId xmlns:p14="http://schemas.microsoft.com/office/powerpoint/2010/main" val="378663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The Role of The Nurse in Drug Administration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72381"/>
            <a:ext cx="10515600" cy="43513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AU" altLang="en-US" sz="3200" b="1" dirty="0"/>
              <a:t>Patient’s Rights</a:t>
            </a:r>
          </a:p>
          <a:p>
            <a:pPr eaLnBrk="1" hangingPunct="1">
              <a:defRPr/>
            </a:pPr>
            <a:endParaRPr lang="en-AU" altLang="en-US" sz="3200" b="1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Because of the risks involved in drug administration patients have the right to: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- be informed of the name, purpose, action &amp; potential side effects of drugs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- refuse a medication regardless of the consequences</a:t>
            </a:r>
          </a:p>
        </p:txBody>
      </p:sp>
    </p:spTree>
    <p:extLst>
      <p:ext uri="{BB962C8B-B14F-4D97-AF65-F5344CB8AC3E}">
        <p14:creationId xmlns:p14="http://schemas.microsoft.com/office/powerpoint/2010/main" val="194340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6620"/>
            <a:ext cx="10515600" cy="1325563"/>
          </a:xfrm>
        </p:spPr>
        <p:txBody>
          <a:bodyPr/>
          <a:lstStyle/>
          <a:p>
            <a:r>
              <a:rPr lang="en-AU" altLang="en-US" dirty="0"/>
              <a:t>Trade/ Brand/ Proprietary name:</a:t>
            </a:r>
            <a:br>
              <a:rPr lang="en-AU" altLang="en-US" dirty="0"/>
            </a:b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dirty="0"/>
              <a:t>    </a:t>
            </a:r>
          </a:p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dirty="0"/>
              <a:t>     - is selected by the drug company selling the drug and is copyrighted</a:t>
            </a:r>
          </a:p>
          <a:p>
            <a:pPr marL="609600" indent="-609600">
              <a:buClr>
                <a:schemeClr val="tx1"/>
              </a:buClr>
              <a:buNone/>
              <a:defRPr/>
            </a:pPr>
            <a:endParaRPr lang="en-AU" altLang="en-US" dirty="0"/>
          </a:p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dirty="0"/>
              <a:t>     - a drug can have several trade names when produced by different manufacturers</a:t>
            </a:r>
          </a:p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04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772328"/>
            <a:ext cx="10515600" cy="5188633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dirty="0"/>
              <a:t>     </a:t>
            </a:r>
            <a:r>
              <a:rPr lang="en-AU" altLang="en-US" b="1" i="1" dirty="0"/>
              <a:t>e.g. </a:t>
            </a:r>
          </a:p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b="1" i="1" dirty="0"/>
              <a:t>Chemical name= Acetylsalicylic acid</a:t>
            </a:r>
          </a:p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b="1" i="1" dirty="0"/>
              <a:t>Generic name = Aspirin</a:t>
            </a:r>
          </a:p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b="1" i="1" dirty="0"/>
              <a:t>Trade names include Aspro, Disprin</a:t>
            </a:r>
          </a:p>
          <a:p>
            <a:pPr marL="609600" indent="-609600">
              <a:defRPr/>
            </a:pPr>
            <a:endParaRPr lang="en-AU" altLang="en-US" dirty="0"/>
          </a:p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dirty="0"/>
              <a:t>      </a:t>
            </a:r>
          </a:p>
          <a:p>
            <a:pPr marL="609600" indent="-609600">
              <a:buClr>
                <a:schemeClr val="tx1"/>
              </a:buClr>
              <a:buNone/>
              <a:defRPr/>
            </a:pPr>
            <a:endParaRPr lang="en-AU" altLang="en-US" dirty="0"/>
          </a:p>
          <a:p>
            <a:pPr marL="609600" indent="-609600">
              <a:buClr>
                <a:schemeClr val="tx1"/>
              </a:buClr>
              <a:buNone/>
              <a:defRPr/>
            </a:pPr>
            <a:r>
              <a:rPr lang="en-AU" altLang="en-US" dirty="0"/>
              <a:t>Be aware that in different countries generic and trade names will also differ, e.g. in Australia &amp; the United States one drug has the generic names of paracetamol &amp; acetaminophen, i.e. Panadol/Tylenol.</a:t>
            </a:r>
          </a:p>
        </p:txBody>
      </p:sp>
    </p:spTree>
    <p:extLst>
      <p:ext uri="{BB962C8B-B14F-4D97-AF65-F5344CB8AC3E}">
        <p14:creationId xmlns:p14="http://schemas.microsoft.com/office/powerpoint/2010/main" val="1567313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2290" y="673682"/>
            <a:ext cx="11527420" cy="1325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AU" altLang="en-US" b="1" dirty="0"/>
              <a:t>Categories/Classifications of Drugs</a:t>
            </a:r>
            <a:br>
              <a:rPr lang="en-AU" altLang="en-US" b="1" dirty="0"/>
            </a:br>
            <a:endParaRPr lang="en-AU" altLang="en-US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83557" y="1733028"/>
            <a:ext cx="10782782" cy="43513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Drugs can be classified from different perspectives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e.g. drugs may be classified by -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(a) body systems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i.e. drugs affecting the respiratory system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     drugs affecting the cardiovascular system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    OR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(b) the symptom relieved by the drug, or the clinical indication for the drug i.e. analgesic, antibiotic </a:t>
            </a:r>
          </a:p>
        </p:txBody>
      </p:sp>
    </p:spTree>
    <p:extLst>
      <p:ext uri="{BB962C8B-B14F-4D97-AF65-F5344CB8AC3E}">
        <p14:creationId xmlns:p14="http://schemas.microsoft.com/office/powerpoint/2010/main" val="1413054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6707" y="422274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altLang="en-US" dirty="0"/>
              <a:t>Common Abbreviations Used In Medication Orders/Frequency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MANE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MIDI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NOCTE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BD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TDS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QID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STAT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PRN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AU" alt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076700" y="1905000"/>
            <a:ext cx="4038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AU" altLang="en-US" dirty="0"/>
              <a:t>morning</a:t>
            </a:r>
          </a:p>
          <a:p>
            <a:pPr marL="0" indent="0">
              <a:buNone/>
              <a:defRPr/>
            </a:pPr>
            <a:r>
              <a:rPr lang="en-AU" altLang="en-US" dirty="0"/>
              <a:t>midday</a:t>
            </a:r>
          </a:p>
          <a:p>
            <a:pPr marL="0" indent="0">
              <a:buNone/>
              <a:defRPr/>
            </a:pPr>
            <a:r>
              <a:rPr lang="en-AU" altLang="en-US" dirty="0"/>
              <a:t>Night</a:t>
            </a:r>
          </a:p>
          <a:p>
            <a:pPr marL="0" indent="0">
              <a:buNone/>
              <a:defRPr/>
            </a:pPr>
            <a:r>
              <a:rPr lang="en-AU" altLang="en-US" dirty="0"/>
              <a:t>twice a day</a:t>
            </a:r>
          </a:p>
          <a:p>
            <a:pPr marL="0" indent="0">
              <a:buNone/>
              <a:defRPr/>
            </a:pPr>
            <a:r>
              <a:rPr lang="en-AU" altLang="en-US" dirty="0"/>
              <a:t>three times a day</a:t>
            </a:r>
          </a:p>
          <a:p>
            <a:pPr marL="0" indent="0">
              <a:buNone/>
              <a:defRPr/>
            </a:pPr>
            <a:r>
              <a:rPr lang="en-AU" altLang="en-US" dirty="0"/>
              <a:t>four times a day</a:t>
            </a:r>
          </a:p>
          <a:p>
            <a:pPr marL="0" indent="0">
              <a:buNone/>
              <a:defRPr/>
            </a:pPr>
            <a:r>
              <a:rPr lang="en-AU" altLang="en-US" dirty="0"/>
              <a:t>give immediately</a:t>
            </a:r>
          </a:p>
          <a:p>
            <a:pPr marL="0" indent="0">
              <a:buNone/>
              <a:defRPr/>
            </a:pPr>
            <a:r>
              <a:rPr lang="en-AU" altLang="en-US" dirty="0"/>
              <a:t>when required when necessary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838200" y="3968751"/>
            <a:ext cx="9836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2235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sz="3200" dirty="0"/>
              <a:t>COMMOM ABBREVIATIONS USED IN MEDICATION ORDERS/frequency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en-US" dirty="0"/>
              <a:t>ac</a:t>
            </a:r>
          </a:p>
          <a:p>
            <a:pPr eaLnBrk="1" hangingPunct="1">
              <a:defRPr/>
            </a:pPr>
            <a:r>
              <a:rPr lang="en-AU" altLang="en-US" dirty="0"/>
              <a:t>pc</a:t>
            </a:r>
          </a:p>
          <a:p>
            <a:pPr eaLnBrk="1" hangingPunct="1">
              <a:defRPr/>
            </a:pPr>
            <a:r>
              <a:rPr lang="en-AU" altLang="en-US" dirty="0" err="1"/>
              <a:t>q.h.or</a:t>
            </a:r>
            <a:r>
              <a:rPr lang="en-AU" altLang="en-US" dirty="0"/>
              <a:t> 1/24</a:t>
            </a:r>
          </a:p>
          <a:p>
            <a:pPr eaLnBrk="1" hangingPunct="1">
              <a:defRPr/>
            </a:pPr>
            <a:r>
              <a:rPr lang="en-AU" altLang="en-US" dirty="0"/>
              <a:t>q2h or 2/24</a:t>
            </a:r>
          </a:p>
          <a:p>
            <a:pPr eaLnBrk="1" hangingPunct="1">
              <a:defRPr/>
            </a:pPr>
            <a:r>
              <a:rPr lang="en-AU" altLang="en-US" dirty="0"/>
              <a:t>q4h or 4/24 </a:t>
            </a:r>
          </a:p>
          <a:p>
            <a:pPr eaLnBrk="1" hangingPunct="1">
              <a:defRPr/>
            </a:pPr>
            <a:endParaRPr lang="en-AU" altLang="en-US" dirty="0"/>
          </a:p>
          <a:p>
            <a:pPr eaLnBrk="1" hangingPunct="1">
              <a:defRPr/>
            </a:pPr>
            <a:endParaRPr lang="en-AU" altLang="en-US" dirty="0"/>
          </a:p>
          <a:p>
            <a:pPr eaLnBrk="1" hangingPunct="1">
              <a:defRPr/>
            </a:pPr>
            <a:endParaRPr lang="en-AU" alt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59375" y="1938338"/>
            <a:ext cx="40386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AU" altLang="en-US" dirty="0"/>
              <a:t>before meals</a:t>
            </a:r>
          </a:p>
          <a:p>
            <a:pPr marL="0" indent="0">
              <a:buNone/>
              <a:defRPr/>
            </a:pPr>
            <a:r>
              <a:rPr lang="en-AU" altLang="en-US" dirty="0"/>
              <a:t>after meals</a:t>
            </a:r>
          </a:p>
          <a:p>
            <a:pPr marL="0" indent="0">
              <a:buNone/>
              <a:defRPr/>
            </a:pPr>
            <a:r>
              <a:rPr lang="en-AU" altLang="en-US" dirty="0"/>
              <a:t>every hour</a:t>
            </a:r>
          </a:p>
          <a:p>
            <a:pPr marL="0" indent="0">
              <a:buNone/>
              <a:defRPr/>
            </a:pPr>
            <a:r>
              <a:rPr lang="en-AU" altLang="en-US" dirty="0"/>
              <a:t>every two hours</a:t>
            </a:r>
          </a:p>
          <a:p>
            <a:pPr marL="0" indent="0">
              <a:buNone/>
              <a:defRPr/>
            </a:pPr>
            <a:r>
              <a:rPr lang="en-AU" altLang="en-US" dirty="0"/>
              <a:t>every four hours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03250" y="4149726"/>
            <a:ext cx="9836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14132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77" y="360363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altLang="en-US" dirty="0"/>
              <a:t>Common Abbreviations Used In Medication Orders/Route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BUC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O/P.O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S/L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IM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IMI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 dirty="0"/>
              <a:t>SC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1905001"/>
            <a:ext cx="4038600" cy="440372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AU" altLang="en-US" dirty="0"/>
              <a:t>inside cheek</a:t>
            </a:r>
          </a:p>
          <a:p>
            <a:pPr marL="0" indent="0">
              <a:buNone/>
              <a:defRPr/>
            </a:pPr>
            <a:r>
              <a:rPr lang="en-AU" altLang="en-US" dirty="0"/>
              <a:t>oral/per oral</a:t>
            </a:r>
          </a:p>
          <a:p>
            <a:pPr marL="0" indent="0">
              <a:buNone/>
              <a:defRPr/>
            </a:pPr>
            <a:r>
              <a:rPr lang="en-AU" altLang="en-US" dirty="0"/>
              <a:t>Sublingual (under the tongue)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intradermal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intramuscular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intramuscular injection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AU" altLang="en-US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subcutaneous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AU" altLang="en-US" dirty="0"/>
          </a:p>
          <a:p>
            <a:pPr marL="0" indent="0">
              <a:buClr>
                <a:schemeClr val="tx1"/>
              </a:buClr>
              <a:buNone/>
              <a:defRPr/>
            </a:pPr>
            <a:endParaRPr lang="en-AU" altLang="en-US" dirty="0"/>
          </a:p>
          <a:p>
            <a:pPr marL="0" indent="0">
              <a:buNone/>
              <a:defRPr/>
            </a:pPr>
            <a:endParaRPr lang="en-AU" altLang="en-US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376614" y="3727451"/>
            <a:ext cx="42894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0949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AU" altLang="en-US"/>
              <a:t>SCI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alt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/>
              <a:t>IVI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/>
              <a:t>IVT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alt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/>
              <a:t>NEB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/>
              <a:t>PR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/>
              <a:t>TOP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AU" altLang="en-US"/>
              <a:t>VAG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subcutaneous injection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AU" altLang="en-US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intravenous injection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intravenous therapy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AU" altLang="en-US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nebuliser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per rectum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topical/skin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AU" altLang="en-US" dirty="0"/>
              <a:t>vaginal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AU" altLang="en-US" dirty="0"/>
          </a:p>
          <a:p>
            <a:pPr marL="0" indent="0">
              <a:buClr>
                <a:schemeClr val="tx1"/>
              </a:buClr>
              <a:buNone/>
              <a:defRPr/>
            </a:pPr>
            <a:endParaRPr lang="en-AU" altLang="en-US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AU" alt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03250" y="4149726"/>
            <a:ext cx="9836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6400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Administering Oral Medications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421" y="1690690"/>
            <a:ext cx="7071158" cy="47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92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Equipment List for Administering Oral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136"/>
            <a:ext cx="10515600" cy="4351338"/>
          </a:xfrm>
        </p:spPr>
        <p:txBody>
          <a:bodyPr/>
          <a:lstStyle/>
          <a:p>
            <a:r>
              <a:rPr lang="en-US" dirty="0"/>
              <a:t>Medication as prescribed</a:t>
            </a:r>
          </a:p>
          <a:p>
            <a:r>
              <a:rPr lang="en-US" dirty="0"/>
              <a:t>Disposable medication cups</a:t>
            </a:r>
          </a:p>
          <a:p>
            <a:r>
              <a:rPr lang="en-US" dirty="0"/>
              <a:t>Electronic or printed medication administration record (MAR)</a:t>
            </a:r>
          </a:p>
          <a:p>
            <a:r>
              <a:rPr lang="en-US" dirty="0"/>
              <a:t>Device for crushing or splitting tablets (optional)</a:t>
            </a:r>
          </a:p>
          <a:p>
            <a:r>
              <a:rPr lang="en-US" dirty="0"/>
              <a:t>Clean gloves (if handling an oral medication)</a:t>
            </a:r>
          </a:p>
        </p:txBody>
      </p:sp>
    </p:spTree>
    <p:extLst>
      <p:ext uri="{BB962C8B-B14F-4D97-AF65-F5344CB8AC3E}">
        <p14:creationId xmlns:p14="http://schemas.microsoft.com/office/powerpoint/2010/main" val="1496139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Guideline for Administering Oral Medications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86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Verify the health care provider’s orders.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Gather the necessary equipment and supplies.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Perform hand hygiene. </a:t>
            </a:r>
          </a:p>
        </p:txBody>
      </p:sp>
    </p:spTree>
    <p:extLst>
      <p:ext uri="{BB962C8B-B14F-4D97-AF65-F5344CB8AC3E}">
        <p14:creationId xmlns:p14="http://schemas.microsoft.com/office/powerpoint/2010/main" val="411724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AU" altLang="en-US" sz="3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n-AU" altLang="en-US" dirty="0"/>
              <a:t>receive labelled medications safely in accordance with the eight (8) rights</a:t>
            </a:r>
          </a:p>
          <a:p>
            <a:pPr eaLnBrk="1" hangingPunct="1">
              <a:buFontTx/>
              <a:buChar char="-"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- be adequately informed of the experimental nature of any drug and sign a written consent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- not receive unnecessary medications</a:t>
            </a:r>
          </a:p>
        </p:txBody>
      </p:sp>
    </p:spTree>
    <p:extLst>
      <p:ext uri="{BB962C8B-B14F-4D97-AF65-F5344CB8AC3E}">
        <p14:creationId xmlns:p14="http://schemas.microsoft.com/office/powerpoint/2010/main" val="1495113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5091"/>
            <a:ext cx="10515600" cy="56701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Prepare the medication: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A. As you work, avoid interruptions. Keep the door to the medication room closed, and do not accept telephone calls. Follow your agency’s “No Interruption Zone” policy.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B. Arrange the medication tray and cup in a drug preparation area. Access the automated dispensing system, or unlock the medicine drawer or cart.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44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7224"/>
            <a:ext cx="10515600" cy="6200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C. Prepare medications for one patient at a time. </a:t>
            </a:r>
          </a:p>
          <a:p>
            <a:pPr marL="0" indent="0">
              <a:buNone/>
            </a:pPr>
            <a:r>
              <a:rPr lang="en-US" i="1" dirty="0"/>
              <a:t>Follow the six rights of medication administration.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D. Select the correct drug from the automated dispensing system, unit-dose drawer, or stock supply. </a:t>
            </a:r>
          </a:p>
          <a:p>
            <a:pPr marL="0" indent="0">
              <a:buNone/>
            </a:pPr>
            <a:r>
              <a:rPr lang="en-US" i="1" dirty="0"/>
              <a:t>All medications must be verified three times. </a:t>
            </a:r>
          </a:p>
          <a:p>
            <a:pPr marL="0" indent="0">
              <a:buNone/>
            </a:pPr>
            <a:r>
              <a:rPr lang="en-US" i="1" dirty="0"/>
              <a:t>Confirm the name of the medication by comparing the label with the Medication Administration Record (MAR).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This is your first check.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0729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4647"/>
            <a:ext cx="10515600" cy="6223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E. If the dosages on the label do not match the dosage prescribed, check or calculate the correct amount of medication to give. </a:t>
            </a:r>
          </a:p>
          <a:p>
            <a:pPr marL="0" indent="0">
              <a:buNone/>
            </a:pPr>
            <a:r>
              <a:rPr lang="en-US" i="1" dirty="0"/>
              <a:t>Double-check any calculation. </a:t>
            </a:r>
          </a:p>
          <a:p>
            <a:pPr marL="0" indent="0">
              <a:buNone/>
            </a:pPr>
            <a:r>
              <a:rPr lang="en-US" i="1" dirty="0"/>
              <a:t>Check the expiration date of all medications, and return outdated medication to the pharmacy.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F. To prepare a unit-dose tablet or capsule, compare the packaged tablet or capsule with the MAR, and then put it into the medication cup without removing the wrapper. </a:t>
            </a:r>
          </a:p>
          <a:p>
            <a:pPr marL="0" indent="0">
              <a:buNone/>
            </a:pPr>
            <a:r>
              <a:rPr lang="en-US" i="1" dirty="0"/>
              <a:t>Administer a unit-dose medication only from a clearly labeled container. </a:t>
            </a:r>
          </a:p>
          <a:p>
            <a:pPr marL="0" indent="0">
              <a:buNone/>
            </a:pPr>
            <a:r>
              <a:rPr lang="en-US" i="1" dirty="0"/>
              <a:t>If any medication is not clearly labeled, do not administer it.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19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1090"/>
            <a:ext cx="10515600" cy="61669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G. If you are giving tablets and capsules, use a single medication cup. </a:t>
            </a:r>
          </a:p>
          <a:p>
            <a:pPr marL="0" indent="0">
              <a:buNone/>
            </a:pPr>
            <a:r>
              <a:rPr lang="en-US" i="1" dirty="0"/>
              <a:t>Medications that require a pre-assessment, such as apical pulse or blood pressure measurement, should be placed in a separate medication cup as a reminder to perform the assessment.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H. If your patient only needs half of a tablet or pill, ask the pharmacy to split, label, package, and send the medication to the unit. If you must split a scored tablet, use a clean pill-cutting device. </a:t>
            </a:r>
          </a:p>
          <a:p>
            <a:pPr marL="0" indent="0">
              <a:buNone/>
            </a:pPr>
            <a:r>
              <a:rPr lang="en-US" i="1" dirty="0"/>
              <a:t>Split the tablet and discard the other half. </a:t>
            </a:r>
          </a:p>
          <a:p>
            <a:pPr marL="0" indent="0">
              <a:buNone/>
            </a:pPr>
            <a:r>
              <a:rPr lang="en-US" i="1" dirty="0"/>
              <a:t>Do not split a tablet or caplet that has not been scored by the manufacturer.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33455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402"/>
            <a:ext cx="10515600" cy="6449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I. If the patient has difficulty swallowing, crush each medication separately using a pill crushing device. </a:t>
            </a:r>
          </a:p>
          <a:p>
            <a:pPr marL="0" indent="0">
              <a:buNone/>
            </a:pPr>
            <a:r>
              <a:rPr lang="en-US" i="1" dirty="0"/>
              <a:t>Mix the ground tablet into a small amount (about a teaspoon) of soft food, such as custard or applesauce. </a:t>
            </a:r>
          </a:p>
          <a:p>
            <a:pPr marL="0" indent="0">
              <a:buNone/>
            </a:pPr>
            <a:r>
              <a:rPr lang="en-US" i="1" dirty="0"/>
              <a:t>Remember to give each crushed medication separately.</a:t>
            </a:r>
          </a:p>
          <a:p>
            <a:pPr marL="0" indent="0">
              <a:buNone/>
            </a:pP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i="1" dirty="0"/>
              <a:t>	J. Controlled substances will be stored in a secured locked compartment of the dispensing unit. </a:t>
            </a:r>
          </a:p>
          <a:p>
            <a:pPr marL="0" indent="0">
              <a:buNone/>
            </a:pPr>
            <a:r>
              <a:rPr lang="en-US" i="1" dirty="0"/>
              <a:t>When you retrieve a controlled substance, check the controlled drug record for the previous count, and compare it with the supply remaining to be sure they match. </a:t>
            </a:r>
          </a:p>
          <a:p>
            <a:pPr marL="0" indent="0">
              <a:buNone/>
            </a:pPr>
            <a:r>
              <a:rPr lang="en-US" i="1" dirty="0"/>
              <a:t>Never leave any medication unattended.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7849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K. Before going to the patient's room, verify the patient's name on the MAR with the labels on the prepared drugs to confirm the drug name and the patient's name.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This is your second check. </a:t>
            </a:r>
          </a:p>
          <a:p>
            <a:pPr marL="0" indent="0">
              <a:buNone/>
            </a:pPr>
            <a:r>
              <a:rPr lang="en-US" i="1" dirty="0"/>
              <a:t>If using an automated dispensing system, log out after you remove the drugs.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38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7348"/>
            <a:ext cx="10515600" cy="6600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5. Take oral medication to the patient at the correct time (see agency policy). </a:t>
            </a:r>
          </a:p>
          <a:p>
            <a:pPr marL="0" indent="0">
              <a:buNone/>
            </a:pPr>
            <a:r>
              <a:rPr lang="en-US" dirty="0"/>
              <a:t>Give time critical medications (i.e., STAT and NOW doses) at the precise time ordered.</a:t>
            </a:r>
          </a:p>
          <a:p>
            <a:pPr marL="0" indent="0">
              <a:buNone/>
            </a:pPr>
            <a:r>
              <a:rPr lang="en-US" dirty="0"/>
              <a:t>During administration, apply the six rights of medication administration.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Administer the medication: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A. Perform hand hygiene.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B. Provide for the patient's privacy.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8934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C. Introduce yourself to the patient and family, if present.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D. Identify the patient using two identifiers.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E. For highly acidic medications (e.g., aspirin), offer the patient a nonfat snack (e.g., crackers) if not contraindicated by the patient’s condition.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2237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F. At the patient’s bedside, again compare the MAR with the names of the medications on the medication labels and with the patient’s name.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This is your third check. 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/>
              <a:t>	G. Perform necessary pre-administration assessment (e.g., blood pressure, pulse) for specific medications.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61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H. Discuss the purpose of each medication, its action, and possible adverse effects. Allow the patient to ask questions.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I. Administer tablets or capsules with the patient in a sitting or side lying position.</a:t>
            </a:r>
          </a:p>
          <a:p>
            <a:pPr marL="0" indent="0">
              <a:buNone/>
            </a:pPr>
            <a:r>
              <a:rPr lang="en-US" i="1" dirty="0"/>
              <a:t>The patient may wish to hold solid medications in his or her hand or in the cup before placing them in his or her mouth. </a:t>
            </a:r>
          </a:p>
          <a:p>
            <a:pPr marL="0" indent="0">
              <a:buNone/>
            </a:pPr>
            <a:r>
              <a:rPr lang="en-US" i="1" dirty="0"/>
              <a:t>Offer water or the patient’s preferred liquid to help swallow the medications, as long as it is compatible with the medication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6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07936"/>
            <a:ext cx="10515600" cy="43513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</a:t>
            </a:r>
          </a:p>
          <a:p>
            <a:pPr eaLnBrk="1" hangingPunct="1">
              <a:lnSpc>
                <a:spcPct val="200000"/>
              </a:lnSpc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</a:t>
            </a:r>
            <a:r>
              <a:rPr lang="en-AU" altLang="en-US" dirty="0">
                <a:solidFill>
                  <a:srgbClr val="FF0000"/>
                </a:solidFill>
              </a:rPr>
              <a:t>The nurse is also responsible for ensuring that they have the knowledge to ensure the correct administration of drugs. This includes pharmacology, anatomy and physiology, and legal issues.</a:t>
            </a:r>
          </a:p>
        </p:txBody>
      </p:sp>
    </p:spTree>
    <p:extLst>
      <p:ext uri="{BB962C8B-B14F-4D97-AF65-F5344CB8AC3E}">
        <p14:creationId xmlns:p14="http://schemas.microsoft.com/office/powerpoint/2010/main" val="409822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6492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7. For liquid medications: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A. Thoroughly mix liquids before administration by shaking the container gently. </a:t>
            </a:r>
          </a:p>
          <a:p>
            <a:pPr marL="0" indent="0">
              <a:buNone/>
            </a:pPr>
            <a:r>
              <a:rPr lang="en-US" i="1" dirty="0"/>
              <a:t>If a drug is in a unit-dose container with the correct volume, shaking is not necessary. </a:t>
            </a:r>
          </a:p>
          <a:p>
            <a:pPr marL="0" indent="0">
              <a:buNone/>
            </a:pPr>
            <a:r>
              <a:rPr lang="en-US" i="1" dirty="0"/>
              <a:t>If the drug is in a multi-dose bottle, remove the bottle cap from the container and place the cap upside-down on your work surface.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B. Hold the label of the bottle against the palm of your hand as you pour to protect the label's integrity.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7782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7"/>
            <a:ext cx="10515600" cy="588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C. Place a medication cup one a level surface where it can be read at eye level, and pour the liquid to the desired level. </a:t>
            </a:r>
          </a:p>
          <a:p>
            <a:pPr marL="0" indent="0">
              <a:buNone/>
            </a:pPr>
            <a:r>
              <a:rPr lang="en-US" i="1" dirty="0"/>
              <a:t>The printed or embossed line indicating the correct dosage should be even with the bottom of the fluid meniscus or the surface of the liquid.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D. Wipe the lip and neck of the bottle with a paper towel, and recap the bottle.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E. If you’re giving less than 10 mL of liquid, prepare the medication in an oral syringe. </a:t>
            </a:r>
          </a:p>
          <a:p>
            <a:pPr marL="0" indent="0">
              <a:buNone/>
            </a:pPr>
            <a:r>
              <a:rPr lang="en-US" i="1" dirty="0"/>
              <a:t>Do not use a hypodermic syringe or a syringe with a needle or syringe cap.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00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8. For orally disintegrating formulations (tablets or strips): </a:t>
            </a:r>
          </a:p>
          <a:p>
            <a:pPr marL="0" indent="0">
              <a:buNone/>
            </a:pPr>
            <a:r>
              <a:rPr lang="en-US" dirty="0"/>
              <a:t>Remove the medication from the packet just before administering it.</a:t>
            </a:r>
          </a:p>
          <a:p>
            <a:pPr marL="0" indent="0">
              <a:buNone/>
            </a:pPr>
            <a:r>
              <a:rPr lang="en-US" dirty="0"/>
              <a:t>Tear the package open carefully. </a:t>
            </a:r>
          </a:p>
          <a:p>
            <a:pPr marL="0" indent="0">
              <a:buNone/>
            </a:pPr>
            <a:r>
              <a:rPr lang="en-US" dirty="0"/>
              <a:t>Do not push the tablet through the foil. </a:t>
            </a:r>
          </a:p>
          <a:p>
            <a:pPr marL="0" indent="0">
              <a:buNone/>
            </a:pPr>
            <a:r>
              <a:rPr lang="en-US" dirty="0"/>
              <a:t>Place the medication on top of the patient’s tongue. </a:t>
            </a:r>
          </a:p>
          <a:p>
            <a:pPr marL="0" indent="0">
              <a:buNone/>
            </a:pPr>
            <a:r>
              <a:rPr lang="en-US" dirty="0"/>
              <a:t>Caution him or her against chewing the medication.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83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0237"/>
            <a:ext cx="10515600" cy="5674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9. For </a:t>
            </a:r>
            <a:r>
              <a:rPr lang="en-US" dirty="0" err="1"/>
              <a:t>buccally</a:t>
            </a:r>
            <a:r>
              <a:rPr lang="en-US" dirty="0"/>
              <a:t> administered medications: </a:t>
            </a:r>
          </a:p>
          <a:p>
            <a:pPr marL="0" indent="0">
              <a:buNone/>
            </a:pPr>
            <a:r>
              <a:rPr lang="en-US" dirty="0"/>
              <a:t>Have the patient place the medication in his or her mouth against the mucous membranes of the cheek and gums until it dissolves.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10. For sublingually administered medications: </a:t>
            </a:r>
          </a:p>
          <a:p>
            <a:pPr marL="0" indent="0">
              <a:buNone/>
            </a:pPr>
            <a:r>
              <a:rPr lang="en-US" dirty="0"/>
              <a:t>Have the patient place the medication under the tongue and allow it to dissolve completely. </a:t>
            </a:r>
          </a:p>
          <a:p>
            <a:pPr marL="0" indent="0">
              <a:buNone/>
            </a:pPr>
            <a:r>
              <a:rPr lang="en-US" dirty="0"/>
              <a:t>Caution the patient against chewing or swallowing the tablet.</a:t>
            </a:r>
          </a:p>
          <a:p>
            <a:pPr marL="0" indent="0">
              <a:buNone/>
            </a:pPr>
            <a:r>
              <a:rPr lang="en-US" dirty="0"/>
              <a:t>Caution the patient against chewing or swallowing lozenges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95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6726"/>
            <a:ext cx="10515600" cy="6492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11. For powdered medications: </a:t>
            </a:r>
          </a:p>
          <a:p>
            <a:pPr marL="0" indent="0">
              <a:buNone/>
            </a:pPr>
            <a:r>
              <a:rPr lang="en-US" dirty="0"/>
              <a:t>Mix with liquids at the bedside and give the mixture to the patient to drink.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 If the patient is unable to hold medications, place the medication cup to his or her lips and gently introduce each drug into the mouth, one at a time. </a:t>
            </a:r>
          </a:p>
          <a:p>
            <a:pPr marL="0" indent="0">
              <a:buNone/>
            </a:pPr>
            <a:r>
              <a:rPr lang="en-US" dirty="0"/>
              <a:t>Be patient and do not rush or force medication administration. </a:t>
            </a:r>
          </a:p>
          <a:p>
            <a:pPr marL="0" indent="0">
              <a:buNone/>
            </a:pPr>
            <a:r>
              <a:rPr lang="en-US" dirty="0"/>
              <a:t>A spoon can also be used to place the pill in the patient’s mouth. </a:t>
            </a:r>
          </a:p>
          <a:p>
            <a:pPr marL="0" indent="0">
              <a:buNone/>
            </a:pPr>
            <a:r>
              <a:rPr lang="en-US" dirty="0"/>
              <a:t>If necessary, using a gloved hand, place the medication directly into the patient’s mouth. </a:t>
            </a:r>
          </a:p>
        </p:txBody>
      </p:sp>
    </p:spTree>
    <p:extLst>
      <p:ext uri="{BB962C8B-B14F-4D97-AF65-F5344CB8AC3E}">
        <p14:creationId xmlns:p14="http://schemas.microsoft.com/office/powerpoint/2010/main" val="3367985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13. Stay until the patient completely swallows each medication or takes it by the prescribed route. </a:t>
            </a:r>
          </a:p>
          <a:p>
            <a:pPr marL="0" indent="0">
              <a:buNone/>
            </a:pPr>
            <a:r>
              <a:rPr lang="en-US" dirty="0"/>
              <a:t>Ask the patient to open his or her mouth if you are not certain whether he or she has swallowed the medication.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14. Help the patient return to a comfortable position.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15. Dispose of soiled supplies, and perform hand hygiene.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70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16. Place toiletries and personal items within reach.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17. Place the call light within easy reach, and make sure the patient knows how to use it to summon assistance.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18. To ensure the patient’s safety, raise the appropriate number of side rails and lower the bed to the lowest position. </a:t>
            </a:r>
          </a:p>
        </p:txBody>
      </p:sp>
    </p:spTree>
    <p:extLst>
      <p:ext uri="{BB962C8B-B14F-4D97-AF65-F5344CB8AC3E}">
        <p14:creationId xmlns:p14="http://schemas.microsoft.com/office/powerpoint/2010/main" val="610845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19. Leave the patient’s room tidy.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20. Document the medication administration immediately after administration, not before.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21. As follow up care, keep an eye on the patient to see his or her response to the medication.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02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2" y="210308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888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5602" y="677644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4000" dirty="0"/>
              <a:t>What Constitutes A Legal Medication Order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Tx/>
              <a:buNone/>
              <a:defRPr/>
            </a:pPr>
            <a:r>
              <a:rPr lang="en-AU" altLang="en-US" dirty="0">
                <a:solidFill>
                  <a:srgbClr val="FF0000"/>
                </a:solidFill>
              </a:rPr>
              <a:t>  Medication charts are legal documents and must be completed accurately and unambiguously in order to ensure that patients receive safe and optimal drug therapy. </a:t>
            </a:r>
          </a:p>
        </p:txBody>
      </p:sp>
    </p:spTree>
    <p:extLst>
      <p:ext uri="{BB962C8B-B14F-4D97-AF65-F5344CB8AC3E}">
        <p14:creationId xmlns:p14="http://schemas.microsoft.com/office/powerpoint/2010/main" val="391959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54293"/>
            <a:ext cx="10515600" cy="43513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Medication Charts should be written legibly in the prescriber’s own handwriting and include: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Patient’s surname, first name, medical record number (MRN), ward/clinic</a:t>
            </a: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en-AU" altLang="en-US" dirty="0"/>
              <a:t>   - if a patient ID label is used it must be affixed to every medication chart and      signed for verification by the prescriber</a:t>
            </a:r>
          </a:p>
        </p:txBody>
      </p:sp>
    </p:spTree>
    <p:extLst>
      <p:ext uri="{BB962C8B-B14F-4D97-AF65-F5344CB8AC3E}">
        <p14:creationId xmlns:p14="http://schemas.microsoft.com/office/powerpoint/2010/main" val="66918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Drug name (generic), dosage form, strength and dose required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Complete, clear and unambiguous directions for each item – directions should be written in plain English (only approved abbreviations may be used) </a:t>
            </a:r>
          </a:p>
        </p:txBody>
      </p:sp>
    </p:spTree>
    <p:extLst>
      <p:ext uri="{BB962C8B-B14F-4D97-AF65-F5344CB8AC3E}">
        <p14:creationId xmlns:p14="http://schemas.microsoft.com/office/powerpoint/2010/main" val="57629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/>
              <a:t>Prescriber’s printed name, signature and date of order - the prescriber’s full signature and date of order must be written for EACH DRUG ordered</a:t>
            </a:r>
          </a:p>
          <a:p>
            <a:pPr eaLnBrk="1" hangingPunct="1">
              <a:defRPr/>
            </a:pPr>
            <a:endParaRPr lang="en-AU" altLang="en-US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/>
              <a:t>Weight should be provided for any drug dosed by weight. </a:t>
            </a:r>
          </a:p>
        </p:txBody>
      </p:sp>
    </p:spTree>
    <p:extLst>
      <p:ext uri="{BB962C8B-B14F-4D97-AF65-F5344CB8AC3E}">
        <p14:creationId xmlns:p14="http://schemas.microsoft.com/office/powerpoint/2010/main" val="245847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N.B. Each medication order must be legible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AU" altLang="en-US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A nurse cannot administer the drug and a pharmacist cannot dispense a drug to a patient unless all details are correct and complete.</a:t>
            </a:r>
          </a:p>
        </p:txBody>
      </p:sp>
    </p:spTree>
    <p:extLst>
      <p:ext uri="{BB962C8B-B14F-4D97-AF65-F5344CB8AC3E}">
        <p14:creationId xmlns:p14="http://schemas.microsoft.com/office/powerpoint/2010/main" val="123711365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IHS">
      <a:dk1>
        <a:sysClr val="windowText" lastClr="000000"/>
      </a:dk1>
      <a:lt1>
        <a:srgbClr val="FFFFFF"/>
      </a:lt1>
      <a:dk2>
        <a:srgbClr val="3F3F3F"/>
      </a:dk2>
      <a:lt2>
        <a:srgbClr val="A5A5A5"/>
      </a:lt2>
      <a:accent1>
        <a:srgbClr val="0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FFFFF"/>
      </a:accent6>
      <a:hlink>
        <a:srgbClr val="0563C1"/>
      </a:hlink>
      <a:folHlink>
        <a:srgbClr val="0563C1"/>
      </a:folHlink>
    </a:clrScheme>
    <a:fontScheme name="IIH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9FCB01-71CB-4CEF-9378-20A83ACD9183}" vid="{BE2750DF-4432-4BDE-9032-1C59683D62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</TotalTime>
  <Words>2521</Words>
  <Application>Microsoft Office PowerPoint</Application>
  <PresentationFormat>Widescreen</PresentationFormat>
  <Paragraphs>341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Arial Black</vt:lpstr>
      <vt:lpstr>Tahoma</vt:lpstr>
      <vt:lpstr>Wingdings</vt:lpstr>
      <vt:lpstr>Theme1</vt:lpstr>
      <vt:lpstr>Administration of Oral Medication</vt:lpstr>
      <vt:lpstr>The Role of The Nurse in Drug Administration</vt:lpstr>
      <vt:lpstr>PowerPoint Presentation</vt:lpstr>
      <vt:lpstr>PowerPoint Presentation</vt:lpstr>
      <vt:lpstr>What Constitutes A Legal Medication Order</vt:lpstr>
      <vt:lpstr>PowerPoint Presentation</vt:lpstr>
      <vt:lpstr>PowerPoint Presentation</vt:lpstr>
      <vt:lpstr>PowerPoint Presentation</vt:lpstr>
      <vt:lpstr>PowerPoint Presentation</vt:lpstr>
      <vt:lpstr>The Role of The Nurse in Drug Administration</vt:lpstr>
      <vt:lpstr> Terms and Definitions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Names of Drugs </vt:lpstr>
      <vt:lpstr>Chemical name:</vt:lpstr>
      <vt:lpstr>Generic name:</vt:lpstr>
      <vt:lpstr>Trade/ Brand/ Proprietary name: </vt:lpstr>
      <vt:lpstr>PowerPoint Presentation</vt:lpstr>
      <vt:lpstr>Categories/Classifications of Drugs </vt:lpstr>
      <vt:lpstr>Common Abbreviations Used In Medication Orders/Frequency</vt:lpstr>
      <vt:lpstr>COMMOM ABBREVIATIONS USED IN MEDICATION ORDERS/frequency</vt:lpstr>
      <vt:lpstr>Common Abbreviations Used In Medication Orders/Route</vt:lpstr>
      <vt:lpstr>PowerPoint Presentation</vt:lpstr>
      <vt:lpstr>Administering Oral Medications</vt:lpstr>
      <vt:lpstr>Equipment List for Administering Oral Medications</vt:lpstr>
      <vt:lpstr>Procedure Guideline for Administering Oral Medications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CECG113 - Practicum and Placement at Aged Care Center</dc:title>
  <dc:creator>Win 8</dc:creator>
  <cp:lastModifiedBy>Shamiddi Peiris</cp:lastModifiedBy>
  <cp:revision>10</cp:revision>
  <dcterms:created xsi:type="dcterms:W3CDTF">2021-06-07T09:56:45Z</dcterms:created>
  <dcterms:modified xsi:type="dcterms:W3CDTF">2022-03-18T08:52:54Z</dcterms:modified>
</cp:coreProperties>
</file>