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87" r:id="rId4"/>
    <p:sldId id="258" r:id="rId5"/>
    <p:sldId id="259" r:id="rId6"/>
    <p:sldId id="260" r:id="rId7"/>
    <p:sldId id="261" r:id="rId8"/>
    <p:sldId id="288" r:id="rId9"/>
    <p:sldId id="262" r:id="rId10"/>
    <p:sldId id="263" r:id="rId11"/>
    <p:sldId id="264" r:id="rId12"/>
    <p:sldId id="265" r:id="rId13"/>
    <p:sldId id="266" r:id="rId14"/>
    <p:sldId id="267" r:id="rId15"/>
    <p:sldId id="268" r:id="rId16"/>
    <p:sldId id="269" r:id="rId17"/>
    <p:sldId id="270" r:id="rId18"/>
    <p:sldId id="271" r:id="rId19"/>
    <p:sldId id="289" r:id="rId20"/>
    <p:sldId id="272" r:id="rId21"/>
    <p:sldId id="273" r:id="rId22"/>
    <p:sldId id="274" r:id="rId23"/>
    <p:sldId id="275" r:id="rId24"/>
    <p:sldId id="276" r:id="rId25"/>
    <p:sldId id="277" r:id="rId26"/>
    <p:sldId id="278" r:id="rId27"/>
    <p:sldId id="279" r:id="rId28"/>
    <p:sldId id="280" r:id="rId29"/>
    <p:sldId id="281" r:id="rId30"/>
    <p:sldId id="282" r:id="rId31"/>
    <p:sldId id="284" r:id="rId32"/>
    <p:sldId id="285" r:id="rId33"/>
    <p:sldId id="28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F800B-C3D3-4074-982B-7BB2BCC7D95B}" type="doc">
      <dgm:prSet loTypeId="urn:microsoft.com/office/officeart/2005/8/layout/pyramid1" loCatId="pyramid" qsTypeId="urn:microsoft.com/office/officeart/2005/8/quickstyle/simple1" qsCatId="simple" csTypeId="urn:microsoft.com/office/officeart/2005/8/colors/colorful4" csCatId="colorful" phldr="1"/>
      <dgm:spPr/>
    </dgm:pt>
    <dgm:pt modelId="{E53B627D-EF6C-4103-B455-6E1DE9E65A04}">
      <dgm:prSet phldrT="[Text]"/>
      <dgm:spPr/>
      <dgm:t>
        <a:bodyPr/>
        <a:lstStyle/>
        <a:p>
          <a:r>
            <a:rPr lang="en-US" dirty="0"/>
            <a:t>Denial/ Isolation</a:t>
          </a:r>
        </a:p>
      </dgm:t>
    </dgm:pt>
    <dgm:pt modelId="{8DB56F9F-B2EA-4158-BD53-3835D42E79AB}" type="parTrans" cxnId="{7CFD699C-2DBE-43C9-8711-F6541C1462C7}">
      <dgm:prSet/>
      <dgm:spPr/>
      <dgm:t>
        <a:bodyPr/>
        <a:lstStyle/>
        <a:p>
          <a:endParaRPr lang="en-US"/>
        </a:p>
      </dgm:t>
    </dgm:pt>
    <dgm:pt modelId="{466C03A0-9013-4F5B-B939-747D3CCCFF0C}" type="sibTrans" cxnId="{7CFD699C-2DBE-43C9-8711-F6541C1462C7}">
      <dgm:prSet/>
      <dgm:spPr/>
      <dgm:t>
        <a:bodyPr/>
        <a:lstStyle/>
        <a:p>
          <a:endParaRPr lang="en-US"/>
        </a:p>
      </dgm:t>
    </dgm:pt>
    <dgm:pt modelId="{33E2BCD8-410A-46AF-82D6-0ED32B7CEB88}">
      <dgm:prSet phldrT="[Text]"/>
      <dgm:spPr/>
      <dgm:t>
        <a:bodyPr/>
        <a:lstStyle/>
        <a:p>
          <a:r>
            <a:rPr lang="en-US" dirty="0"/>
            <a:t>Anger</a:t>
          </a:r>
        </a:p>
      </dgm:t>
    </dgm:pt>
    <dgm:pt modelId="{ABD1A110-E5BE-4F07-BD7D-93E8003C5672}" type="parTrans" cxnId="{388E9854-7C97-4207-97DE-90AA56DB3B65}">
      <dgm:prSet/>
      <dgm:spPr/>
      <dgm:t>
        <a:bodyPr/>
        <a:lstStyle/>
        <a:p>
          <a:endParaRPr lang="en-US"/>
        </a:p>
      </dgm:t>
    </dgm:pt>
    <dgm:pt modelId="{2A3A00B2-6E81-4431-8A21-91A8C7C7DBE2}" type="sibTrans" cxnId="{388E9854-7C97-4207-97DE-90AA56DB3B65}">
      <dgm:prSet/>
      <dgm:spPr/>
      <dgm:t>
        <a:bodyPr/>
        <a:lstStyle/>
        <a:p>
          <a:endParaRPr lang="en-US"/>
        </a:p>
      </dgm:t>
    </dgm:pt>
    <dgm:pt modelId="{5B165413-AC9C-40D5-892F-0E810B80BA12}">
      <dgm:prSet phldrT="[Text]"/>
      <dgm:spPr/>
      <dgm:t>
        <a:bodyPr/>
        <a:lstStyle/>
        <a:p>
          <a:r>
            <a:rPr lang="en-US" dirty="0"/>
            <a:t>Bargaining</a:t>
          </a:r>
        </a:p>
      </dgm:t>
    </dgm:pt>
    <dgm:pt modelId="{49E02022-4C5B-47CC-90E8-8039ADF180D8}" type="parTrans" cxnId="{66738157-612A-44CD-B648-324F05668D7E}">
      <dgm:prSet/>
      <dgm:spPr/>
      <dgm:t>
        <a:bodyPr/>
        <a:lstStyle/>
        <a:p>
          <a:endParaRPr lang="en-US"/>
        </a:p>
      </dgm:t>
    </dgm:pt>
    <dgm:pt modelId="{99C0F93F-251C-4551-8B87-803539D11959}" type="sibTrans" cxnId="{66738157-612A-44CD-B648-324F05668D7E}">
      <dgm:prSet/>
      <dgm:spPr/>
      <dgm:t>
        <a:bodyPr/>
        <a:lstStyle/>
        <a:p>
          <a:endParaRPr lang="en-US"/>
        </a:p>
      </dgm:t>
    </dgm:pt>
    <dgm:pt modelId="{3378959D-1D25-49EB-A8B8-1325891AC9AD}">
      <dgm:prSet phldrT="[Text]"/>
      <dgm:spPr/>
      <dgm:t>
        <a:bodyPr/>
        <a:lstStyle/>
        <a:p>
          <a:r>
            <a:rPr lang="en-US" dirty="0"/>
            <a:t>Depression</a:t>
          </a:r>
        </a:p>
      </dgm:t>
    </dgm:pt>
    <dgm:pt modelId="{883F5B8C-C11B-4BAF-80E8-DA03EA33DE55}" type="parTrans" cxnId="{9545DF6B-CFB9-4FC7-B6B4-77AB93109F1B}">
      <dgm:prSet/>
      <dgm:spPr/>
      <dgm:t>
        <a:bodyPr/>
        <a:lstStyle/>
        <a:p>
          <a:endParaRPr lang="en-US"/>
        </a:p>
      </dgm:t>
    </dgm:pt>
    <dgm:pt modelId="{E7E86658-CD3E-4268-B19C-26AA493213E6}" type="sibTrans" cxnId="{9545DF6B-CFB9-4FC7-B6B4-77AB93109F1B}">
      <dgm:prSet/>
      <dgm:spPr/>
      <dgm:t>
        <a:bodyPr/>
        <a:lstStyle/>
        <a:p>
          <a:endParaRPr lang="en-US"/>
        </a:p>
      </dgm:t>
    </dgm:pt>
    <dgm:pt modelId="{AEC7AC47-8F23-4AAD-9F1D-14E05EBE7A45}">
      <dgm:prSet phldrT="[Text]"/>
      <dgm:spPr/>
      <dgm:t>
        <a:bodyPr/>
        <a:lstStyle/>
        <a:p>
          <a:r>
            <a:rPr lang="en-US" dirty="0"/>
            <a:t>Acceptance</a:t>
          </a:r>
        </a:p>
      </dgm:t>
    </dgm:pt>
    <dgm:pt modelId="{6953F1BB-786F-46B9-9575-301EFEBA1518}" type="parTrans" cxnId="{EB55D3B8-FBDB-452F-8C9D-7398A9748371}">
      <dgm:prSet/>
      <dgm:spPr/>
      <dgm:t>
        <a:bodyPr/>
        <a:lstStyle/>
        <a:p>
          <a:endParaRPr lang="en-US"/>
        </a:p>
      </dgm:t>
    </dgm:pt>
    <dgm:pt modelId="{EC161106-49B4-47E0-AE59-A24488C0A09C}" type="sibTrans" cxnId="{EB55D3B8-FBDB-452F-8C9D-7398A9748371}">
      <dgm:prSet/>
      <dgm:spPr/>
      <dgm:t>
        <a:bodyPr/>
        <a:lstStyle/>
        <a:p>
          <a:endParaRPr lang="en-US"/>
        </a:p>
      </dgm:t>
    </dgm:pt>
    <dgm:pt modelId="{19B6EBE6-AA18-42FE-9E84-1D79BDFB1626}" type="pres">
      <dgm:prSet presAssocID="{7D2F800B-C3D3-4074-982B-7BB2BCC7D95B}" presName="Name0" presStyleCnt="0">
        <dgm:presLayoutVars>
          <dgm:dir/>
          <dgm:animLvl val="lvl"/>
          <dgm:resizeHandles val="exact"/>
        </dgm:presLayoutVars>
      </dgm:prSet>
      <dgm:spPr/>
    </dgm:pt>
    <dgm:pt modelId="{A5EB6415-7B61-4054-B3A7-8497A071F05B}" type="pres">
      <dgm:prSet presAssocID="{E53B627D-EF6C-4103-B455-6E1DE9E65A04}" presName="Name8" presStyleCnt="0"/>
      <dgm:spPr/>
    </dgm:pt>
    <dgm:pt modelId="{8C539E3D-3FBC-4D93-8012-DAB8218E124A}" type="pres">
      <dgm:prSet presAssocID="{E53B627D-EF6C-4103-B455-6E1DE9E65A04}" presName="level" presStyleLbl="node1" presStyleIdx="0" presStyleCnt="5">
        <dgm:presLayoutVars>
          <dgm:chMax val="1"/>
          <dgm:bulletEnabled val="1"/>
        </dgm:presLayoutVars>
      </dgm:prSet>
      <dgm:spPr/>
    </dgm:pt>
    <dgm:pt modelId="{D7249B36-9D6A-4476-846C-7C7154E41CCC}" type="pres">
      <dgm:prSet presAssocID="{E53B627D-EF6C-4103-B455-6E1DE9E65A04}" presName="levelTx" presStyleLbl="revTx" presStyleIdx="0" presStyleCnt="0">
        <dgm:presLayoutVars>
          <dgm:chMax val="1"/>
          <dgm:bulletEnabled val="1"/>
        </dgm:presLayoutVars>
      </dgm:prSet>
      <dgm:spPr/>
    </dgm:pt>
    <dgm:pt modelId="{430F54E2-48E3-43C0-90DF-4A29FAB686A7}" type="pres">
      <dgm:prSet presAssocID="{33E2BCD8-410A-46AF-82D6-0ED32B7CEB88}" presName="Name8" presStyleCnt="0"/>
      <dgm:spPr/>
    </dgm:pt>
    <dgm:pt modelId="{4AB4B25F-45FE-450D-B8E9-EA77F190F8DB}" type="pres">
      <dgm:prSet presAssocID="{33E2BCD8-410A-46AF-82D6-0ED32B7CEB88}" presName="level" presStyleLbl="node1" presStyleIdx="1" presStyleCnt="5">
        <dgm:presLayoutVars>
          <dgm:chMax val="1"/>
          <dgm:bulletEnabled val="1"/>
        </dgm:presLayoutVars>
      </dgm:prSet>
      <dgm:spPr/>
    </dgm:pt>
    <dgm:pt modelId="{D726DF8C-4830-4B17-94F1-F77DC70D1E8F}" type="pres">
      <dgm:prSet presAssocID="{33E2BCD8-410A-46AF-82D6-0ED32B7CEB88}" presName="levelTx" presStyleLbl="revTx" presStyleIdx="0" presStyleCnt="0">
        <dgm:presLayoutVars>
          <dgm:chMax val="1"/>
          <dgm:bulletEnabled val="1"/>
        </dgm:presLayoutVars>
      </dgm:prSet>
      <dgm:spPr/>
    </dgm:pt>
    <dgm:pt modelId="{A4D99957-DCD6-49F3-BC00-1C42888A45AE}" type="pres">
      <dgm:prSet presAssocID="{5B165413-AC9C-40D5-892F-0E810B80BA12}" presName="Name8" presStyleCnt="0"/>
      <dgm:spPr/>
    </dgm:pt>
    <dgm:pt modelId="{E41D5D60-DF84-494B-B35B-6D8C7AFD9A71}" type="pres">
      <dgm:prSet presAssocID="{5B165413-AC9C-40D5-892F-0E810B80BA12}" presName="level" presStyleLbl="node1" presStyleIdx="2" presStyleCnt="5">
        <dgm:presLayoutVars>
          <dgm:chMax val="1"/>
          <dgm:bulletEnabled val="1"/>
        </dgm:presLayoutVars>
      </dgm:prSet>
      <dgm:spPr/>
    </dgm:pt>
    <dgm:pt modelId="{EB683B3A-30C3-41DF-879B-7A5978FEAC71}" type="pres">
      <dgm:prSet presAssocID="{5B165413-AC9C-40D5-892F-0E810B80BA12}" presName="levelTx" presStyleLbl="revTx" presStyleIdx="0" presStyleCnt="0">
        <dgm:presLayoutVars>
          <dgm:chMax val="1"/>
          <dgm:bulletEnabled val="1"/>
        </dgm:presLayoutVars>
      </dgm:prSet>
      <dgm:spPr/>
    </dgm:pt>
    <dgm:pt modelId="{A420ECEC-BFA6-4165-A9BB-874326423248}" type="pres">
      <dgm:prSet presAssocID="{3378959D-1D25-49EB-A8B8-1325891AC9AD}" presName="Name8" presStyleCnt="0"/>
      <dgm:spPr/>
    </dgm:pt>
    <dgm:pt modelId="{4662E908-43F2-4D13-A3EA-55FE2DBA8F8D}" type="pres">
      <dgm:prSet presAssocID="{3378959D-1D25-49EB-A8B8-1325891AC9AD}" presName="level" presStyleLbl="node1" presStyleIdx="3" presStyleCnt="5">
        <dgm:presLayoutVars>
          <dgm:chMax val="1"/>
          <dgm:bulletEnabled val="1"/>
        </dgm:presLayoutVars>
      </dgm:prSet>
      <dgm:spPr/>
    </dgm:pt>
    <dgm:pt modelId="{7A92F2D4-B9C1-41A5-8B01-18A440B2DCB3}" type="pres">
      <dgm:prSet presAssocID="{3378959D-1D25-49EB-A8B8-1325891AC9AD}" presName="levelTx" presStyleLbl="revTx" presStyleIdx="0" presStyleCnt="0">
        <dgm:presLayoutVars>
          <dgm:chMax val="1"/>
          <dgm:bulletEnabled val="1"/>
        </dgm:presLayoutVars>
      </dgm:prSet>
      <dgm:spPr/>
    </dgm:pt>
    <dgm:pt modelId="{A3C7F345-2FB7-493A-B301-F8C12356F5D9}" type="pres">
      <dgm:prSet presAssocID="{AEC7AC47-8F23-4AAD-9F1D-14E05EBE7A45}" presName="Name8" presStyleCnt="0"/>
      <dgm:spPr/>
    </dgm:pt>
    <dgm:pt modelId="{2227CCD1-1846-4E87-84FC-B047B374BCC6}" type="pres">
      <dgm:prSet presAssocID="{AEC7AC47-8F23-4AAD-9F1D-14E05EBE7A45}" presName="level" presStyleLbl="node1" presStyleIdx="4" presStyleCnt="5">
        <dgm:presLayoutVars>
          <dgm:chMax val="1"/>
          <dgm:bulletEnabled val="1"/>
        </dgm:presLayoutVars>
      </dgm:prSet>
      <dgm:spPr/>
    </dgm:pt>
    <dgm:pt modelId="{5066EF52-DB93-48B9-BFD6-0557F8778A95}" type="pres">
      <dgm:prSet presAssocID="{AEC7AC47-8F23-4AAD-9F1D-14E05EBE7A45}" presName="levelTx" presStyleLbl="revTx" presStyleIdx="0" presStyleCnt="0">
        <dgm:presLayoutVars>
          <dgm:chMax val="1"/>
          <dgm:bulletEnabled val="1"/>
        </dgm:presLayoutVars>
      </dgm:prSet>
      <dgm:spPr/>
    </dgm:pt>
  </dgm:ptLst>
  <dgm:cxnLst>
    <dgm:cxn modelId="{D26C372B-FB00-46D7-B886-7EED2F828DCA}" type="presOf" srcId="{5B165413-AC9C-40D5-892F-0E810B80BA12}" destId="{EB683B3A-30C3-41DF-879B-7A5978FEAC71}" srcOrd="1" destOrd="0" presId="urn:microsoft.com/office/officeart/2005/8/layout/pyramid1"/>
    <dgm:cxn modelId="{E642C93D-CCC8-4A9A-BED4-8FDC5502074E}" type="presOf" srcId="{3378959D-1D25-49EB-A8B8-1325891AC9AD}" destId="{7A92F2D4-B9C1-41A5-8B01-18A440B2DCB3}" srcOrd="1" destOrd="0" presId="urn:microsoft.com/office/officeart/2005/8/layout/pyramid1"/>
    <dgm:cxn modelId="{9545DF6B-CFB9-4FC7-B6B4-77AB93109F1B}" srcId="{7D2F800B-C3D3-4074-982B-7BB2BCC7D95B}" destId="{3378959D-1D25-49EB-A8B8-1325891AC9AD}" srcOrd="3" destOrd="0" parTransId="{883F5B8C-C11B-4BAF-80E8-DA03EA33DE55}" sibTransId="{E7E86658-CD3E-4268-B19C-26AA493213E6}"/>
    <dgm:cxn modelId="{C4EF7C70-199D-4C1D-9FA6-9581F06AA876}" type="presOf" srcId="{3378959D-1D25-49EB-A8B8-1325891AC9AD}" destId="{4662E908-43F2-4D13-A3EA-55FE2DBA8F8D}" srcOrd="0" destOrd="0" presId="urn:microsoft.com/office/officeart/2005/8/layout/pyramid1"/>
    <dgm:cxn modelId="{388E9854-7C97-4207-97DE-90AA56DB3B65}" srcId="{7D2F800B-C3D3-4074-982B-7BB2BCC7D95B}" destId="{33E2BCD8-410A-46AF-82D6-0ED32B7CEB88}" srcOrd="1" destOrd="0" parTransId="{ABD1A110-E5BE-4F07-BD7D-93E8003C5672}" sibTransId="{2A3A00B2-6E81-4431-8A21-91A8C7C7DBE2}"/>
    <dgm:cxn modelId="{195DD756-5ADC-4F87-8636-EA520406E0ED}" type="presOf" srcId="{E53B627D-EF6C-4103-B455-6E1DE9E65A04}" destId="{8C539E3D-3FBC-4D93-8012-DAB8218E124A}" srcOrd="0" destOrd="0" presId="urn:microsoft.com/office/officeart/2005/8/layout/pyramid1"/>
    <dgm:cxn modelId="{66738157-612A-44CD-B648-324F05668D7E}" srcId="{7D2F800B-C3D3-4074-982B-7BB2BCC7D95B}" destId="{5B165413-AC9C-40D5-892F-0E810B80BA12}" srcOrd="2" destOrd="0" parTransId="{49E02022-4C5B-47CC-90E8-8039ADF180D8}" sibTransId="{99C0F93F-251C-4551-8B87-803539D11959}"/>
    <dgm:cxn modelId="{7CFD699C-2DBE-43C9-8711-F6541C1462C7}" srcId="{7D2F800B-C3D3-4074-982B-7BB2BCC7D95B}" destId="{E53B627D-EF6C-4103-B455-6E1DE9E65A04}" srcOrd="0" destOrd="0" parTransId="{8DB56F9F-B2EA-4158-BD53-3835D42E79AB}" sibTransId="{466C03A0-9013-4F5B-B939-747D3CCCFF0C}"/>
    <dgm:cxn modelId="{924BE5AF-8238-4B43-8F68-C5A52D89EAD5}" type="presOf" srcId="{AEC7AC47-8F23-4AAD-9F1D-14E05EBE7A45}" destId="{2227CCD1-1846-4E87-84FC-B047B374BCC6}" srcOrd="0" destOrd="0" presId="urn:microsoft.com/office/officeart/2005/8/layout/pyramid1"/>
    <dgm:cxn modelId="{EB55D3B8-FBDB-452F-8C9D-7398A9748371}" srcId="{7D2F800B-C3D3-4074-982B-7BB2BCC7D95B}" destId="{AEC7AC47-8F23-4AAD-9F1D-14E05EBE7A45}" srcOrd="4" destOrd="0" parTransId="{6953F1BB-786F-46B9-9575-301EFEBA1518}" sibTransId="{EC161106-49B4-47E0-AE59-A24488C0A09C}"/>
    <dgm:cxn modelId="{835218BD-5872-4F42-B5CC-B04B91CA861D}" type="presOf" srcId="{7D2F800B-C3D3-4074-982B-7BB2BCC7D95B}" destId="{19B6EBE6-AA18-42FE-9E84-1D79BDFB1626}" srcOrd="0" destOrd="0" presId="urn:microsoft.com/office/officeart/2005/8/layout/pyramid1"/>
    <dgm:cxn modelId="{ED1B20C5-BC61-4F3D-AD40-0E46DF4D32E1}" type="presOf" srcId="{E53B627D-EF6C-4103-B455-6E1DE9E65A04}" destId="{D7249B36-9D6A-4476-846C-7C7154E41CCC}" srcOrd="1" destOrd="0" presId="urn:microsoft.com/office/officeart/2005/8/layout/pyramid1"/>
    <dgm:cxn modelId="{28E765CC-B790-40EF-9A77-7FF5A53E9E23}" type="presOf" srcId="{33E2BCD8-410A-46AF-82D6-0ED32B7CEB88}" destId="{4AB4B25F-45FE-450D-B8E9-EA77F190F8DB}" srcOrd="0" destOrd="0" presId="urn:microsoft.com/office/officeart/2005/8/layout/pyramid1"/>
    <dgm:cxn modelId="{F3F520DA-04AC-43D8-B1A3-286AB31B2ED2}" type="presOf" srcId="{5B165413-AC9C-40D5-892F-0E810B80BA12}" destId="{E41D5D60-DF84-494B-B35B-6D8C7AFD9A71}" srcOrd="0" destOrd="0" presId="urn:microsoft.com/office/officeart/2005/8/layout/pyramid1"/>
    <dgm:cxn modelId="{9E305DEB-A0C4-48B7-B14D-21916DB25BE8}" type="presOf" srcId="{33E2BCD8-410A-46AF-82D6-0ED32B7CEB88}" destId="{D726DF8C-4830-4B17-94F1-F77DC70D1E8F}" srcOrd="1" destOrd="0" presId="urn:microsoft.com/office/officeart/2005/8/layout/pyramid1"/>
    <dgm:cxn modelId="{DC12B7ED-6E25-4DC0-BD93-6B59F572CA2B}" type="presOf" srcId="{AEC7AC47-8F23-4AAD-9F1D-14E05EBE7A45}" destId="{5066EF52-DB93-48B9-BFD6-0557F8778A95}" srcOrd="1" destOrd="0" presId="urn:microsoft.com/office/officeart/2005/8/layout/pyramid1"/>
    <dgm:cxn modelId="{44F8C3EC-A41A-48EB-920E-5CD1E4032081}" type="presParOf" srcId="{19B6EBE6-AA18-42FE-9E84-1D79BDFB1626}" destId="{A5EB6415-7B61-4054-B3A7-8497A071F05B}" srcOrd="0" destOrd="0" presId="urn:microsoft.com/office/officeart/2005/8/layout/pyramid1"/>
    <dgm:cxn modelId="{2F54D1C7-146A-469D-BCBF-623DA04BABA1}" type="presParOf" srcId="{A5EB6415-7B61-4054-B3A7-8497A071F05B}" destId="{8C539E3D-3FBC-4D93-8012-DAB8218E124A}" srcOrd="0" destOrd="0" presId="urn:microsoft.com/office/officeart/2005/8/layout/pyramid1"/>
    <dgm:cxn modelId="{32458F0C-A5F4-4025-836E-4DAB917ED1B8}" type="presParOf" srcId="{A5EB6415-7B61-4054-B3A7-8497A071F05B}" destId="{D7249B36-9D6A-4476-846C-7C7154E41CCC}" srcOrd="1" destOrd="0" presId="urn:microsoft.com/office/officeart/2005/8/layout/pyramid1"/>
    <dgm:cxn modelId="{8CE245D0-0A6E-4BAB-A1E4-4FD8615230DF}" type="presParOf" srcId="{19B6EBE6-AA18-42FE-9E84-1D79BDFB1626}" destId="{430F54E2-48E3-43C0-90DF-4A29FAB686A7}" srcOrd="1" destOrd="0" presId="urn:microsoft.com/office/officeart/2005/8/layout/pyramid1"/>
    <dgm:cxn modelId="{5B92BD45-8E08-4C8E-BDAF-0594E868FFB1}" type="presParOf" srcId="{430F54E2-48E3-43C0-90DF-4A29FAB686A7}" destId="{4AB4B25F-45FE-450D-B8E9-EA77F190F8DB}" srcOrd="0" destOrd="0" presId="urn:microsoft.com/office/officeart/2005/8/layout/pyramid1"/>
    <dgm:cxn modelId="{7110A377-0C7F-4B76-B6BD-9D4909834CC1}" type="presParOf" srcId="{430F54E2-48E3-43C0-90DF-4A29FAB686A7}" destId="{D726DF8C-4830-4B17-94F1-F77DC70D1E8F}" srcOrd="1" destOrd="0" presId="urn:microsoft.com/office/officeart/2005/8/layout/pyramid1"/>
    <dgm:cxn modelId="{9207F050-9E0B-42F3-BD74-E776698C1125}" type="presParOf" srcId="{19B6EBE6-AA18-42FE-9E84-1D79BDFB1626}" destId="{A4D99957-DCD6-49F3-BC00-1C42888A45AE}" srcOrd="2" destOrd="0" presId="urn:microsoft.com/office/officeart/2005/8/layout/pyramid1"/>
    <dgm:cxn modelId="{A103DAB2-FDCA-4856-AF62-7759233BCE74}" type="presParOf" srcId="{A4D99957-DCD6-49F3-BC00-1C42888A45AE}" destId="{E41D5D60-DF84-494B-B35B-6D8C7AFD9A71}" srcOrd="0" destOrd="0" presId="urn:microsoft.com/office/officeart/2005/8/layout/pyramid1"/>
    <dgm:cxn modelId="{42C0022E-CFFE-4A62-9684-1A6D02E02E26}" type="presParOf" srcId="{A4D99957-DCD6-49F3-BC00-1C42888A45AE}" destId="{EB683B3A-30C3-41DF-879B-7A5978FEAC71}" srcOrd="1" destOrd="0" presId="urn:microsoft.com/office/officeart/2005/8/layout/pyramid1"/>
    <dgm:cxn modelId="{1726FF15-9533-475E-ACA9-BAA55F430EB0}" type="presParOf" srcId="{19B6EBE6-AA18-42FE-9E84-1D79BDFB1626}" destId="{A420ECEC-BFA6-4165-A9BB-874326423248}" srcOrd="3" destOrd="0" presId="urn:microsoft.com/office/officeart/2005/8/layout/pyramid1"/>
    <dgm:cxn modelId="{D30AC9A0-287C-4843-B4AA-BC4489FF2923}" type="presParOf" srcId="{A420ECEC-BFA6-4165-A9BB-874326423248}" destId="{4662E908-43F2-4D13-A3EA-55FE2DBA8F8D}" srcOrd="0" destOrd="0" presId="urn:microsoft.com/office/officeart/2005/8/layout/pyramid1"/>
    <dgm:cxn modelId="{F2B6E78A-5271-4ED9-AAF3-DB055F6E3937}" type="presParOf" srcId="{A420ECEC-BFA6-4165-A9BB-874326423248}" destId="{7A92F2D4-B9C1-41A5-8B01-18A440B2DCB3}" srcOrd="1" destOrd="0" presId="urn:microsoft.com/office/officeart/2005/8/layout/pyramid1"/>
    <dgm:cxn modelId="{F9684DB9-D7FD-484A-846A-59FB134472FC}" type="presParOf" srcId="{19B6EBE6-AA18-42FE-9E84-1D79BDFB1626}" destId="{A3C7F345-2FB7-493A-B301-F8C12356F5D9}" srcOrd="4" destOrd="0" presId="urn:microsoft.com/office/officeart/2005/8/layout/pyramid1"/>
    <dgm:cxn modelId="{ED553F6B-A3C3-4927-8652-7C14E4DC560E}" type="presParOf" srcId="{A3C7F345-2FB7-493A-B301-F8C12356F5D9}" destId="{2227CCD1-1846-4E87-84FC-B047B374BCC6}" srcOrd="0" destOrd="0" presId="urn:microsoft.com/office/officeart/2005/8/layout/pyramid1"/>
    <dgm:cxn modelId="{DEC2DDE4-1322-474E-8923-5BFAFE376BEA}" type="presParOf" srcId="{A3C7F345-2FB7-493A-B301-F8C12356F5D9}" destId="{5066EF52-DB93-48B9-BFD6-0557F8778A9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39E3D-3FBC-4D93-8012-DAB8218E124A}">
      <dsp:nvSpPr>
        <dsp:cNvPr id="0" name=""/>
        <dsp:cNvSpPr/>
      </dsp:nvSpPr>
      <dsp:spPr>
        <a:xfrm>
          <a:off x="4225139" y="0"/>
          <a:ext cx="2112569" cy="882062"/>
        </a:xfrm>
        <a:prstGeom prst="trapezoid">
          <a:avLst>
            <a:gd name="adj" fmla="val 119752"/>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Denial/ Isolation</a:t>
          </a:r>
        </a:p>
      </dsp:txBody>
      <dsp:txXfrm>
        <a:off x="4225139" y="0"/>
        <a:ext cx="2112569" cy="882062"/>
      </dsp:txXfrm>
    </dsp:sp>
    <dsp:sp modelId="{4AB4B25F-45FE-450D-B8E9-EA77F190F8DB}">
      <dsp:nvSpPr>
        <dsp:cNvPr id="0" name=""/>
        <dsp:cNvSpPr/>
      </dsp:nvSpPr>
      <dsp:spPr>
        <a:xfrm>
          <a:off x="3168854" y="882062"/>
          <a:ext cx="4225139" cy="882062"/>
        </a:xfrm>
        <a:prstGeom prst="trapezoid">
          <a:avLst>
            <a:gd name="adj" fmla="val 119752"/>
          </a:avLst>
        </a:prstGeom>
        <a:solidFill>
          <a:schemeClr val="accent4">
            <a:hueOff val="0"/>
            <a:satOff val="0"/>
            <a:lumOff val="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Anger</a:t>
          </a:r>
        </a:p>
      </dsp:txBody>
      <dsp:txXfrm>
        <a:off x="3908253" y="882062"/>
        <a:ext cx="2746340" cy="882062"/>
      </dsp:txXfrm>
    </dsp:sp>
    <dsp:sp modelId="{E41D5D60-DF84-494B-B35B-6D8C7AFD9A71}">
      <dsp:nvSpPr>
        <dsp:cNvPr id="0" name=""/>
        <dsp:cNvSpPr/>
      </dsp:nvSpPr>
      <dsp:spPr>
        <a:xfrm>
          <a:off x="2112569" y="1764124"/>
          <a:ext cx="6337708" cy="882062"/>
        </a:xfrm>
        <a:prstGeom prst="trapezoid">
          <a:avLst>
            <a:gd name="adj" fmla="val 119752"/>
          </a:avLst>
        </a:prstGeom>
        <a:solidFill>
          <a:schemeClr val="accent4">
            <a:hueOff val="0"/>
            <a:satOff val="0"/>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Bargaining</a:t>
          </a:r>
        </a:p>
      </dsp:txBody>
      <dsp:txXfrm>
        <a:off x="3221668" y="1764124"/>
        <a:ext cx="4119510" cy="882062"/>
      </dsp:txXfrm>
    </dsp:sp>
    <dsp:sp modelId="{4662E908-43F2-4D13-A3EA-55FE2DBA8F8D}">
      <dsp:nvSpPr>
        <dsp:cNvPr id="0" name=""/>
        <dsp:cNvSpPr/>
      </dsp:nvSpPr>
      <dsp:spPr>
        <a:xfrm>
          <a:off x="1056284" y="2646187"/>
          <a:ext cx="8450278" cy="882062"/>
        </a:xfrm>
        <a:prstGeom prst="trapezoid">
          <a:avLst>
            <a:gd name="adj" fmla="val 119752"/>
          </a:avLst>
        </a:prstGeom>
        <a:solidFill>
          <a:schemeClr val="accent4">
            <a:hueOff val="0"/>
            <a:satOff val="0"/>
            <a:lumOff val="7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Depression</a:t>
          </a:r>
        </a:p>
      </dsp:txBody>
      <dsp:txXfrm>
        <a:off x="2535083" y="2646187"/>
        <a:ext cx="5492680" cy="882062"/>
      </dsp:txXfrm>
    </dsp:sp>
    <dsp:sp modelId="{2227CCD1-1846-4E87-84FC-B047B374BCC6}">
      <dsp:nvSpPr>
        <dsp:cNvPr id="0" name=""/>
        <dsp:cNvSpPr/>
      </dsp:nvSpPr>
      <dsp:spPr>
        <a:xfrm>
          <a:off x="0" y="3528249"/>
          <a:ext cx="10562847" cy="882062"/>
        </a:xfrm>
        <a:prstGeom prst="trapezoid">
          <a:avLst>
            <a:gd name="adj" fmla="val 119752"/>
          </a:avLst>
        </a:prstGeom>
        <a:solidFill>
          <a:schemeClr val="accent4">
            <a:hueOff val="0"/>
            <a:satOff val="0"/>
            <a:lumOff val="10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Acceptance</a:t>
          </a:r>
        </a:p>
      </dsp:txBody>
      <dsp:txXfrm>
        <a:off x="1848498" y="3528249"/>
        <a:ext cx="6865851" cy="88206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41486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409684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369504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48030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90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5372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314166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31758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71201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381541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2507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6060885-5DD1-49C7-86A1-8D0414CE7F7A}"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0C240C8-41A9-4DE5-95C0-533352EED3BC}" type="slidenum">
              <a:rPr lang="en-US" smtClean="0"/>
              <a:t>‹#›</a:t>
            </a:fld>
            <a:endParaRPr lang="en-US"/>
          </a:p>
        </p:txBody>
      </p:sp>
    </p:spTree>
    <p:extLst>
      <p:ext uri="{BB962C8B-B14F-4D97-AF65-F5344CB8AC3E}">
        <p14:creationId xmlns:p14="http://schemas.microsoft.com/office/powerpoint/2010/main" val="214619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2503512"/>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66" y="2211534"/>
            <a:ext cx="8361229" cy="2098226"/>
          </a:xfrm>
        </p:spPr>
        <p:txBody>
          <a:bodyPr/>
          <a:lstStyle/>
          <a:p>
            <a:r>
              <a:rPr lang="en-US" b="1" cap="none" dirty="0"/>
              <a:t>Performing Care to a Deceased Client</a:t>
            </a:r>
          </a:p>
        </p:txBody>
      </p:sp>
    </p:spTree>
    <p:extLst>
      <p:ext uri="{BB962C8B-B14F-4D97-AF65-F5344CB8AC3E}">
        <p14:creationId xmlns:p14="http://schemas.microsoft.com/office/powerpoint/2010/main" val="587119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system </a:t>
            </a:r>
            <a:br>
              <a:rPr lang="en-US" dirty="0"/>
            </a:br>
            <a:endParaRPr lang="en-US" dirty="0"/>
          </a:p>
        </p:txBody>
      </p:sp>
      <p:sp>
        <p:nvSpPr>
          <p:cNvPr id="3" name="Content Placeholder 2"/>
          <p:cNvSpPr>
            <a:spLocks noGrp="1"/>
          </p:cNvSpPr>
          <p:nvPr>
            <p:ph idx="1"/>
          </p:nvPr>
        </p:nvSpPr>
        <p:spPr/>
        <p:txBody>
          <a:bodyPr>
            <a:normAutofit/>
          </a:bodyPr>
          <a:lstStyle/>
          <a:p>
            <a:r>
              <a:rPr lang="en-US" sz="2400" dirty="0"/>
              <a:t>Respiration becomes irregular, rapid and shallow breath or very slow &amp; Sertorius due to the presence of secretions. </a:t>
            </a:r>
          </a:p>
        </p:txBody>
      </p:sp>
    </p:spTree>
    <p:extLst>
      <p:ext uri="{BB962C8B-B14F-4D97-AF65-F5344CB8AC3E}">
        <p14:creationId xmlns:p14="http://schemas.microsoft.com/office/powerpoint/2010/main" val="28439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system</a:t>
            </a:r>
          </a:p>
        </p:txBody>
      </p:sp>
      <p:sp>
        <p:nvSpPr>
          <p:cNvPr id="3" name="Content Placeholder 2"/>
          <p:cNvSpPr>
            <a:spLocks noGrp="1"/>
          </p:cNvSpPr>
          <p:nvPr>
            <p:ph idx="1"/>
          </p:nvPr>
        </p:nvSpPr>
        <p:spPr>
          <a:xfrm>
            <a:off x="1276066" y="1808328"/>
            <a:ext cx="9601200" cy="3581400"/>
          </a:xfrm>
        </p:spPr>
        <p:txBody>
          <a:bodyPr>
            <a:normAutofit/>
          </a:bodyPr>
          <a:lstStyle/>
          <a:p>
            <a:r>
              <a:rPr lang="en-US" sz="2400" dirty="0"/>
              <a:t>Circulatory changes cause alterations in the temperature, pulse and respirations. </a:t>
            </a:r>
          </a:p>
          <a:p>
            <a:r>
              <a:rPr lang="en-US" sz="2400" dirty="0"/>
              <a:t>Radial pulse gradually fails. </a:t>
            </a:r>
          </a:p>
          <a:p>
            <a:r>
              <a:rPr lang="en-US" sz="2400" dirty="0"/>
              <a:t>Once it stops, the apical pulse may continue for some time. </a:t>
            </a:r>
          </a:p>
          <a:p>
            <a:r>
              <a:rPr lang="en-US" sz="2400" dirty="0"/>
              <a:t>Usually the pulsations are seen even after the patient has stopped breathing. </a:t>
            </a:r>
          </a:p>
        </p:txBody>
      </p:sp>
    </p:spTree>
    <p:extLst>
      <p:ext uri="{BB962C8B-B14F-4D97-AF65-F5344CB8AC3E}">
        <p14:creationId xmlns:p14="http://schemas.microsoft.com/office/powerpoint/2010/main" val="137221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Gastro intestinal system</a:t>
            </a:r>
          </a:p>
        </p:txBody>
      </p:sp>
      <p:sp>
        <p:nvSpPr>
          <p:cNvPr id="3" name="Content Placeholder 2"/>
          <p:cNvSpPr>
            <a:spLocks noGrp="1"/>
          </p:cNvSpPr>
          <p:nvPr>
            <p:ph idx="1"/>
          </p:nvPr>
        </p:nvSpPr>
        <p:spPr>
          <a:xfrm>
            <a:off x="1371600" y="1931159"/>
            <a:ext cx="9601200" cy="3581400"/>
          </a:xfrm>
        </p:spPr>
        <p:txBody>
          <a:bodyPr>
            <a:normAutofit/>
          </a:bodyPr>
          <a:lstStyle/>
          <a:p>
            <a:r>
              <a:rPr lang="en-US" sz="2400" dirty="0"/>
              <a:t>Hiccoughs, Nausea, Vomiting, abdominal distensions are seen. </a:t>
            </a:r>
          </a:p>
          <a:p>
            <a:r>
              <a:rPr lang="en-US" sz="2400" dirty="0"/>
              <a:t>The gag reflux disappears; the patient feels the inability to swallow,</a:t>
            </a:r>
          </a:p>
        </p:txBody>
      </p:sp>
    </p:spTree>
    <p:extLst>
      <p:ext uri="{BB962C8B-B14F-4D97-AF65-F5344CB8AC3E}">
        <p14:creationId xmlns:p14="http://schemas.microsoft.com/office/powerpoint/2010/main" val="1099335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Death rattle”</a:t>
            </a:r>
          </a:p>
        </p:txBody>
      </p:sp>
      <p:sp>
        <p:nvSpPr>
          <p:cNvPr id="3" name="Content Placeholder 2"/>
          <p:cNvSpPr>
            <a:spLocks noGrp="1"/>
          </p:cNvSpPr>
          <p:nvPr>
            <p:ph idx="1"/>
          </p:nvPr>
        </p:nvSpPr>
        <p:spPr>
          <a:xfrm>
            <a:off x="1371600" y="1862919"/>
            <a:ext cx="9601200" cy="3581400"/>
          </a:xfrm>
        </p:spPr>
        <p:txBody>
          <a:bodyPr>
            <a:normAutofit/>
          </a:bodyPr>
          <a:lstStyle/>
          <a:p>
            <a:r>
              <a:rPr lang="en-US" sz="2400" dirty="0"/>
              <a:t>A rattling sound heard in throat caused by secretions that the patient cannot cough longer. </a:t>
            </a:r>
          </a:p>
        </p:txBody>
      </p:sp>
    </p:spTree>
    <p:extLst>
      <p:ext uri="{BB962C8B-B14F-4D97-AF65-F5344CB8AC3E}">
        <p14:creationId xmlns:p14="http://schemas.microsoft.com/office/powerpoint/2010/main" val="831949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Genito</a:t>
            </a:r>
            <a:r>
              <a:rPr lang="en-US" dirty="0"/>
              <a:t> urinary system</a:t>
            </a:r>
          </a:p>
        </p:txBody>
      </p:sp>
      <p:sp>
        <p:nvSpPr>
          <p:cNvPr id="3" name="Content Placeholder 2"/>
          <p:cNvSpPr>
            <a:spLocks noGrp="1"/>
          </p:cNvSpPr>
          <p:nvPr>
            <p:ph idx="1"/>
          </p:nvPr>
        </p:nvSpPr>
        <p:spPr>
          <a:xfrm>
            <a:off x="1371600" y="2171700"/>
            <a:ext cx="9601200" cy="3581400"/>
          </a:xfrm>
        </p:spPr>
        <p:txBody>
          <a:bodyPr>
            <a:normAutofit/>
          </a:bodyPr>
          <a:lstStyle/>
          <a:p>
            <a:r>
              <a:rPr lang="en-US" sz="2400" dirty="0"/>
              <a:t>Retention of urine</a:t>
            </a:r>
          </a:p>
          <a:p>
            <a:r>
              <a:rPr lang="en-US" sz="2400" dirty="0"/>
              <a:t>Distention of the bladder</a:t>
            </a:r>
          </a:p>
          <a:p>
            <a:r>
              <a:rPr lang="en-US" sz="2400" dirty="0"/>
              <a:t>Incontinence of urine and stool due to loss of sphincter control. </a:t>
            </a:r>
          </a:p>
        </p:txBody>
      </p:sp>
    </p:spTree>
    <p:extLst>
      <p:ext uri="{BB962C8B-B14F-4D97-AF65-F5344CB8AC3E}">
        <p14:creationId xmlns:p14="http://schemas.microsoft.com/office/powerpoint/2010/main" val="2624981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47215"/>
            <a:ext cx="9601200" cy="1485900"/>
          </a:xfrm>
        </p:spPr>
        <p:txBody>
          <a:bodyPr/>
          <a:lstStyle/>
          <a:p>
            <a:r>
              <a:rPr lang="en-US" dirty="0"/>
              <a:t>Skin and </a:t>
            </a:r>
            <a:r>
              <a:rPr lang="en-US" dirty="0" err="1"/>
              <a:t>musculo</a:t>
            </a:r>
            <a:r>
              <a:rPr lang="en-US" dirty="0"/>
              <a:t> skeletal system</a:t>
            </a:r>
          </a:p>
        </p:txBody>
      </p:sp>
      <p:sp>
        <p:nvSpPr>
          <p:cNvPr id="3" name="Content Placeholder 2"/>
          <p:cNvSpPr>
            <a:spLocks noGrp="1"/>
          </p:cNvSpPr>
          <p:nvPr>
            <p:ph idx="1"/>
          </p:nvPr>
        </p:nvSpPr>
        <p:spPr>
          <a:xfrm>
            <a:off x="1371600" y="2146111"/>
            <a:ext cx="9601200" cy="3581400"/>
          </a:xfrm>
        </p:spPr>
        <p:txBody>
          <a:bodyPr>
            <a:normAutofit/>
          </a:bodyPr>
          <a:lstStyle/>
          <a:p>
            <a:r>
              <a:rPr lang="en-US" sz="2400" dirty="0"/>
              <a:t>The skin may become pale, cool and sweats lot (cold sweats).</a:t>
            </a:r>
          </a:p>
          <a:p>
            <a:r>
              <a:rPr lang="en-US" sz="2400" dirty="0"/>
              <a:t>Ears and nose are cold to touch. </a:t>
            </a:r>
          </a:p>
          <a:p>
            <a:r>
              <a:rPr lang="en-US" sz="2400" dirty="0"/>
              <a:t>Skin is pale &amp; mottled due to congestion of blood in the veins as a result of circulatory failure. </a:t>
            </a:r>
          </a:p>
        </p:txBody>
      </p:sp>
    </p:spTree>
    <p:extLst>
      <p:ext uri="{BB962C8B-B14F-4D97-AF65-F5344CB8AC3E}">
        <p14:creationId xmlns:p14="http://schemas.microsoft.com/office/powerpoint/2010/main" val="1226812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nervous system</a:t>
            </a:r>
          </a:p>
        </p:txBody>
      </p:sp>
      <p:sp>
        <p:nvSpPr>
          <p:cNvPr id="3" name="Content Placeholder 2"/>
          <p:cNvSpPr>
            <a:spLocks noGrp="1"/>
          </p:cNvSpPr>
          <p:nvPr>
            <p:ph idx="1"/>
          </p:nvPr>
        </p:nvSpPr>
        <p:spPr>
          <a:xfrm>
            <a:off x="1371600" y="1958454"/>
            <a:ext cx="9601200" cy="3581400"/>
          </a:xfrm>
        </p:spPr>
        <p:txBody>
          <a:bodyPr>
            <a:normAutofit/>
          </a:bodyPr>
          <a:lstStyle/>
          <a:p>
            <a:r>
              <a:rPr lang="en-US" sz="2400" dirty="0"/>
              <a:t>Reflexes and pain are gradually lost. </a:t>
            </a:r>
          </a:p>
          <a:p>
            <a:r>
              <a:rPr lang="en-US" sz="2400" dirty="0"/>
              <a:t>Patient may be restless due to lack of oxygen and due to raised body temperature, although the body surface is cool.</a:t>
            </a:r>
          </a:p>
        </p:txBody>
      </p:sp>
    </p:spTree>
    <p:extLst>
      <p:ext uri="{BB962C8B-B14F-4D97-AF65-F5344CB8AC3E}">
        <p14:creationId xmlns:p14="http://schemas.microsoft.com/office/powerpoint/2010/main" val="1217679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clinical death </a:t>
            </a:r>
          </a:p>
        </p:txBody>
      </p:sp>
      <p:sp>
        <p:nvSpPr>
          <p:cNvPr id="3" name="Content Placeholder 2"/>
          <p:cNvSpPr>
            <a:spLocks noGrp="1"/>
          </p:cNvSpPr>
          <p:nvPr>
            <p:ph idx="1"/>
          </p:nvPr>
        </p:nvSpPr>
        <p:spPr/>
        <p:txBody>
          <a:bodyPr>
            <a:normAutofit/>
          </a:bodyPr>
          <a:lstStyle/>
          <a:p>
            <a:r>
              <a:rPr lang="en-US" sz="2400" dirty="0"/>
              <a:t>Absence of pulse, heart beat and respirations </a:t>
            </a:r>
          </a:p>
          <a:p>
            <a:r>
              <a:rPr lang="en-US" sz="2400" dirty="0"/>
              <a:t>Pupil becoming fixed and not reacting to light </a:t>
            </a:r>
          </a:p>
          <a:p>
            <a:r>
              <a:rPr lang="en-US" sz="2400" dirty="0"/>
              <a:t>Absence of all refluxes. </a:t>
            </a:r>
          </a:p>
          <a:p>
            <a:r>
              <a:rPr lang="en-US" sz="2400" dirty="0"/>
              <a:t>Rigor mortis: Stiffing of the body after death. The arms &amp; legs cannot be bent or straightened while rigor mortis is present unless the tendons are torn. </a:t>
            </a:r>
          </a:p>
          <a:p>
            <a:r>
              <a:rPr lang="en-US" sz="2400" dirty="0"/>
              <a:t>POSTMORTEM HYPOSTASIS-It is a dark red or bluish discoloration due to the settling of the blood.</a:t>
            </a:r>
          </a:p>
        </p:txBody>
      </p:sp>
    </p:spTree>
    <p:extLst>
      <p:ext uri="{BB962C8B-B14F-4D97-AF65-F5344CB8AC3E}">
        <p14:creationId xmlns:p14="http://schemas.microsoft.com/office/powerpoint/2010/main" val="147562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0"/>
            <a:ext cx="9601200" cy="1485900"/>
          </a:xfrm>
        </p:spPr>
        <p:txBody>
          <a:bodyPr/>
          <a:lstStyle/>
          <a:p>
            <a:pPr algn="ctr"/>
            <a:r>
              <a:rPr lang="en-US" b="1" dirty="0">
                <a:solidFill>
                  <a:srgbClr val="C00000"/>
                </a:solidFill>
              </a:rPr>
              <a:t>Care of the dying patient </a:t>
            </a:r>
          </a:p>
        </p:txBody>
      </p:sp>
    </p:spTree>
    <p:extLst>
      <p:ext uri="{BB962C8B-B14F-4D97-AF65-F5344CB8AC3E}">
        <p14:creationId xmlns:p14="http://schemas.microsoft.com/office/powerpoint/2010/main" val="3289438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2428"/>
            <a:ext cx="9601200" cy="1485900"/>
          </a:xfrm>
        </p:spPr>
        <p:txBody>
          <a:bodyPr/>
          <a:lstStyle/>
          <a:p>
            <a:r>
              <a:rPr lang="en-US" dirty="0"/>
              <a:t>Psychological support:</a:t>
            </a:r>
          </a:p>
        </p:txBody>
      </p:sp>
      <p:sp>
        <p:nvSpPr>
          <p:cNvPr id="3" name="Content Placeholder 2"/>
          <p:cNvSpPr>
            <a:spLocks noGrp="1"/>
          </p:cNvSpPr>
          <p:nvPr>
            <p:ph idx="1"/>
          </p:nvPr>
        </p:nvSpPr>
        <p:spPr>
          <a:xfrm>
            <a:off x="1371600" y="1453486"/>
            <a:ext cx="9601200" cy="3581400"/>
          </a:xfrm>
        </p:spPr>
        <p:txBody>
          <a:bodyPr>
            <a:noAutofit/>
          </a:bodyPr>
          <a:lstStyle/>
          <a:p>
            <a:r>
              <a:rPr lang="en-US" sz="2400" dirty="0"/>
              <a:t>The psychological need of a dying person can be summarized as follows: </a:t>
            </a:r>
          </a:p>
          <a:p>
            <a:pPr lvl="1"/>
            <a:r>
              <a:rPr lang="en-US" sz="2400" dirty="0"/>
              <a:t>Relief from loneliness, fear and depression. </a:t>
            </a:r>
          </a:p>
          <a:p>
            <a:pPr lvl="1"/>
            <a:r>
              <a:rPr lang="en-US" sz="2400" dirty="0"/>
              <a:t>Maintenance of security, self confidence and dignity. </a:t>
            </a:r>
          </a:p>
          <a:p>
            <a:pPr lvl="1"/>
            <a:r>
              <a:rPr lang="en-US" sz="2400" dirty="0"/>
              <a:t>Maintenance of hope. </a:t>
            </a:r>
          </a:p>
          <a:p>
            <a:pPr lvl="1"/>
            <a:r>
              <a:rPr lang="en-US" sz="2400" dirty="0"/>
              <a:t>Meeting the spiritual needs according to his religious customs. The dying person may be shifted to privet room, or privacy is maintained by putting the screen, so that other patients may not be disturbed by the unpleasant sight, the crises and other disturbances.</a:t>
            </a:r>
          </a:p>
        </p:txBody>
      </p:sp>
    </p:spTree>
    <p:extLst>
      <p:ext uri="{BB962C8B-B14F-4D97-AF65-F5344CB8AC3E}">
        <p14:creationId xmlns:p14="http://schemas.microsoft.com/office/powerpoint/2010/main" val="340075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Introduction</a:t>
            </a:r>
          </a:p>
        </p:txBody>
      </p:sp>
      <p:sp>
        <p:nvSpPr>
          <p:cNvPr id="3" name="Content Placeholder 2"/>
          <p:cNvSpPr>
            <a:spLocks noGrp="1"/>
          </p:cNvSpPr>
          <p:nvPr>
            <p:ph idx="1"/>
          </p:nvPr>
        </p:nvSpPr>
        <p:spPr>
          <a:xfrm>
            <a:off x="1189477" y="1799206"/>
            <a:ext cx="10411119" cy="3636511"/>
          </a:xfrm>
        </p:spPr>
        <p:txBody>
          <a:bodyPr>
            <a:noAutofit/>
          </a:bodyPr>
          <a:lstStyle/>
          <a:p>
            <a:pPr algn="just"/>
            <a:r>
              <a:rPr lang="en-US" sz="2400" dirty="0"/>
              <a:t>Life begin with birth and ends with death. </a:t>
            </a:r>
          </a:p>
          <a:p>
            <a:pPr algn="just"/>
            <a:r>
              <a:rPr lang="en-US" sz="2400" dirty="0"/>
              <a:t>Clients death is often viewed as personal failure on the part of health personnel. </a:t>
            </a:r>
          </a:p>
          <a:p>
            <a:pPr algn="just"/>
            <a:r>
              <a:rPr lang="en-US" sz="2400" dirty="0"/>
              <a:t>The family turns to the nurse for support and assistance. </a:t>
            </a:r>
          </a:p>
          <a:p>
            <a:pPr algn="just"/>
            <a:r>
              <a:rPr lang="en-US" sz="2400" dirty="0"/>
              <a:t>To provide effective care nurse must have reconciled his or her own feelings about death and must understand the phases of grieving &amp; dying and should be able to recognize their manifestations.</a:t>
            </a:r>
          </a:p>
        </p:txBody>
      </p:sp>
    </p:spTree>
    <p:extLst>
      <p:ext uri="{BB962C8B-B14F-4D97-AF65-F5344CB8AC3E}">
        <p14:creationId xmlns:p14="http://schemas.microsoft.com/office/powerpoint/2010/main" val="77067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Symptomatic management </a:t>
            </a:r>
          </a:p>
        </p:txBody>
      </p:sp>
      <p:sp>
        <p:nvSpPr>
          <p:cNvPr id="3" name="Content Placeholder 2"/>
          <p:cNvSpPr>
            <a:spLocks noGrp="1"/>
          </p:cNvSpPr>
          <p:nvPr>
            <p:ph idx="1"/>
          </p:nvPr>
        </p:nvSpPr>
        <p:spPr>
          <a:xfrm>
            <a:off x="1371600" y="1862919"/>
            <a:ext cx="9601200" cy="3581400"/>
          </a:xfrm>
        </p:spPr>
        <p:txBody>
          <a:bodyPr>
            <a:normAutofit/>
          </a:bodyPr>
          <a:lstStyle/>
          <a:p>
            <a:r>
              <a:rPr lang="en-US" sz="2400" dirty="0"/>
              <a:t>Problem associated with breathing: The dying person who is restless, apprehensive and short of breath may be given- </a:t>
            </a:r>
          </a:p>
          <a:p>
            <a:pPr lvl="1"/>
            <a:r>
              <a:rPr lang="en-US" sz="2400" dirty="0"/>
              <a:t>Oxygen inhalation to remove his discomfort. </a:t>
            </a:r>
          </a:p>
          <a:p>
            <a:pPr lvl="1"/>
            <a:r>
              <a:rPr lang="en-US" sz="2400" dirty="0"/>
              <a:t>Elevation of the patient’s head and shoulders may make breathing easier. </a:t>
            </a:r>
          </a:p>
          <a:p>
            <a:pPr lvl="1"/>
            <a:r>
              <a:rPr lang="en-US" sz="2400" dirty="0"/>
              <a:t>Keep the room well ventilated and keep crowed away. </a:t>
            </a:r>
          </a:p>
          <a:p>
            <a:pPr lvl="1"/>
            <a:r>
              <a:rPr lang="en-US" sz="2400" dirty="0"/>
              <a:t>Periodic suctioning is necessary.</a:t>
            </a:r>
          </a:p>
        </p:txBody>
      </p:sp>
    </p:spTree>
    <p:extLst>
      <p:ext uri="{BB962C8B-B14F-4D97-AF65-F5344CB8AC3E}">
        <p14:creationId xmlns:p14="http://schemas.microsoft.com/office/powerpoint/2010/main" val="3320073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Symptomatic management Cont..</a:t>
            </a:r>
          </a:p>
        </p:txBody>
      </p:sp>
      <p:sp>
        <p:nvSpPr>
          <p:cNvPr id="3" name="Content Placeholder 2"/>
          <p:cNvSpPr>
            <a:spLocks noGrp="1"/>
          </p:cNvSpPr>
          <p:nvPr>
            <p:ph idx="1"/>
          </p:nvPr>
        </p:nvSpPr>
        <p:spPr>
          <a:xfrm>
            <a:off x="1371600" y="1917511"/>
            <a:ext cx="9601200" cy="3581400"/>
          </a:xfrm>
        </p:spPr>
        <p:txBody>
          <a:bodyPr>
            <a:noAutofit/>
          </a:bodyPr>
          <a:lstStyle/>
          <a:p>
            <a:r>
              <a:rPr lang="en-US" sz="2400" dirty="0"/>
              <a:t>Problem associated with eating and drinking: </a:t>
            </a:r>
          </a:p>
          <a:p>
            <a:pPr lvl="1"/>
            <a:r>
              <a:rPr lang="en-US" sz="2400" dirty="0"/>
              <a:t>Anorexia, nausea, and vomiting are commonly seen in dying patient person. They are unable to take any form of food and if they taken, they are unable to retain the food. </a:t>
            </a:r>
          </a:p>
          <a:p>
            <a:pPr lvl="1"/>
            <a:r>
              <a:rPr lang="en-US" sz="2400" dirty="0"/>
              <a:t>The patient is unable to swallow even the sips of water poured in the mouth. Most of them may require I.V fluids. </a:t>
            </a:r>
          </a:p>
          <a:p>
            <a:pPr lvl="1"/>
            <a:r>
              <a:rPr lang="en-US" sz="2400" dirty="0"/>
              <a:t>If they can tolerate the oral fluids, sips of water is given with teaspoon. That will help the patient to keep the mouth moist. </a:t>
            </a:r>
          </a:p>
          <a:p>
            <a:pPr lvl="1"/>
            <a:r>
              <a:rPr lang="en-US" sz="2400" dirty="0"/>
              <a:t>Give frequent oral hygiene.</a:t>
            </a:r>
          </a:p>
          <a:p>
            <a:pPr lvl="1"/>
            <a:r>
              <a:rPr lang="en-US" sz="2400" dirty="0"/>
              <a:t>Apply emollients to the dry lips.</a:t>
            </a:r>
          </a:p>
          <a:p>
            <a:pPr lvl="1"/>
            <a:r>
              <a:rPr lang="en-US" sz="2400" dirty="0"/>
              <a:t>The denture are removed and kept safely.</a:t>
            </a:r>
          </a:p>
        </p:txBody>
      </p:sp>
    </p:spTree>
    <p:extLst>
      <p:ext uri="{BB962C8B-B14F-4D97-AF65-F5344CB8AC3E}">
        <p14:creationId xmlns:p14="http://schemas.microsoft.com/office/powerpoint/2010/main" val="2898378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71902"/>
            <a:ext cx="9601200" cy="1485900"/>
          </a:xfrm>
        </p:spPr>
        <p:txBody>
          <a:bodyPr/>
          <a:lstStyle/>
          <a:p>
            <a:r>
              <a:rPr lang="en-US" dirty="0"/>
              <a:t>Symptomatic management Cont..</a:t>
            </a:r>
          </a:p>
        </p:txBody>
      </p:sp>
      <p:sp>
        <p:nvSpPr>
          <p:cNvPr id="3" name="Content Placeholder 2"/>
          <p:cNvSpPr>
            <a:spLocks noGrp="1"/>
          </p:cNvSpPr>
          <p:nvPr>
            <p:ph idx="1"/>
          </p:nvPr>
        </p:nvSpPr>
        <p:spPr>
          <a:xfrm>
            <a:off x="1078174" y="1357952"/>
            <a:ext cx="10522424" cy="4319516"/>
          </a:xfrm>
        </p:spPr>
        <p:txBody>
          <a:bodyPr>
            <a:noAutofit/>
          </a:bodyPr>
          <a:lstStyle/>
          <a:p>
            <a:r>
              <a:rPr lang="en-US" sz="2400" dirty="0"/>
              <a:t>Problem associated with elimination:</a:t>
            </a:r>
          </a:p>
          <a:p>
            <a:pPr lvl="1"/>
            <a:r>
              <a:rPr lang="en-US" sz="2400" dirty="0"/>
              <a:t>Constipation, retention of urine and incontinence of urine and stool are some of problem faced by the patient.</a:t>
            </a:r>
          </a:p>
          <a:p>
            <a:pPr lvl="1"/>
            <a:r>
              <a:rPr lang="en-US" sz="2400" dirty="0"/>
              <a:t>Catheterization has to be done </a:t>
            </a:r>
          </a:p>
          <a:p>
            <a:pPr lvl="1"/>
            <a:r>
              <a:rPr lang="en-US" sz="2400" dirty="0"/>
              <a:t>Through skin and Perineal care is to be given, to keep the patient clean and to prevent skin breakdown. </a:t>
            </a:r>
          </a:p>
          <a:p>
            <a:pPr lvl="1"/>
            <a:endParaRPr lang="en-US" sz="2400" dirty="0"/>
          </a:p>
          <a:p>
            <a:pPr lvl="1"/>
            <a:endParaRPr lang="en-US" sz="2400" dirty="0"/>
          </a:p>
          <a:p>
            <a:r>
              <a:rPr lang="en-US" sz="2400" dirty="0"/>
              <a:t>Problem associated with immobility: </a:t>
            </a:r>
          </a:p>
          <a:p>
            <a:pPr lvl="1"/>
            <a:r>
              <a:rPr lang="en-US" sz="2400" dirty="0"/>
              <a:t>Frequent skin care should be given with particular attention to the pressure point. </a:t>
            </a:r>
          </a:p>
          <a:p>
            <a:pPr lvl="1"/>
            <a:r>
              <a:rPr lang="en-US" sz="2400" dirty="0"/>
              <a:t>Patient should be comfortably placed and their position frequently changed in the bed.</a:t>
            </a:r>
          </a:p>
        </p:txBody>
      </p:sp>
    </p:spTree>
    <p:extLst>
      <p:ext uri="{BB962C8B-B14F-4D97-AF65-F5344CB8AC3E}">
        <p14:creationId xmlns:p14="http://schemas.microsoft.com/office/powerpoint/2010/main" val="837267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Symptomatic management Cont..</a:t>
            </a:r>
          </a:p>
        </p:txBody>
      </p:sp>
      <p:sp>
        <p:nvSpPr>
          <p:cNvPr id="3" name="Content Placeholder 2"/>
          <p:cNvSpPr>
            <a:spLocks noGrp="1"/>
          </p:cNvSpPr>
          <p:nvPr>
            <p:ph idx="1"/>
          </p:nvPr>
        </p:nvSpPr>
        <p:spPr>
          <a:xfrm>
            <a:off x="1371600" y="1808328"/>
            <a:ext cx="9601200" cy="3581400"/>
          </a:xfrm>
        </p:spPr>
        <p:txBody>
          <a:bodyPr>
            <a:noAutofit/>
          </a:bodyPr>
          <a:lstStyle/>
          <a:p>
            <a:r>
              <a:rPr lang="en-US" sz="2400" dirty="0"/>
              <a:t>Problem associated with sense organ: </a:t>
            </a:r>
          </a:p>
          <a:p>
            <a:pPr lvl="1"/>
            <a:r>
              <a:rPr lang="en-US" sz="2400" dirty="0"/>
              <a:t>Since the patient loses sight, before given any care to the patient, the nurse should touch the patient and say what she is going to do. </a:t>
            </a:r>
          </a:p>
          <a:p>
            <a:pPr lvl="1"/>
            <a:r>
              <a:rPr lang="en-US" sz="2400" dirty="0"/>
              <a:t>Since the hearing is retained longer, speak only what is appropriate. </a:t>
            </a:r>
          </a:p>
          <a:p>
            <a:pPr lvl="1"/>
            <a:r>
              <a:rPr lang="en-US" sz="2400" dirty="0"/>
              <a:t>Avoid whispering any think in patient room. </a:t>
            </a:r>
          </a:p>
          <a:p>
            <a:pPr lvl="1"/>
            <a:r>
              <a:rPr lang="en-US" sz="2400" dirty="0"/>
              <a:t>Speak distinctly so that patient may understand what is done for him.</a:t>
            </a:r>
          </a:p>
          <a:p>
            <a:pPr lvl="1"/>
            <a:r>
              <a:rPr lang="en-US" sz="2400" dirty="0"/>
              <a:t>Since the eyes are opened, protect the eyes from corneal ulceration with protective ointment.</a:t>
            </a:r>
          </a:p>
        </p:txBody>
      </p:sp>
    </p:spTree>
    <p:extLst>
      <p:ext uri="{BB962C8B-B14F-4D97-AF65-F5344CB8AC3E}">
        <p14:creationId xmlns:p14="http://schemas.microsoft.com/office/powerpoint/2010/main" val="2634928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Symptomatic management Cont..</a:t>
            </a:r>
          </a:p>
        </p:txBody>
      </p:sp>
      <p:sp>
        <p:nvSpPr>
          <p:cNvPr id="3" name="Content Placeholder 2"/>
          <p:cNvSpPr>
            <a:spLocks noGrp="1"/>
          </p:cNvSpPr>
          <p:nvPr>
            <p:ph idx="1"/>
          </p:nvPr>
        </p:nvSpPr>
        <p:spPr>
          <a:xfrm>
            <a:off x="1371599" y="1753737"/>
            <a:ext cx="10215349" cy="3581400"/>
          </a:xfrm>
        </p:spPr>
        <p:txBody>
          <a:bodyPr>
            <a:noAutofit/>
          </a:bodyPr>
          <a:lstStyle/>
          <a:p>
            <a:r>
              <a:rPr lang="en-US" sz="2400" dirty="0"/>
              <a:t>Problem associated with rest and sleep: </a:t>
            </a:r>
          </a:p>
          <a:p>
            <a:pPr lvl="1"/>
            <a:r>
              <a:rPr lang="en-US" sz="2400" dirty="0"/>
              <a:t>Patient may distressing symptoms in these patients. </a:t>
            </a:r>
          </a:p>
          <a:p>
            <a:pPr lvl="1"/>
            <a:r>
              <a:rPr lang="en-US" sz="2400" dirty="0"/>
              <a:t>Patient should not be disturbed while sleeping. </a:t>
            </a:r>
          </a:p>
          <a:p>
            <a:pPr lvl="1"/>
            <a:r>
              <a:rPr lang="en-US" sz="2400" dirty="0"/>
              <a:t>The visitors should be instructed not to disturbed the patient during his resting. </a:t>
            </a:r>
          </a:p>
          <a:p>
            <a:pPr lvl="1"/>
            <a:r>
              <a:rPr lang="en-US" sz="2400" dirty="0"/>
              <a:t>Maintain calm and quit environment. </a:t>
            </a:r>
          </a:p>
          <a:p>
            <a:pPr lvl="1"/>
            <a:endParaRPr lang="en-US" sz="2400" dirty="0"/>
          </a:p>
          <a:p>
            <a:pPr lvl="1"/>
            <a:endParaRPr lang="en-US" sz="2400" dirty="0"/>
          </a:p>
          <a:p>
            <a:r>
              <a:rPr lang="en-US" sz="2400" dirty="0"/>
              <a:t>Problem associated with cleanliness and grooming:</a:t>
            </a:r>
          </a:p>
          <a:p>
            <a:pPr lvl="1"/>
            <a:r>
              <a:rPr lang="en-US" sz="2400" dirty="0"/>
              <a:t>Cleanliness and appearance are important until the end</a:t>
            </a:r>
          </a:p>
          <a:p>
            <a:pPr lvl="1"/>
            <a:r>
              <a:rPr lang="en-US" sz="2400" dirty="0"/>
              <a:t>Cleanliness of the skin, hair, mouth, and cloth has to be maintained.</a:t>
            </a:r>
          </a:p>
        </p:txBody>
      </p:sp>
    </p:spTree>
    <p:extLst>
      <p:ext uri="{BB962C8B-B14F-4D97-AF65-F5344CB8AC3E}">
        <p14:creationId xmlns:p14="http://schemas.microsoft.com/office/powerpoint/2010/main" val="1433835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Caring for the body after death </a:t>
            </a:r>
          </a:p>
        </p:txBody>
      </p:sp>
      <p:sp>
        <p:nvSpPr>
          <p:cNvPr id="3" name="Content Placeholder 2"/>
          <p:cNvSpPr>
            <a:spLocks noGrp="1"/>
          </p:cNvSpPr>
          <p:nvPr>
            <p:ph idx="1"/>
          </p:nvPr>
        </p:nvSpPr>
        <p:spPr>
          <a:xfrm>
            <a:off x="1371600" y="1794680"/>
            <a:ext cx="9601200" cy="3581400"/>
          </a:xfrm>
        </p:spPr>
        <p:txBody>
          <a:bodyPr>
            <a:noAutofit/>
          </a:bodyPr>
          <a:lstStyle/>
          <a:p>
            <a:r>
              <a:rPr lang="en-US" sz="2400" dirty="0"/>
              <a:t>After the physician has pronounced death legally documented the death in the medical record, care of the body is usually performed by the nurse. </a:t>
            </a:r>
          </a:p>
          <a:p>
            <a:r>
              <a:rPr lang="en-US" sz="2400" dirty="0"/>
              <a:t>An autopsy consent may be requested &amp; obtained if required. </a:t>
            </a:r>
          </a:p>
          <a:p>
            <a:r>
              <a:rPr lang="en-US" sz="2400" dirty="0"/>
              <a:t>If the patient is to be an organ donor arrangements will be made immediately. </a:t>
            </a:r>
          </a:p>
          <a:p>
            <a:r>
              <a:rPr lang="en-US" sz="2400" dirty="0"/>
              <a:t>The family often wishes to view the body before final preparations are made, they may be allowed. </a:t>
            </a:r>
          </a:p>
          <a:p>
            <a:r>
              <a:rPr lang="en-US" sz="2400" dirty="0"/>
              <a:t>If the patient had any valuables, they are handed over to the relatives</a:t>
            </a:r>
          </a:p>
        </p:txBody>
      </p:sp>
    </p:spTree>
    <p:extLst>
      <p:ext uri="{BB962C8B-B14F-4D97-AF65-F5344CB8AC3E}">
        <p14:creationId xmlns:p14="http://schemas.microsoft.com/office/powerpoint/2010/main" val="354530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a:t>
            </a:r>
          </a:p>
        </p:txBody>
      </p:sp>
      <p:sp>
        <p:nvSpPr>
          <p:cNvPr id="3" name="Content Placeholder 2"/>
          <p:cNvSpPr>
            <a:spLocks noGrp="1"/>
          </p:cNvSpPr>
          <p:nvPr>
            <p:ph idx="1"/>
          </p:nvPr>
        </p:nvSpPr>
        <p:spPr>
          <a:xfrm>
            <a:off x="1371600" y="1767385"/>
            <a:ext cx="9601200" cy="3581400"/>
          </a:xfrm>
        </p:spPr>
        <p:txBody>
          <a:bodyPr>
            <a:normAutofit/>
          </a:bodyPr>
          <a:lstStyle/>
          <a:p>
            <a:r>
              <a:rPr lang="en-US" sz="2400" dirty="0"/>
              <a:t>Make body look as natural &amp; beautiful as possible. </a:t>
            </a:r>
          </a:p>
          <a:p>
            <a:r>
              <a:rPr lang="en-US" sz="2400" dirty="0"/>
              <a:t>Perform his last duty tenderly. </a:t>
            </a:r>
          </a:p>
          <a:p>
            <a:r>
              <a:rPr lang="en-US" sz="2400" dirty="0"/>
              <a:t>Protect other patients from unpleasant sights and sounds which could frighten them</a:t>
            </a:r>
          </a:p>
        </p:txBody>
      </p:sp>
    </p:spTree>
    <p:extLst>
      <p:ext uri="{BB962C8B-B14F-4D97-AF65-F5344CB8AC3E}">
        <p14:creationId xmlns:p14="http://schemas.microsoft.com/office/powerpoint/2010/main" val="73598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418" y="562970"/>
            <a:ext cx="9601200" cy="1485900"/>
          </a:xfrm>
        </p:spPr>
        <p:txBody>
          <a:bodyPr/>
          <a:lstStyle/>
          <a:p>
            <a:r>
              <a:rPr lang="en-US" dirty="0"/>
              <a:t>Articles required </a:t>
            </a:r>
          </a:p>
        </p:txBody>
      </p:sp>
      <p:sp>
        <p:nvSpPr>
          <p:cNvPr id="3" name="Content Placeholder 2"/>
          <p:cNvSpPr>
            <a:spLocks noGrp="1"/>
          </p:cNvSpPr>
          <p:nvPr>
            <p:ph idx="1"/>
          </p:nvPr>
        </p:nvSpPr>
        <p:spPr>
          <a:xfrm>
            <a:off x="1371600" y="1699146"/>
            <a:ext cx="9601200" cy="3581400"/>
          </a:xfrm>
        </p:spPr>
        <p:txBody>
          <a:bodyPr>
            <a:normAutofit/>
          </a:bodyPr>
          <a:lstStyle/>
          <a:p>
            <a:r>
              <a:rPr lang="en-US" sz="2400" dirty="0"/>
              <a:t>Articles for bath</a:t>
            </a:r>
          </a:p>
          <a:p>
            <a:r>
              <a:rPr lang="en-US" sz="2400" dirty="0"/>
              <a:t>Extra bandages and cotton swabs </a:t>
            </a:r>
          </a:p>
          <a:p>
            <a:r>
              <a:rPr lang="en-US" sz="2400" dirty="0"/>
              <a:t>Perineal pads </a:t>
            </a:r>
          </a:p>
          <a:p>
            <a:r>
              <a:rPr lang="en-US" sz="2400" dirty="0"/>
              <a:t>Sheets </a:t>
            </a:r>
          </a:p>
          <a:p>
            <a:r>
              <a:rPr lang="en-US" sz="2400" dirty="0"/>
              <a:t>Restraints for jaw, hands and legs. </a:t>
            </a:r>
          </a:p>
          <a:p>
            <a:r>
              <a:rPr lang="en-US" sz="2400" dirty="0"/>
              <a:t>Pair of gloves </a:t>
            </a:r>
          </a:p>
          <a:p>
            <a:r>
              <a:rPr lang="en-US" sz="2400" dirty="0"/>
              <a:t>Patients own set of clothes.</a:t>
            </a:r>
          </a:p>
        </p:txBody>
      </p:sp>
    </p:spTree>
    <p:extLst>
      <p:ext uri="{BB962C8B-B14F-4D97-AF65-F5344CB8AC3E}">
        <p14:creationId xmlns:p14="http://schemas.microsoft.com/office/powerpoint/2010/main" val="247312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a:xfrm>
            <a:off x="1371600" y="1740088"/>
            <a:ext cx="9928746" cy="4619767"/>
          </a:xfrm>
        </p:spPr>
        <p:txBody>
          <a:bodyPr>
            <a:normAutofit/>
          </a:bodyPr>
          <a:lstStyle/>
          <a:p>
            <a:r>
              <a:rPr lang="en-US" sz="2400" dirty="0"/>
              <a:t>Wash hands and put on gloves </a:t>
            </a:r>
          </a:p>
          <a:p>
            <a:r>
              <a:rPr lang="en-US" sz="2400" dirty="0"/>
              <a:t>Soon the death is pronounced, remove the backrest, extra pillows and gently put the patient in a supine position with the head elevated on the pillow. </a:t>
            </a:r>
          </a:p>
          <a:p>
            <a:r>
              <a:rPr lang="en-US" sz="2400" dirty="0"/>
              <a:t>Positioning is important after death, because of rigor mortis. close the patients eyes and mouth.</a:t>
            </a:r>
          </a:p>
          <a:p>
            <a:r>
              <a:rPr lang="en-US" sz="2400" dirty="0"/>
              <a:t>Remove all tubes and other devices from the patients body.</a:t>
            </a:r>
          </a:p>
          <a:p>
            <a:r>
              <a:rPr lang="en-US" sz="2400" dirty="0"/>
              <a:t>Consult close relatives before preparing the body for removal from the ward to the mortuary where the relatives will receive the body. </a:t>
            </a:r>
          </a:p>
          <a:p>
            <a:endParaRPr lang="en-US" sz="2400" dirty="0"/>
          </a:p>
        </p:txBody>
      </p:sp>
    </p:spTree>
    <p:extLst>
      <p:ext uri="{BB962C8B-B14F-4D97-AF65-F5344CB8AC3E}">
        <p14:creationId xmlns:p14="http://schemas.microsoft.com/office/powerpoint/2010/main" val="1605742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 </a:t>
            </a:r>
          </a:p>
        </p:txBody>
      </p:sp>
      <p:sp>
        <p:nvSpPr>
          <p:cNvPr id="3" name="Content Placeholder 2"/>
          <p:cNvSpPr>
            <a:spLocks noGrp="1"/>
          </p:cNvSpPr>
          <p:nvPr>
            <p:ph idx="1"/>
          </p:nvPr>
        </p:nvSpPr>
        <p:spPr>
          <a:xfrm>
            <a:off x="1371599" y="1876566"/>
            <a:ext cx="10133463" cy="4524233"/>
          </a:xfrm>
        </p:spPr>
        <p:txBody>
          <a:bodyPr>
            <a:normAutofit/>
          </a:bodyPr>
          <a:lstStyle/>
          <a:p>
            <a:r>
              <a:rPr lang="en-US" sz="2400" dirty="0"/>
              <a:t>If the relatives require, the nurse should help them to sponge the patient as necessary. brush and comb hair. </a:t>
            </a:r>
          </a:p>
          <a:p>
            <a:r>
              <a:rPr lang="en-US" sz="2400" dirty="0"/>
              <a:t>Replace soiled dressing with cleaned ones. </a:t>
            </a:r>
          </a:p>
          <a:p>
            <a:r>
              <a:rPr lang="en-US" sz="2400" dirty="0"/>
              <a:t>Apply perineal pads and plug the rectum &amp; vagina (in females) with cotton balls. </a:t>
            </a:r>
          </a:p>
          <a:p>
            <a:r>
              <a:rPr lang="en-US" sz="2400" dirty="0"/>
              <a:t>Provide clean cloths(own).</a:t>
            </a:r>
          </a:p>
          <a:p>
            <a:r>
              <a:rPr lang="en-US" sz="2400" dirty="0"/>
              <a:t>Take care of valuables and personal belongings by handing over to members of family. </a:t>
            </a:r>
          </a:p>
          <a:p>
            <a:r>
              <a:rPr lang="en-US" sz="2400" dirty="0"/>
              <a:t>Allow members of family to see the patient &amp; remain in the room &amp; remember that the body is still dear to someone. </a:t>
            </a:r>
          </a:p>
          <a:p>
            <a:endParaRPr lang="en-US" sz="2400" dirty="0"/>
          </a:p>
        </p:txBody>
      </p:sp>
    </p:spTree>
    <p:extLst>
      <p:ext uri="{BB962C8B-B14F-4D97-AF65-F5344CB8AC3E}">
        <p14:creationId xmlns:p14="http://schemas.microsoft.com/office/powerpoint/2010/main" val="22318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Introduction</a:t>
            </a:r>
          </a:p>
        </p:txBody>
      </p:sp>
      <p:sp>
        <p:nvSpPr>
          <p:cNvPr id="3" name="Content Placeholder 2"/>
          <p:cNvSpPr>
            <a:spLocks noGrp="1"/>
          </p:cNvSpPr>
          <p:nvPr>
            <p:ph idx="1"/>
          </p:nvPr>
        </p:nvSpPr>
        <p:spPr>
          <a:xfrm>
            <a:off x="1371600" y="1908389"/>
            <a:ext cx="9783322" cy="3636511"/>
          </a:xfrm>
        </p:spPr>
        <p:txBody>
          <a:bodyPr>
            <a:noAutofit/>
          </a:bodyPr>
          <a:lstStyle/>
          <a:p>
            <a:r>
              <a:rPr lang="en-US" sz="2400" dirty="0"/>
              <a:t>Death will come to all people at some time. </a:t>
            </a:r>
          </a:p>
          <a:p>
            <a:r>
              <a:rPr lang="en-US" sz="2400" dirty="0"/>
              <a:t>Caring allows the patient to die with dignity. </a:t>
            </a:r>
          </a:p>
          <a:p>
            <a:r>
              <a:rPr lang="en-US" sz="2400" dirty="0"/>
              <a:t>An important aspect of patient care is to the patient sense of identity &amp; self esteem. </a:t>
            </a:r>
          </a:p>
          <a:p>
            <a:r>
              <a:rPr lang="en-US" sz="2400" dirty="0"/>
              <a:t>Every person has the right to die with dignity.</a:t>
            </a:r>
          </a:p>
        </p:txBody>
      </p:sp>
    </p:spTree>
    <p:extLst>
      <p:ext uri="{BB962C8B-B14F-4D97-AF65-F5344CB8AC3E}">
        <p14:creationId xmlns:p14="http://schemas.microsoft.com/office/powerpoint/2010/main" val="880753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 </a:t>
            </a:r>
          </a:p>
        </p:txBody>
      </p:sp>
      <p:sp>
        <p:nvSpPr>
          <p:cNvPr id="3" name="Content Placeholder 2"/>
          <p:cNvSpPr>
            <a:spLocks noGrp="1"/>
          </p:cNvSpPr>
          <p:nvPr>
            <p:ph idx="1"/>
          </p:nvPr>
        </p:nvSpPr>
        <p:spPr>
          <a:xfrm>
            <a:off x="1371600" y="2077872"/>
            <a:ext cx="9601200" cy="3581400"/>
          </a:xfrm>
        </p:spPr>
        <p:txBody>
          <a:bodyPr>
            <a:normAutofit/>
          </a:bodyPr>
          <a:lstStyle/>
          <a:p>
            <a:r>
              <a:rPr lang="en-US" sz="2400" dirty="0"/>
              <a:t>Close the body from side to side and head to foot with the sheet.</a:t>
            </a:r>
          </a:p>
          <a:p>
            <a:r>
              <a:rPr lang="en-US" sz="2400" dirty="0"/>
              <a:t>Prepare the identification slip and attach it to the patients pack sheet. </a:t>
            </a:r>
          </a:p>
          <a:p>
            <a:r>
              <a:rPr lang="en-US" sz="2400" dirty="0"/>
              <a:t>Attach a special label if the patient had a contagious disease. </a:t>
            </a:r>
          </a:p>
          <a:p>
            <a:r>
              <a:rPr lang="en-US" sz="2400" dirty="0"/>
              <a:t>Transfer the body to the mortuary. </a:t>
            </a:r>
          </a:p>
          <a:p>
            <a:r>
              <a:rPr lang="en-US" sz="2400" dirty="0"/>
              <a:t>Remove contaminated articles from room.</a:t>
            </a:r>
          </a:p>
          <a:p>
            <a:endParaRPr lang="en-US" sz="2400" dirty="0"/>
          </a:p>
        </p:txBody>
      </p:sp>
    </p:spTree>
    <p:extLst>
      <p:ext uri="{BB962C8B-B14F-4D97-AF65-F5344CB8AC3E}">
        <p14:creationId xmlns:p14="http://schemas.microsoft.com/office/powerpoint/2010/main" val="2763714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3788"/>
            <a:ext cx="9601200" cy="1485900"/>
          </a:xfrm>
        </p:spPr>
        <p:txBody>
          <a:bodyPr/>
          <a:lstStyle/>
          <a:p>
            <a:r>
              <a:rPr lang="en-US" dirty="0"/>
              <a:t>Identification tag should contain </a:t>
            </a:r>
          </a:p>
        </p:txBody>
      </p:sp>
      <p:sp>
        <p:nvSpPr>
          <p:cNvPr id="3" name="Content Placeholder 2"/>
          <p:cNvSpPr>
            <a:spLocks noGrp="1"/>
          </p:cNvSpPr>
          <p:nvPr>
            <p:ph idx="1"/>
          </p:nvPr>
        </p:nvSpPr>
        <p:spPr>
          <a:xfrm>
            <a:off x="1371600" y="1630907"/>
            <a:ext cx="9601200" cy="3581400"/>
          </a:xfrm>
        </p:spPr>
        <p:txBody>
          <a:bodyPr>
            <a:noAutofit/>
          </a:bodyPr>
          <a:lstStyle/>
          <a:p>
            <a:r>
              <a:rPr lang="en-US" sz="2400" dirty="0"/>
              <a:t>Patient name </a:t>
            </a:r>
          </a:p>
          <a:p>
            <a:r>
              <a:rPr lang="en-US" sz="2400" dirty="0"/>
              <a:t>Age </a:t>
            </a:r>
          </a:p>
          <a:p>
            <a:r>
              <a:rPr lang="en-US" sz="2400" dirty="0"/>
              <a:t>Registration number </a:t>
            </a:r>
          </a:p>
          <a:p>
            <a:r>
              <a:rPr lang="en-US" sz="2400" dirty="0"/>
              <a:t>Relatives name (specify) </a:t>
            </a:r>
          </a:p>
          <a:p>
            <a:r>
              <a:rPr lang="en-US" sz="2400" dirty="0"/>
              <a:t>Address </a:t>
            </a:r>
          </a:p>
          <a:p>
            <a:r>
              <a:rPr lang="en-US" sz="2400" dirty="0"/>
              <a:t>Ward number </a:t>
            </a:r>
          </a:p>
          <a:p>
            <a:r>
              <a:rPr lang="en-US" sz="2400" dirty="0"/>
              <a:t>Bed number</a:t>
            </a:r>
          </a:p>
          <a:p>
            <a:r>
              <a:rPr lang="en-US" sz="2400" dirty="0"/>
              <a:t>Date and time of death</a:t>
            </a:r>
          </a:p>
          <a:p>
            <a:r>
              <a:rPr lang="en-US" sz="2400" dirty="0"/>
              <a:t>Cause of death</a:t>
            </a:r>
          </a:p>
        </p:txBody>
      </p:sp>
    </p:spTree>
    <p:extLst>
      <p:ext uri="{BB962C8B-B14F-4D97-AF65-F5344CB8AC3E}">
        <p14:creationId xmlns:p14="http://schemas.microsoft.com/office/powerpoint/2010/main" val="2801195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Conclusion </a:t>
            </a:r>
          </a:p>
        </p:txBody>
      </p:sp>
      <p:sp>
        <p:nvSpPr>
          <p:cNvPr id="3" name="Content Placeholder 2"/>
          <p:cNvSpPr>
            <a:spLocks noGrp="1"/>
          </p:cNvSpPr>
          <p:nvPr>
            <p:ph idx="1"/>
          </p:nvPr>
        </p:nvSpPr>
        <p:spPr>
          <a:xfrm>
            <a:off x="1371600" y="1808328"/>
            <a:ext cx="9601200" cy="3581400"/>
          </a:xfrm>
        </p:spPr>
        <p:txBody>
          <a:bodyPr>
            <a:normAutofit/>
          </a:bodyPr>
          <a:lstStyle/>
          <a:p>
            <a:r>
              <a:rPr lang="en-US" sz="2400" dirty="0"/>
              <a:t>When death cannot be prevented it becomes imperative that the doctor and nurse do all whatever is necessary to make dating less difficult for the patient. </a:t>
            </a:r>
          </a:p>
          <a:p>
            <a:r>
              <a:rPr lang="en-US" sz="2400" dirty="0"/>
              <a:t>The dying patient has a variety of needs ranging from the need for open communication to physiological and spiritual needs. </a:t>
            </a:r>
          </a:p>
          <a:p>
            <a:r>
              <a:rPr lang="en-US" sz="2400" dirty="0"/>
              <a:t>They should maintain self care as long as possible. </a:t>
            </a:r>
          </a:p>
          <a:p>
            <a:r>
              <a:rPr lang="en-US" sz="2400" dirty="0"/>
              <a:t>Families of the dying patient may like to assist in providing care. </a:t>
            </a:r>
          </a:p>
          <a:p>
            <a:r>
              <a:rPr lang="en-US" sz="2400" dirty="0"/>
              <a:t>The nurse should provide emotional support for the grieving family.</a:t>
            </a:r>
          </a:p>
        </p:txBody>
      </p:sp>
    </p:spTree>
    <p:extLst>
      <p:ext uri="{BB962C8B-B14F-4D97-AF65-F5344CB8AC3E}">
        <p14:creationId xmlns:p14="http://schemas.microsoft.com/office/powerpoint/2010/main" val="2927388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37681"/>
            <a:ext cx="9601200" cy="1485900"/>
          </a:xfrm>
        </p:spPr>
        <p:txBody>
          <a:bodyPr/>
          <a:lstStyle/>
          <a:p>
            <a:pPr algn="ctr"/>
            <a:r>
              <a:rPr lang="en-US" dirty="0"/>
              <a:t>THANK YOU</a:t>
            </a:r>
          </a:p>
        </p:txBody>
      </p:sp>
    </p:spTree>
    <p:extLst>
      <p:ext uri="{BB962C8B-B14F-4D97-AF65-F5344CB8AC3E}">
        <p14:creationId xmlns:p14="http://schemas.microsoft.com/office/powerpoint/2010/main" val="345641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Meeting the needs of dying individual </a:t>
            </a:r>
          </a:p>
        </p:txBody>
      </p:sp>
      <p:sp>
        <p:nvSpPr>
          <p:cNvPr id="3" name="Content Placeholder 2"/>
          <p:cNvSpPr>
            <a:spLocks noGrp="1"/>
          </p:cNvSpPr>
          <p:nvPr>
            <p:ph idx="1"/>
          </p:nvPr>
        </p:nvSpPr>
        <p:spPr>
          <a:xfrm>
            <a:off x="1118962" y="2372412"/>
            <a:ext cx="10554574" cy="3636511"/>
          </a:xfrm>
        </p:spPr>
        <p:txBody>
          <a:bodyPr>
            <a:noAutofit/>
          </a:bodyPr>
          <a:lstStyle/>
          <a:p>
            <a:r>
              <a:rPr lang="en-US" sz="2400" dirty="0"/>
              <a:t>Assessing needs </a:t>
            </a:r>
          </a:p>
          <a:p>
            <a:r>
              <a:rPr lang="en-US" sz="2400" dirty="0"/>
              <a:t>Explaining the clients condition and treatment </a:t>
            </a:r>
          </a:p>
          <a:p>
            <a:r>
              <a:rPr lang="en-US" sz="2400" dirty="0"/>
              <a:t>Maintaining good communication </a:t>
            </a:r>
          </a:p>
          <a:p>
            <a:r>
              <a:rPr lang="en-US" sz="2400" dirty="0"/>
              <a:t>Promoting self care &amp; Self Esteem </a:t>
            </a:r>
          </a:p>
          <a:p>
            <a:r>
              <a:rPr lang="en-US" sz="2400" dirty="0"/>
              <a:t>Allowing family members to assists in care. </a:t>
            </a:r>
          </a:p>
          <a:p>
            <a:r>
              <a:rPr lang="en-US" sz="2400" dirty="0"/>
              <a:t>Meeting clients needs. </a:t>
            </a:r>
          </a:p>
          <a:p>
            <a:pPr lvl="1"/>
            <a:r>
              <a:rPr lang="en-US" sz="2000" dirty="0"/>
              <a:t>Physiological needs </a:t>
            </a:r>
          </a:p>
          <a:p>
            <a:pPr lvl="1"/>
            <a:r>
              <a:rPr lang="en-US" sz="2000" dirty="0"/>
              <a:t>Psychological needs </a:t>
            </a:r>
          </a:p>
          <a:p>
            <a:pPr lvl="1"/>
            <a:r>
              <a:rPr lang="en-US" sz="2000" dirty="0"/>
              <a:t>Spiritual needs</a:t>
            </a:r>
          </a:p>
        </p:txBody>
      </p:sp>
    </p:spTree>
    <p:extLst>
      <p:ext uri="{BB962C8B-B14F-4D97-AF65-F5344CB8AC3E}">
        <p14:creationId xmlns:p14="http://schemas.microsoft.com/office/powerpoint/2010/main" val="302528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9974" y="522027"/>
            <a:ext cx="9601200" cy="1485900"/>
          </a:xfrm>
        </p:spPr>
        <p:txBody>
          <a:bodyPr>
            <a:normAutofit/>
          </a:bodyPr>
          <a:lstStyle/>
          <a:p>
            <a:r>
              <a:rPr lang="en-US" dirty="0">
                <a:solidFill>
                  <a:srgbClr val="C00000"/>
                </a:solidFill>
              </a:rPr>
              <a:t>Stages of dying (</a:t>
            </a:r>
            <a:r>
              <a:rPr lang="en-US" dirty="0" err="1">
                <a:solidFill>
                  <a:srgbClr val="C00000"/>
                </a:solidFill>
              </a:rPr>
              <a:t>Dr.Elizabeth</a:t>
            </a:r>
            <a:r>
              <a:rPr lang="en-US" dirty="0">
                <a:solidFill>
                  <a:srgbClr val="C00000"/>
                </a:solidFill>
              </a:rPr>
              <a:t> </a:t>
            </a:r>
            <a:r>
              <a:rPr lang="en-US" dirty="0" err="1">
                <a:solidFill>
                  <a:srgbClr val="C00000"/>
                </a:solidFill>
              </a:rPr>
              <a:t>Kubler</a:t>
            </a:r>
            <a:r>
              <a:rPr lang="en-US" dirty="0">
                <a:solidFill>
                  <a:srgbClr val="C00000"/>
                </a:solidFill>
              </a:rPr>
              <a:t> Ross)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5466892"/>
              </p:ext>
            </p:extLst>
          </p:nvPr>
        </p:nvGraphicFramePr>
        <p:xfrm>
          <a:off x="1299974" y="2113318"/>
          <a:ext cx="10562848" cy="441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72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Grief and stages of grief reaction</a:t>
            </a:r>
          </a:p>
        </p:txBody>
      </p:sp>
      <p:sp>
        <p:nvSpPr>
          <p:cNvPr id="3" name="Content Placeholder 2"/>
          <p:cNvSpPr>
            <a:spLocks noGrp="1"/>
          </p:cNvSpPr>
          <p:nvPr>
            <p:ph idx="1"/>
          </p:nvPr>
        </p:nvSpPr>
        <p:spPr>
          <a:xfrm>
            <a:off x="1214650" y="2536186"/>
            <a:ext cx="10467833" cy="3636511"/>
          </a:xfrm>
        </p:spPr>
        <p:txBody>
          <a:bodyPr>
            <a:noAutofit/>
          </a:bodyPr>
          <a:lstStyle/>
          <a:p>
            <a:r>
              <a:rPr lang="en-US" sz="2400" dirty="0"/>
              <a:t>Grief is the emotional pain caused by a loss. </a:t>
            </a:r>
          </a:p>
          <a:p>
            <a:r>
              <a:rPr lang="en-US" sz="2400" dirty="0"/>
              <a:t>Engel (1964) was among the first to define six stages of grief reaction. Which includes the following steps. </a:t>
            </a:r>
          </a:p>
          <a:p>
            <a:pPr lvl="1"/>
            <a:r>
              <a:rPr lang="en-US" sz="2000" dirty="0"/>
              <a:t>Shock And Disbelief</a:t>
            </a:r>
          </a:p>
          <a:p>
            <a:pPr lvl="1"/>
            <a:r>
              <a:rPr lang="en-US" sz="2000" dirty="0"/>
              <a:t>Developing Awareness: Shows physical and emotional response such as anger, crying why y me? </a:t>
            </a:r>
          </a:p>
          <a:p>
            <a:pPr lvl="1"/>
            <a:r>
              <a:rPr lang="en-US" sz="2000" dirty="0"/>
              <a:t>Restitution: Act of giving back </a:t>
            </a:r>
          </a:p>
          <a:p>
            <a:pPr lvl="1"/>
            <a:r>
              <a:rPr lang="en-US" sz="2000" dirty="0"/>
              <a:t>Idealization: Acceptance of loss </a:t>
            </a:r>
          </a:p>
          <a:p>
            <a:pPr lvl="1"/>
            <a:r>
              <a:rPr lang="en-US" sz="2000" dirty="0"/>
              <a:t>Outcome:</a:t>
            </a:r>
          </a:p>
        </p:txBody>
      </p:sp>
    </p:spTree>
    <p:extLst>
      <p:ext uri="{BB962C8B-B14F-4D97-AF65-F5344CB8AC3E}">
        <p14:creationId xmlns:p14="http://schemas.microsoft.com/office/powerpoint/2010/main" val="288629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Signs of approaching death</a:t>
            </a:r>
          </a:p>
        </p:txBody>
      </p:sp>
      <p:sp>
        <p:nvSpPr>
          <p:cNvPr id="3" name="Content Placeholder 2"/>
          <p:cNvSpPr>
            <a:spLocks noGrp="1"/>
          </p:cNvSpPr>
          <p:nvPr>
            <p:ph idx="1"/>
          </p:nvPr>
        </p:nvSpPr>
        <p:spPr>
          <a:xfrm>
            <a:off x="1508078" y="1835624"/>
            <a:ext cx="9601200" cy="3581400"/>
          </a:xfrm>
        </p:spPr>
        <p:txBody>
          <a:bodyPr>
            <a:noAutofit/>
          </a:bodyPr>
          <a:lstStyle/>
          <a:p>
            <a:r>
              <a:rPr lang="en-US" sz="2400" dirty="0"/>
              <a:t>Facial appearance. </a:t>
            </a:r>
          </a:p>
          <a:p>
            <a:r>
              <a:rPr lang="en-US" sz="2400" dirty="0"/>
              <a:t>Changes in sight, speech, and hearing. </a:t>
            </a:r>
          </a:p>
          <a:p>
            <a:r>
              <a:rPr lang="en-US" sz="2400" dirty="0"/>
              <a:t>Respiratory system. </a:t>
            </a:r>
          </a:p>
          <a:p>
            <a:r>
              <a:rPr lang="en-US" sz="2400" dirty="0"/>
              <a:t>Circulatory system. </a:t>
            </a:r>
          </a:p>
          <a:p>
            <a:r>
              <a:rPr lang="en-US" sz="2400" dirty="0"/>
              <a:t>Gastro intestinal system. </a:t>
            </a:r>
          </a:p>
          <a:p>
            <a:r>
              <a:rPr lang="en-US" sz="2400" dirty="0" err="1"/>
              <a:t>Genito</a:t>
            </a:r>
            <a:r>
              <a:rPr lang="en-US" sz="2400" dirty="0"/>
              <a:t> urinary system. </a:t>
            </a:r>
          </a:p>
          <a:p>
            <a:r>
              <a:rPr lang="en-US" sz="2400" dirty="0"/>
              <a:t>Skin and </a:t>
            </a:r>
            <a:r>
              <a:rPr lang="en-US" sz="2400" dirty="0" err="1"/>
              <a:t>musculo</a:t>
            </a:r>
            <a:r>
              <a:rPr lang="en-US" sz="2400" dirty="0"/>
              <a:t> skeletal system. </a:t>
            </a:r>
          </a:p>
          <a:p>
            <a:r>
              <a:rPr lang="en-US" sz="2400" dirty="0"/>
              <a:t>Central nervous system.</a:t>
            </a:r>
          </a:p>
        </p:txBody>
      </p:sp>
    </p:spTree>
    <p:extLst>
      <p:ext uri="{BB962C8B-B14F-4D97-AF65-F5344CB8AC3E}">
        <p14:creationId xmlns:p14="http://schemas.microsoft.com/office/powerpoint/2010/main" val="288961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90266"/>
            <a:ext cx="9601200" cy="1485900"/>
          </a:xfrm>
        </p:spPr>
        <p:txBody>
          <a:bodyPr/>
          <a:lstStyle/>
          <a:p>
            <a:r>
              <a:rPr lang="en-US" dirty="0"/>
              <a:t>Facial appearance</a:t>
            </a:r>
          </a:p>
        </p:txBody>
      </p:sp>
      <p:sp>
        <p:nvSpPr>
          <p:cNvPr id="3" name="Content Placeholder 2"/>
          <p:cNvSpPr>
            <a:spLocks noGrp="1"/>
          </p:cNvSpPr>
          <p:nvPr>
            <p:ph idx="1"/>
          </p:nvPr>
        </p:nvSpPr>
        <p:spPr>
          <a:xfrm>
            <a:off x="1371600" y="1794680"/>
            <a:ext cx="9601200" cy="3581400"/>
          </a:xfrm>
        </p:spPr>
        <p:txBody>
          <a:bodyPr>
            <a:normAutofit/>
          </a:bodyPr>
          <a:lstStyle/>
          <a:p>
            <a:r>
              <a:rPr lang="en-US" sz="2400" dirty="0"/>
              <a:t>Facial muscle relax, cheek becomes flaccid moving in and out with each breath. </a:t>
            </a:r>
          </a:p>
          <a:p>
            <a:r>
              <a:rPr lang="en-US" sz="2400" dirty="0"/>
              <a:t>Facial structure may change so the dentures cannot be worn</a:t>
            </a:r>
          </a:p>
          <a:p>
            <a:r>
              <a:rPr lang="en-US" sz="2400" dirty="0"/>
              <a:t>Mouth structure may collapse</a:t>
            </a:r>
          </a:p>
          <a:p>
            <a:r>
              <a:rPr lang="en-US" sz="2400" dirty="0"/>
              <a:t>Loss of muscles tone </a:t>
            </a:r>
          </a:p>
          <a:p>
            <a:r>
              <a:rPr lang="en-US" sz="2400" dirty="0"/>
              <a:t>Prominent cheeks, pale, sunken eyes.</a:t>
            </a:r>
          </a:p>
        </p:txBody>
      </p:sp>
    </p:spTree>
    <p:extLst>
      <p:ext uri="{BB962C8B-B14F-4D97-AF65-F5344CB8AC3E}">
        <p14:creationId xmlns:p14="http://schemas.microsoft.com/office/powerpoint/2010/main" val="631993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90266"/>
            <a:ext cx="9601200" cy="1485900"/>
          </a:xfrm>
        </p:spPr>
        <p:txBody>
          <a:bodyPr/>
          <a:lstStyle/>
          <a:p>
            <a:r>
              <a:rPr lang="en-US" dirty="0"/>
              <a:t>Changes in sight, speech, and hearing. </a:t>
            </a:r>
          </a:p>
        </p:txBody>
      </p:sp>
      <p:sp>
        <p:nvSpPr>
          <p:cNvPr id="3" name="Content Placeholder 2"/>
          <p:cNvSpPr>
            <a:spLocks noGrp="1"/>
          </p:cNvSpPr>
          <p:nvPr>
            <p:ph idx="1"/>
          </p:nvPr>
        </p:nvSpPr>
        <p:spPr>
          <a:xfrm>
            <a:off x="1371600" y="1835624"/>
            <a:ext cx="9601200" cy="3581400"/>
          </a:xfrm>
        </p:spPr>
        <p:txBody>
          <a:bodyPr>
            <a:normAutofit/>
          </a:bodyPr>
          <a:lstStyle/>
          <a:p>
            <a:r>
              <a:rPr lang="en-US" sz="2400" dirty="0"/>
              <a:t>Sight gradually fail. </a:t>
            </a:r>
          </a:p>
          <a:p>
            <a:r>
              <a:rPr lang="en-US" sz="2400" dirty="0"/>
              <a:t>The pupil’s fails to react to light. </a:t>
            </a:r>
          </a:p>
          <a:p>
            <a:r>
              <a:rPr lang="en-US" sz="2400" dirty="0"/>
              <a:t>Eyes are sunken and half closed. </a:t>
            </a:r>
          </a:p>
          <a:p>
            <a:r>
              <a:rPr lang="en-US" sz="2400" dirty="0"/>
              <a:t>Speech becomes increasingly difficult, confused. </a:t>
            </a:r>
          </a:p>
          <a:p>
            <a:r>
              <a:rPr lang="en-US" sz="2400" dirty="0"/>
              <a:t>Loss of Hearing.</a:t>
            </a:r>
          </a:p>
        </p:txBody>
      </p:sp>
    </p:spTree>
    <p:extLst>
      <p:ext uri="{BB962C8B-B14F-4D97-AF65-F5344CB8AC3E}">
        <p14:creationId xmlns:p14="http://schemas.microsoft.com/office/powerpoint/2010/main" val="2306617573"/>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92</TotalTime>
  <Words>1680</Words>
  <Application>Microsoft Office PowerPoint</Application>
  <PresentationFormat>Widescreen</PresentationFormat>
  <Paragraphs>188</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Arial Black</vt:lpstr>
      <vt:lpstr>Theme1</vt:lpstr>
      <vt:lpstr>Performing Care to a Deceased Client</vt:lpstr>
      <vt:lpstr>Introduction</vt:lpstr>
      <vt:lpstr>Introduction</vt:lpstr>
      <vt:lpstr>Meeting the needs of dying individual </vt:lpstr>
      <vt:lpstr>Stages of dying (Dr.Elizabeth Kubler Ross)</vt:lpstr>
      <vt:lpstr>Grief and stages of grief reaction</vt:lpstr>
      <vt:lpstr>Signs of approaching death</vt:lpstr>
      <vt:lpstr>Facial appearance</vt:lpstr>
      <vt:lpstr>Changes in sight, speech, and hearing. </vt:lpstr>
      <vt:lpstr>Respiratory system  </vt:lpstr>
      <vt:lpstr>Circulatory system</vt:lpstr>
      <vt:lpstr>Gastro intestinal system</vt:lpstr>
      <vt:lpstr>Death rattle”</vt:lpstr>
      <vt:lpstr>Genito urinary system</vt:lpstr>
      <vt:lpstr>Skin and musculo skeletal system</vt:lpstr>
      <vt:lpstr>Central nervous system</vt:lpstr>
      <vt:lpstr>Signs of clinical death </vt:lpstr>
      <vt:lpstr>Care of the dying patient </vt:lpstr>
      <vt:lpstr>Psychological support:</vt:lpstr>
      <vt:lpstr>Symptomatic management </vt:lpstr>
      <vt:lpstr>Symptomatic management Cont..</vt:lpstr>
      <vt:lpstr>Symptomatic management Cont..</vt:lpstr>
      <vt:lpstr>Symptomatic management Cont..</vt:lpstr>
      <vt:lpstr>Symptomatic management Cont..</vt:lpstr>
      <vt:lpstr>Caring for the body after death </vt:lpstr>
      <vt:lpstr>Purposes</vt:lpstr>
      <vt:lpstr>Articles required </vt:lpstr>
      <vt:lpstr>Procedure</vt:lpstr>
      <vt:lpstr>Cont….. </vt:lpstr>
      <vt:lpstr>Cont…….. </vt:lpstr>
      <vt:lpstr>Identification tag should contain </vt:lpstr>
      <vt:lpstr>Conclusion </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Performing care to a deceased client</dc:title>
  <dc:creator>NAWARATHNA</dc:creator>
  <cp:lastModifiedBy>Shamiddi Peiris</cp:lastModifiedBy>
  <cp:revision>8</cp:revision>
  <dcterms:created xsi:type="dcterms:W3CDTF">2020-04-02T10:38:19Z</dcterms:created>
  <dcterms:modified xsi:type="dcterms:W3CDTF">2022-03-12T04:44:59Z</dcterms:modified>
</cp:coreProperties>
</file>