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74" r:id="rId3"/>
    <p:sldId id="257" r:id="rId4"/>
    <p:sldId id="275" r:id="rId5"/>
    <p:sldId id="273" r:id="rId6"/>
    <p:sldId id="277" r:id="rId7"/>
    <p:sldId id="258" r:id="rId8"/>
    <p:sldId id="260" r:id="rId9"/>
    <p:sldId id="261" r:id="rId10"/>
    <p:sldId id="262" r:id="rId11"/>
    <p:sldId id="263" r:id="rId12"/>
    <p:sldId id="264" r:id="rId13"/>
    <p:sldId id="265" r:id="rId14"/>
    <p:sldId id="266" r:id="rId15"/>
    <p:sldId id="278" r:id="rId16"/>
    <p:sldId id="279" r:id="rId17"/>
    <p:sldId id="280" r:id="rId18"/>
    <p:sldId id="281" r:id="rId19"/>
    <p:sldId id="282" r:id="rId20"/>
    <p:sldId id="283" r:id="rId21"/>
    <p:sldId id="284" r:id="rId22"/>
    <p:sldId id="285" r:id="rId23"/>
    <p:sldId id="259" r:id="rId24"/>
    <p:sldId id="286" r:id="rId25"/>
    <p:sldId id="267" r:id="rId26"/>
    <p:sldId id="2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654E8-ACBF-4963-9905-70260FC02CBF}" type="datetimeFigureOut">
              <a:rPr lang="en-US" smtClean="0"/>
              <a:t>3/12/2022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64116A-6D5E-4C01-A57A-EDFE2D63BB5C}" type="slidenum">
              <a:rPr lang="en-US" smtClean="0"/>
              <a:t>‹#›</a:t>
            </a:fld>
            <a:endParaRPr lang="en-US"/>
          </a:p>
        </p:txBody>
      </p:sp>
    </p:spTree>
    <p:extLst>
      <p:ext uri="{BB962C8B-B14F-4D97-AF65-F5344CB8AC3E}">
        <p14:creationId xmlns:p14="http://schemas.microsoft.com/office/powerpoint/2010/main" val="3860402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64116A-6D5E-4C01-A57A-EDFE2D63BB5C}" type="slidenum">
              <a:rPr lang="en-US" smtClean="0"/>
              <a:t>3</a:t>
            </a:fld>
            <a:endParaRPr lang="en-US"/>
          </a:p>
        </p:txBody>
      </p:sp>
    </p:spTree>
    <p:extLst>
      <p:ext uri="{BB962C8B-B14F-4D97-AF65-F5344CB8AC3E}">
        <p14:creationId xmlns:p14="http://schemas.microsoft.com/office/powerpoint/2010/main" val="57441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64116A-6D5E-4C01-A57A-EDFE2D63BB5C}" type="slidenum">
              <a:rPr lang="en-US" smtClean="0"/>
              <a:t>14</a:t>
            </a:fld>
            <a:endParaRPr lang="en-US"/>
          </a:p>
        </p:txBody>
      </p:sp>
    </p:spTree>
    <p:extLst>
      <p:ext uri="{BB962C8B-B14F-4D97-AF65-F5344CB8AC3E}">
        <p14:creationId xmlns:p14="http://schemas.microsoft.com/office/powerpoint/2010/main" val="3484799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66126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621B0073-7F9E-4AF4-BB1F-09A47C0641C2}" type="datetimeFigureOut">
              <a:rPr lang="en-US" smtClean="0"/>
              <a:t>3/12/2022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B46DD2FE-EE3E-419B-A249-4A88FE10AA66}" type="slidenum">
              <a:rPr lang="en-US" smtClean="0"/>
              <a:t>‹#›</a:t>
            </a:fld>
            <a:endParaRPr lang="en-US"/>
          </a:p>
        </p:txBody>
      </p:sp>
    </p:spTree>
    <p:extLst>
      <p:ext uri="{BB962C8B-B14F-4D97-AF65-F5344CB8AC3E}">
        <p14:creationId xmlns:p14="http://schemas.microsoft.com/office/powerpoint/2010/main" val="52398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621B0073-7F9E-4AF4-BB1F-09A47C0641C2}" type="datetimeFigureOut">
              <a:rPr lang="en-US" smtClean="0"/>
              <a:t>3/12/2022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B46DD2FE-EE3E-419B-A249-4A88FE10AA66}" type="slidenum">
              <a:rPr lang="en-US" smtClean="0"/>
              <a:t>‹#›</a:t>
            </a:fld>
            <a:endParaRPr lang="en-US"/>
          </a:p>
        </p:txBody>
      </p:sp>
    </p:spTree>
    <p:extLst>
      <p:ext uri="{BB962C8B-B14F-4D97-AF65-F5344CB8AC3E}">
        <p14:creationId xmlns:p14="http://schemas.microsoft.com/office/powerpoint/2010/main" val="657422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373897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2973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621B0073-7F9E-4AF4-BB1F-09A47C0641C2}" type="datetimeFigureOut">
              <a:rPr lang="en-US" smtClean="0"/>
              <a:t>3/12/2022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B46DD2FE-EE3E-419B-A249-4A88FE10AA66}" type="slidenum">
              <a:rPr lang="en-US" smtClean="0"/>
              <a:t>‹#›</a:t>
            </a:fld>
            <a:endParaRPr lang="en-US"/>
          </a:p>
        </p:txBody>
      </p:sp>
    </p:spTree>
    <p:extLst>
      <p:ext uri="{BB962C8B-B14F-4D97-AF65-F5344CB8AC3E}">
        <p14:creationId xmlns:p14="http://schemas.microsoft.com/office/powerpoint/2010/main" val="307798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621B0073-7F9E-4AF4-BB1F-09A47C0641C2}" type="datetimeFigureOut">
              <a:rPr lang="en-US" smtClean="0"/>
              <a:t>3/12/2022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B46DD2FE-EE3E-419B-A249-4A88FE10AA66}" type="slidenum">
              <a:rPr lang="en-US" smtClean="0"/>
              <a:t>‹#›</a:t>
            </a:fld>
            <a:endParaRPr lang="en-US"/>
          </a:p>
        </p:txBody>
      </p:sp>
    </p:spTree>
    <p:extLst>
      <p:ext uri="{BB962C8B-B14F-4D97-AF65-F5344CB8AC3E}">
        <p14:creationId xmlns:p14="http://schemas.microsoft.com/office/powerpoint/2010/main" val="185324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621B0073-7F9E-4AF4-BB1F-09A47C0641C2}" type="datetimeFigureOut">
              <a:rPr lang="en-US" smtClean="0"/>
              <a:t>3/12/2022</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B46DD2FE-EE3E-419B-A249-4A88FE10AA66}" type="slidenum">
              <a:rPr lang="en-US" smtClean="0"/>
              <a:t>‹#›</a:t>
            </a:fld>
            <a:endParaRPr lang="en-US"/>
          </a:p>
        </p:txBody>
      </p:sp>
    </p:spTree>
    <p:extLst>
      <p:ext uri="{BB962C8B-B14F-4D97-AF65-F5344CB8AC3E}">
        <p14:creationId xmlns:p14="http://schemas.microsoft.com/office/powerpoint/2010/main" val="374083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621B0073-7F9E-4AF4-BB1F-09A47C0641C2}" type="datetimeFigureOut">
              <a:rPr lang="en-US" smtClean="0"/>
              <a:t>3/12/2022</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B46DD2FE-EE3E-419B-A249-4A88FE10AA66}" type="slidenum">
              <a:rPr lang="en-US" smtClean="0"/>
              <a:t>‹#›</a:t>
            </a:fld>
            <a:endParaRPr lang="en-US"/>
          </a:p>
        </p:txBody>
      </p:sp>
    </p:spTree>
    <p:extLst>
      <p:ext uri="{BB962C8B-B14F-4D97-AF65-F5344CB8AC3E}">
        <p14:creationId xmlns:p14="http://schemas.microsoft.com/office/powerpoint/2010/main" val="216794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621B0073-7F9E-4AF4-BB1F-09A47C0641C2}" type="datetimeFigureOut">
              <a:rPr lang="en-US" smtClean="0"/>
              <a:t>3/12/2022</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B46DD2FE-EE3E-419B-A249-4A88FE10AA66}" type="slidenum">
              <a:rPr lang="en-US" smtClean="0"/>
              <a:t>‹#›</a:t>
            </a:fld>
            <a:endParaRPr lang="en-US"/>
          </a:p>
        </p:txBody>
      </p:sp>
    </p:spTree>
    <p:extLst>
      <p:ext uri="{BB962C8B-B14F-4D97-AF65-F5344CB8AC3E}">
        <p14:creationId xmlns:p14="http://schemas.microsoft.com/office/powerpoint/2010/main" val="356781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621B0073-7F9E-4AF4-BB1F-09A47C0641C2}" type="datetimeFigureOut">
              <a:rPr lang="en-US" smtClean="0"/>
              <a:t>3/12/2022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B46DD2FE-EE3E-419B-A249-4A88FE10AA66}" type="slidenum">
              <a:rPr lang="en-US" smtClean="0"/>
              <a:t>‹#›</a:t>
            </a:fld>
            <a:endParaRPr lang="en-US"/>
          </a:p>
        </p:txBody>
      </p:sp>
    </p:spTree>
    <p:extLst>
      <p:ext uri="{BB962C8B-B14F-4D97-AF65-F5344CB8AC3E}">
        <p14:creationId xmlns:p14="http://schemas.microsoft.com/office/powerpoint/2010/main" val="34393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621B0073-7F9E-4AF4-BB1F-09A47C0641C2}" type="datetimeFigureOut">
              <a:rPr lang="en-US" smtClean="0"/>
              <a:t>3/12/2022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B46DD2FE-EE3E-419B-A249-4A88FE10AA66}" type="slidenum">
              <a:rPr lang="en-US" smtClean="0"/>
              <a:t>‹#›</a:t>
            </a:fld>
            <a:endParaRPr lang="en-US"/>
          </a:p>
        </p:txBody>
      </p:sp>
    </p:spTree>
    <p:extLst>
      <p:ext uri="{BB962C8B-B14F-4D97-AF65-F5344CB8AC3E}">
        <p14:creationId xmlns:p14="http://schemas.microsoft.com/office/powerpoint/2010/main" val="274754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5433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title"/>
          </p:nvPr>
        </p:nvSpPr>
        <p:spPr/>
        <p:txBody>
          <a:bodyPr>
            <a:noAutofit/>
          </a:bodyPr>
          <a:lstStyle/>
          <a:p>
            <a:r>
              <a:rPr lang="en-US" sz="4400" b="1" dirty="0"/>
              <a:t>Psychosocial Aspects of Nursing in Caring an Adult Client </a:t>
            </a:r>
          </a:p>
        </p:txBody>
      </p:sp>
    </p:spTree>
    <p:extLst>
      <p:ext uri="{BB962C8B-B14F-4D97-AF65-F5344CB8AC3E}">
        <p14:creationId xmlns:p14="http://schemas.microsoft.com/office/powerpoint/2010/main" val="245734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00403"/>
            <a:ext cx="10058400" cy="1371600"/>
          </a:xfrm>
        </p:spPr>
        <p:txBody>
          <a:bodyPr>
            <a:normAutofit fontScale="90000"/>
          </a:bodyPr>
          <a:lstStyle/>
          <a:p>
            <a:r>
              <a:rPr lang="en-US" dirty="0"/>
              <a:t>4. Awareness of one’s own mortality </a:t>
            </a:r>
            <a:br>
              <a:rPr lang="en-US" dirty="0"/>
            </a:br>
            <a:endParaRPr lang="en-US" dirty="0"/>
          </a:p>
        </p:txBody>
      </p:sp>
      <p:sp>
        <p:nvSpPr>
          <p:cNvPr id="3" name="Content Placeholder 2"/>
          <p:cNvSpPr>
            <a:spLocks noGrp="1"/>
          </p:cNvSpPr>
          <p:nvPr>
            <p:ph idx="1"/>
          </p:nvPr>
        </p:nvSpPr>
        <p:spPr/>
        <p:txBody>
          <a:bodyPr>
            <a:normAutofit/>
          </a:bodyPr>
          <a:lstStyle/>
          <a:p>
            <a:r>
              <a:rPr lang="en-US" sz="2400" dirty="0"/>
              <a:t>Not only do spouses die—but friends do also. Older adults may also experience health decline. </a:t>
            </a:r>
          </a:p>
          <a:p>
            <a:endParaRPr lang="en-US" sz="2400" dirty="0"/>
          </a:p>
          <a:p>
            <a:r>
              <a:rPr lang="en-US" sz="2400" dirty="0"/>
              <a:t>Often, older adults review the significance of their life through reminiscences. They love to tell stories of life events. They need to be encouraged to tell stories. They often are faced with multiple losses at one time.</a:t>
            </a:r>
          </a:p>
        </p:txBody>
      </p:sp>
      <p:pic>
        <p:nvPicPr>
          <p:cNvPr id="4" name="Picture 3"/>
          <p:cNvPicPr>
            <a:picLocks noChangeAspect="1"/>
          </p:cNvPicPr>
          <p:nvPr/>
        </p:nvPicPr>
        <p:blipFill>
          <a:blip r:embed="rId2"/>
          <a:stretch>
            <a:fillRect/>
          </a:stretch>
        </p:blipFill>
        <p:spPr>
          <a:xfrm>
            <a:off x="9275486" y="4671805"/>
            <a:ext cx="2466975" cy="1847850"/>
          </a:xfrm>
          <a:prstGeom prst="rect">
            <a:avLst/>
          </a:prstGeom>
        </p:spPr>
      </p:pic>
    </p:spTree>
    <p:extLst>
      <p:ext uri="{BB962C8B-B14F-4D97-AF65-F5344CB8AC3E}">
        <p14:creationId xmlns:p14="http://schemas.microsoft.com/office/powerpoint/2010/main" val="194310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5. Widowhood: </a:t>
            </a:r>
            <a:br>
              <a:rPr lang="en-US" dirty="0"/>
            </a:br>
            <a:endParaRPr lang="en-US" dirty="0"/>
          </a:p>
        </p:txBody>
      </p:sp>
      <p:sp>
        <p:nvSpPr>
          <p:cNvPr id="3" name="Content Placeholder 2"/>
          <p:cNvSpPr>
            <a:spLocks noGrp="1"/>
          </p:cNvSpPr>
          <p:nvPr>
            <p:ph idx="1"/>
          </p:nvPr>
        </p:nvSpPr>
        <p:spPr>
          <a:xfrm>
            <a:off x="1066800" y="1705554"/>
            <a:ext cx="10058400" cy="4722541"/>
          </a:xfrm>
        </p:spPr>
        <p:txBody>
          <a:bodyPr>
            <a:normAutofit/>
          </a:bodyPr>
          <a:lstStyle/>
          <a:p>
            <a:endParaRPr lang="en-US" sz="2400" dirty="0"/>
          </a:p>
          <a:p>
            <a:r>
              <a:rPr lang="en-US" sz="2400" dirty="0"/>
              <a:t>This affects more women than men, as women tend to live longer. </a:t>
            </a:r>
          </a:p>
          <a:p>
            <a:endParaRPr lang="en-US" sz="2400" dirty="0"/>
          </a:p>
          <a:p>
            <a:r>
              <a:rPr lang="en-US" sz="2400" dirty="0"/>
              <a:t>Adjusting to the loss of someone you have shared life with is often difficult. </a:t>
            </a:r>
          </a:p>
          <a:p>
            <a:endParaRPr lang="en-US" sz="2400" dirty="0"/>
          </a:p>
          <a:p>
            <a:r>
              <a:rPr lang="en-US" sz="2400" dirty="0"/>
              <a:t>Many older women have lived family-oriented lives and have been dependent on their husbands. </a:t>
            </a:r>
          </a:p>
          <a:p>
            <a:endParaRPr lang="en-US" sz="2400" dirty="0"/>
          </a:p>
          <a:p>
            <a:r>
              <a:rPr lang="en-US" sz="2400" dirty="0"/>
              <a:t>They find themselves in new roles—such as financial manager—that they need to learn. </a:t>
            </a:r>
          </a:p>
        </p:txBody>
      </p:sp>
    </p:spTree>
    <p:extLst>
      <p:ext uri="{BB962C8B-B14F-4D97-AF65-F5344CB8AC3E}">
        <p14:creationId xmlns:p14="http://schemas.microsoft.com/office/powerpoint/2010/main" val="660467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 Declining physical reserves</a:t>
            </a:r>
            <a:br>
              <a:rPr lang="en-US" dirty="0"/>
            </a:br>
            <a:endParaRPr lang="en-US" dirty="0"/>
          </a:p>
        </p:txBody>
      </p:sp>
      <p:sp>
        <p:nvSpPr>
          <p:cNvPr id="3" name="Content Placeholder 2"/>
          <p:cNvSpPr>
            <a:spLocks noGrp="1"/>
          </p:cNvSpPr>
          <p:nvPr>
            <p:ph idx="1"/>
          </p:nvPr>
        </p:nvSpPr>
        <p:spPr/>
        <p:txBody>
          <a:bodyPr>
            <a:normAutofit/>
          </a:bodyPr>
          <a:lstStyle/>
          <a:p>
            <a:r>
              <a:rPr lang="en-US" sz="2400" dirty="0"/>
              <a:t>As all of us age, the wear and tear on our bodies causes changes to occur. Fatigue sets in. Our responses become slower, and our appearance changes. </a:t>
            </a:r>
          </a:p>
          <a:p>
            <a:endParaRPr lang="en-US" sz="2400" dirty="0"/>
          </a:p>
          <a:p>
            <a:r>
              <a:rPr lang="en-US" sz="2400" dirty="0"/>
              <a:t>Chronic illness affects body systems. The fear of loss of independence is great. Being independent is a strong value for most.</a:t>
            </a:r>
          </a:p>
        </p:txBody>
      </p:sp>
      <p:pic>
        <p:nvPicPr>
          <p:cNvPr id="4" name="Picture 3"/>
          <p:cNvPicPr>
            <a:picLocks noChangeAspect="1"/>
          </p:cNvPicPr>
          <p:nvPr/>
        </p:nvPicPr>
        <p:blipFill>
          <a:blip r:embed="rId2"/>
          <a:stretch>
            <a:fillRect/>
          </a:stretch>
        </p:blipFill>
        <p:spPr>
          <a:xfrm>
            <a:off x="8988701" y="4707421"/>
            <a:ext cx="2762250" cy="1657350"/>
          </a:xfrm>
          <a:prstGeom prst="rect">
            <a:avLst/>
          </a:prstGeom>
        </p:spPr>
      </p:pic>
    </p:spTree>
    <p:extLst>
      <p:ext uri="{BB962C8B-B14F-4D97-AF65-F5344CB8AC3E}">
        <p14:creationId xmlns:p14="http://schemas.microsoft.com/office/powerpoint/2010/main" val="914173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7. Shrinking social world for some: </a:t>
            </a:r>
            <a:br>
              <a:rPr lang="en-US" dirty="0"/>
            </a:br>
            <a:endParaRPr lang="en-US" dirty="0"/>
          </a:p>
        </p:txBody>
      </p:sp>
      <p:sp>
        <p:nvSpPr>
          <p:cNvPr id="3" name="Content Placeholder 2"/>
          <p:cNvSpPr>
            <a:spLocks noGrp="1"/>
          </p:cNvSpPr>
          <p:nvPr>
            <p:ph idx="1"/>
          </p:nvPr>
        </p:nvSpPr>
        <p:spPr>
          <a:xfrm>
            <a:off x="2358887" y="2014194"/>
            <a:ext cx="9329530" cy="3931920"/>
          </a:xfrm>
        </p:spPr>
        <p:txBody>
          <a:bodyPr>
            <a:normAutofit/>
          </a:bodyPr>
          <a:lstStyle/>
          <a:p>
            <a:r>
              <a:rPr lang="en-US" sz="2400" dirty="0"/>
              <a:t>Loneliness commonly occurs as a spouse or friend becomes ill or dies. Children and grandchildren are often very busy and may live at a distance. </a:t>
            </a:r>
          </a:p>
          <a:p>
            <a:endParaRPr lang="en-US" sz="2400" dirty="0"/>
          </a:p>
          <a:p>
            <a:r>
              <a:rPr lang="en-US" sz="2400" dirty="0"/>
              <a:t>Often older adults choose not to drive—further limiting their socializing. </a:t>
            </a:r>
          </a:p>
          <a:p>
            <a:endParaRPr lang="en-US" sz="2400" dirty="0"/>
          </a:p>
          <a:p>
            <a:r>
              <a:rPr lang="en-US" sz="2400" dirty="0"/>
              <a:t>Senses, such as hearing and seeing, diminish, making communication difficult. </a:t>
            </a:r>
          </a:p>
        </p:txBody>
      </p:sp>
      <p:pic>
        <p:nvPicPr>
          <p:cNvPr id="4" name="Picture 3"/>
          <p:cNvPicPr>
            <a:picLocks noChangeAspect="1"/>
          </p:cNvPicPr>
          <p:nvPr/>
        </p:nvPicPr>
        <p:blipFill>
          <a:blip r:embed="rId2"/>
          <a:stretch>
            <a:fillRect/>
          </a:stretch>
        </p:blipFill>
        <p:spPr>
          <a:xfrm>
            <a:off x="341657" y="4233461"/>
            <a:ext cx="1847850" cy="2466975"/>
          </a:xfrm>
          <a:prstGeom prst="rect">
            <a:avLst/>
          </a:prstGeom>
        </p:spPr>
      </p:pic>
    </p:spTree>
    <p:extLst>
      <p:ext uri="{BB962C8B-B14F-4D97-AF65-F5344CB8AC3E}">
        <p14:creationId xmlns:p14="http://schemas.microsoft.com/office/powerpoint/2010/main" val="2576274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8. Changes in income: </a:t>
            </a:r>
          </a:p>
        </p:txBody>
      </p:sp>
      <p:sp>
        <p:nvSpPr>
          <p:cNvPr id="3" name="Content Placeholder 2"/>
          <p:cNvSpPr>
            <a:spLocks noGrp="1"/>
          </p:cNvSpPr>
          <p:nvPr>
            <p:ph idx="1"/>
          </p:nvPr>
        </p:nvSpPr>
        <p:spPr/>
        <p:txBody>
          <a:bodyPr>
            <a:normAutofit/>
          </a:bodyPr>
          <a:lstStyle/>
          <a:p>
            <a:r>
              <a:rPr lang="en-US" sz="2400" dirty="0"/>
              <a:t>Often retirement income is less than half the income earned when the person was fully employed. </a:t>
            </a:r>
          </a:p>
          <a:p>
            <a:endParaRPr lang="en-US" sz="2400" dirty="0"/>
          </a:p>
          <a:p>
            <a:r>
              <a:rPr lang="en-US" sz="2400" dirty="0"/>
              <a:t>Social security income for many is the main source of income. If a spouse dies, the income is usually further decreased. </a:t>
            </a:r>
          </a:p>
          <a:p>
            <a:endParaRPr lang="en-US" sz="2400" dirty="0"/>
          </a:p>
          <a:p>
            <a:r>
              <a:rPr lang="en-US" sz="2400" dirty="0"/>
              <a:t>This decrease can cause significant adjustments in a person’s social and leisure activities. </a:t>
            </a:r>
          </a:p>
        </p:txBody>
      </p:sp>
      <p:pic>
        <p:nvPicPr>
          <p:cNvPr id="4" name="Picture 3"/>
          <p:cNvPicPr>
            <a:picLocks noChangeAspect="1"/>
          </p:cNvPicPr>
          <p:nvPr/>
        </p:nvPicPr>
        <p:blipFill>
          <a:blip r:embed="rId3"/>
          <a:stretch>
            <a:fillRect/>
          </a:stretch>
        </p:blipFill>
        <p:spPr>
          <a:xfrm>
            <a:off x="9474270" y="255270"/>
            <a:ext cx="2466975" cy="1847850"/>
          </a:xfrm>
          <a:prstGeom prst="rect">
            <a:avLst/>
          </a:prstGeom>
        </p:spPr>
      </p:pic>
    </p:spTree>
    <p:extLst>
      <p:ext uri="{BB962C8B-B14F-4D97-AF65-F5344CB8AC3E}">
        <p14:creationId xmlns:p14="http://schemas.microsoft.com/office/powerpoint/2010/main" val="3114067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It affects to psychosocial functions causing;</a:t>
            </a:r>
          </a:p>
        </p:txBody>
      </p:sp>
      <p:sp>
        <p:nvSpPr>
          <p:cNvPr id="3" name="Content Placeholder 2"/>
          <p:cNvSpPr>
            <a:spLocks noGrp="1"/>
          </p:cNvSpPr>
          <p:nvPr>
            <p:ph idx="1"/>
          </p:nvPr>
        </p:nvSpPr>
        <p:spPr/>
        <p:txBody>
          <a:bodyPr>
            <a:noAutofit/>
          </a:bodyPr>
          <a:lstStyle/>
          <a:p>
            <a:r>
              <a:rPr lang="en-US" sz="2400" dirty="0"/>
              <a:t>Mood disorders</a:t>
            </a:r>
          </a:p>
          <a:p>
            <a:r>
              <a:rPr lang="en-US" sz="2400" dirty="0"/>
              <a:t>Anxiety</a:t>
            </a:r>
          </a:p>
          <a:p>
            <a:r>
              <a:rPr lang="en-US" sz="2400" dirty="0"/>
              <a:t>Delirium</a:t>
            </a:r>
          </a:p>
          <a:p>
            <a:r>
              <a:rPr lang="en-US" sz="2400" dirty="0"/>
              <a:t>Dementia</a:t>
            </a:r>
          </a:p>
          <a:p>
            <a:r>
              <a:rPr lang="en-US" sz="2400" dirty="0" err="1"/>
              <a:t>Agression</a:t>
            </a:r>
            <a:endParaRPr lang="en-US" sz="2400" dirty="0"/>
          </a:p>
          <a:p>
            <a:r>
              <a:rPr lang="en-US" sz="2400" dirty="0"/>
              <a:t>Substance abuse</a:t>
            </a:r>
          </a:p>
          <a:p>
            <a:r>
              <a:rPr lang="en-US" sz="2400" dirty="0"/>
              <a:t>Sleep disorders</a:t>
            </a:r>
          </a:p>
          <a:p>
            <a:r>
              <a:rPr lang="en-US" sz="2400" dirty="0"/>
              <a:t>Pain</a:t>
            </a:r>
          </a:p>
          <a:p>
            <a:r>
              <a:rPr lang="en-US" sz="2400" dirty="0"/>
              <a:t>Eating disorders</a:t>
            </a:r>
          </a:p>
          <a:p>
            <a:r>
              <a:rPr lang="en-US" sz="2400" dirty="0"/>
              <a:t>Abuse and neglect</a:t>
            </a:r>
          </a:p>
        </p:txBody>
      </p:sp>
      <p:pic>
        <p:nvPicPr>
          <p:cNvPr id="4" name="Picture 3"/>
          <p:cNvPicPr>
            <a:picLocks noChangeAspect="1"/>
          </p:cNvPicPr>
          <p:nvPr/>
        </p:nvPicPr>
        <p:blipFill>
          <a:blip r:embed="rId2"/>
          <a:stretch>
            <a:fillRect/>
          </a:stretch>
        </p:blipFill>
        <p:spPr>
          <a:xfrm>
            <a:off x="8568151" y="4434840"/>
            <a:ext cx="2847975" cy="1600200"/>
          </a:xfrm>
          <a:prstGeom prst="rect">
            <a:avLst/>
          </a:prstGeom>
        </p:spPr>
      </p:pic>
    </p:spTree>
    <p:extLst>
      <p:ext uri="{BB962C8B-B14F-4D97-AF65-F5344CB8AC3E}">
        <p14:creationId xmlns:p14="http://schemas.microsoft.com/office/powerpoint/2010/main" val="4273305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Nurses to promote Health aging</a:t>
            </a:r>
          </a:p>
        </p:txBody>
      </p:sp>
      <p:sp>
        <p:nvSpPr>
          <p:cNvPr id="3" name="Content Placeholder 2"/>
          <p:cNvSpPr>
            <a:spLocks noGrp="1"/>
          </p:cNvSpPr>
          <p:nvPr>
            <p:ph idx="1"/>
          </p:nvPr>
        </p:nvSpPr>
        <p:spPr/>
        <p:txBody>
          <a:bodyPr>
            <a:normAutofit/>
          </a:bodyPr>
          <a:lstStyle/>
          <a:p>
            <a:r>
              <a:rPr lang="en-US" sz="2400" dirty="0"/>
              <a:t>Health aging is the ability to continue to function mentally, physically, socially and spiritually as the body slows down its process</a:t>
            </a:r>
          </a:p>
        </p:txBody>
      </p:sp>
      <p:pic>
        <p:nvPicPr>
          <p:cNvPr id="4" name="Picture 3"/>
          <p:cNvPicPr>
            <a:picLocks noChangeAspect="1"/>
          </p:cNvPicPr>
          <p:nvPr/>
        </p:nvPicPr>
        <p:blipFill>
          <a:blip r:embed="rId2"/>
          <a:stretch>
            <a:fillRect/>
          </a:stretch>
        </p:blipFill>
        <p:spPr>
          <a:xfrm>
            <a:off x="6380922" y="3678226"/>
            <a:ext cx="4085189" cy="2635606"/>
          </a:xfrm>
          <a:prstGeom prst="rect">
            <a:avLst/>
          </a:prstGeom>
        </p:spPr>
      </p:pic>
    </p:spTree>
    <p:extLst>
      <p:ext uri="{BB962C8B-B14F-4D97-AF65-F5344CB8AC3E}">
        <p14:creationId xmlns:p14="http://schemas.microsoft.com/office/powerpoint/2010/main" val="4025319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Principles of geriatric nursing for healthy aging</a:t>
            </a:r>
          </a:p>
        </p:txBody>
      </p:sp>
      <p:sp>
        <p:nvSpPr>
          <p:cNvPr id="3" name="Content Placeholder 2"/>
          <p:cNvSpPr>
            <a:spLocks noGrp="1"/>
          </p:cNvSpPr>
          <p:nvPr>
            <p:ph idx="1"/>
          </p:nvPr>
        </p:nvSpPr>
        <p:spPr/>
        <p:txBody>
          <a:bodyPr/>
          <a:lstStyle/>
          <a:p>
            <a:r>
              <a:rPr lang="en-US" sz="2400" dirty="0"/>
              <a:t>Continuous process of change and adaptation. </a:t>
            </a:r>
          </a:p>
          <a:p>
            <a:r>
              <a:rPr lang="en-US" sz="2400" dirty="0"/>
              <a:t>Self defined and individualistic. </a:t>
            </a:r>
          </a:p>
          <a:p>
            <a:r>
              <a:rPr lang="en-US" sz="2400" dirty="0"/>
              <a:t>Slowing down of body processes.</a:t>
            </a:r>
          </a:p>
          <a:p>
            <a:r>
              <a:rPr lang="en-US" sz="2400" dirty="0"/>
              <a:t>Acceptance and movement towards death. </a:t>
            </a:r>
          </a:p>
          <a:p>
            <a:r>
              <a:rPr lang="en-US" sz="2400" dirty="0"/>
              <a:t>Desire to continue to actively participate in life processes. </a:t>
            </a:r>
          </a:p>
          <a:p>
            <a:r>
              <a:rPr lang="en-US" sz="2400" dirty="0"/>
              <a:t>Ability to function physically, cognitively and socially. </a:t>
            </a:r>
          </a:p>
          <a:p>
            <a:r>
              <a:rPr lang="en-US" sz="2400" dirty="0"/>
              <a:t>Self assessment and redefinition of self and abilities.</a:t>
            </a:r>
          </a:p>
        </p:txBody>
      </p:sp>
    </p:spTree>
    <p:extLst>
      <p:ext uri="{BB962C8B-B14F-4D97-AF65-F5344CB8AC3E}">
        <p14:creationId xmlns:p14="http://schemas.microsoft.com/office/powerpoint/2010/main" val="958162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97480"/>
            <a:ext cx="10058400" cy="1371600"/>
          </a:xfrm>
        </p:spPr>
        <p:txBody>
          <a:bodyPr>
            <a:normAutofit/>
          </a:bodyPr>
          <a:lstStyle/>
          <a:p>
            <a:pPr algn="ctr"/>
            <a:r>
              <a:rPr lang="en-US" b="1" dirty="0">
                <a:solidFill>
                  <a:srgbClr val="FF0000"/>
                </a:solidFill>
              </a:rPr>
              <a:t>Ways to improve psychosocial aspects of elderly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71502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44420"/>
            <a:ext cx="10058400" cy="1371600"/>
          </a:xfrm>
        </p:spPr>
        <p:txBody>
          <a:bodyPr/>
          <a:lstStyle/>
          <a:p>
            <a:r>
              <a:rPr lang="en-US" dirty="0"/>
              <a:t>To improve self esteem</a:t>
            </a:r>
          </a:p>
        </p:txBody>
      </p:sp>
      <p:sp>
        <p:nvSpPr>
          <p:cNvPr id="3" name="Content Placeholder 2"/>
          <p:cNvSpPr>
            <a:spLocks noGrp="1"/>
          </p:cNvSpPr>
          <p:nvPr>
            <p:ph idx="1"/>
          </p:nvPr>
        </p:nvSpPr>
        <p:spPr>
          <a:xfrm>
            <a:off x="536713" y="1716020"/>
            <a:ext cx="11111947" cy="3931920"/>
          </a:xfrm>
        </p:spPr>
        <p:txBody>
          <a:bodyPr>
            <a:noAutofit/>
          </a:bodyPr>
          <a:lstStyle/>
          <a:p>
            <a:r>
              <a:rPr lang="en-US" sz="2000" dirty="0"/>
              <a:t>Allow elderly to make choices whenever possible. </a:t>
            </a:r>
          </a:p>
          <a:p>
            <a:r>
              <a:rPr lang="en-US" sz="2000" dirty="0"/>
              <a:t>Encourage elderly to do as much as possible for themselves. </a:t>
            </a:r>
          </a:p>
          <a:p>
            <a:r>
              <a:rPr lang="en-US" sz="2000" dirty="0"/>
              <a:t>Modify environment that suits elderly to perform self care activities independently. </a:t>
            </a:r>
          </a:p>
          <a:p>
            <a:r>
              <a:rPr lang="en-US" sz="2000" dirty="0"/>
              <a:t>Avoid being over protective or directive to prevent the feeling of impotent or child like. </a:t>
            </a:r>
          </a:p>
          <a:p>
            <a:r>
              <a:rPr lang="en-US" sz="2000" dirty="0"/>
              <a:t>Respect older adult’s rights to refuse.</a:t>
            </a:r>
          </a:p>
          <a:p>
            <a:r>
              <a:rPr lang="en-US" sz="2000" dirty="0"/>
              <a:t>Explore feelings and concerns to improve self worth. </a:t>
            </a:r>
          </a:p>
          <a:p>
            <a:r>
              <a:rPr lang="en-US" sz="2000" dirty="0"/>
              <a:t>Demonstrate acceptance. </a:t>
            </a:r>
          </a:p>
          <a:p>
            <a:r>
              <a:rPr lang="en-US" sz="2000" dirty="0"/>
              <a:t>Focus on abilities and not disabilities to promote self worth. </a:t>
            </a:r>
          </a:p>
          <a:p>
            <a:r>
              <a:rPr lang="en-US" sz="2000" dirty="0"/>
              <a:t>Absence of self worth leads to despair and hopelessness. Erickson stressed the importance of seeing value in the life stories of older adults. </a:t>
            </a:r>
          </a:p>
          <a:p>
            <a:r>
              <a:rPr lang="en-US" sz="2000" dirty="0"/>
              <a:t>Provide opportunities for reminiscence because it provides recognition of previous successes.</a:t>
            </a:r>
          </a:p>
        </p:txBody>
      </p:sp>
    </p:spTree>
    <p:extLst>
      <p:ext uri="{BB962C8B-B14F-4D97-AF65-F5344CB8AC3E}">
        <p14:creationId xmlns:p14="http://schemas.microsoft.com/office/powerpoint/2010/main" val="4030858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sz="2400" dirty="0"/>
              <a:t>The psychosocial maturity of elderly such as wisdom, creativity, spirituality and emotional out growth have shaped the world we now live</a:t>
            </a:r>
          </a:p>
          <a:p>
            <a:r>
              <a:rPr lang="en-US" sz="2400" dirty="0"/>
              <a:t>Elders are transmitters of knowledge of life experiences.</a:t>
            </a:r>
          </a:p>
          <a:p>
            <a:r>
              <a:rPr lang="en-US" sz="2400" dirty="0"/>
              <a:t>They help in crisis management and also roots of our society</a:t>
            </a:r>
          </a:p>
        </p:txBody>
      </p:sp>
      <p:pic>
        <p:nvPicPr>
          <p:cNvPr id="4" name="Picture 3"/>
          <p:cNvPicPr>
            <a:picLocks noChangeAspect="1"/>
          </p:cNvPicPr>
          <p:nvPr/>
        </p:nvPicPr>
        <p:blipFill>
          <a:blip r:embed="rId2"/>
          <a:stretch>
            <a:fillRect/>
          </a:stretch>
        </p:blipFill>
        <p:spPr>
          <a:xfrm>
            <a:off x="8603560" y="4342158"/>
            <a:ext cx="3333750" cy="2228850"/>
          </a:xfrm>
          <a:prstGeom prst="rect">
            <a:avLst/>
          </a:prstGeom>
        </p:spPr>
      </p:pic>
    </p:spTree>
    <p:extLst>
      <p:ext uri="{BB962C8B-B14F-4D97-AF65-F5344CB8AC3E}">
        <p14:creationId xmlns:p14="http://schemas.microsoft.com/office/powerpoint/2010/main" val="36970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strengthen familial roles and relationships</a:t>
            </a:r>
          </a:p>
        </p:txBody>
      </p:sp>
      <p:sp>
        <p:nvSpPr>
          <p:cNvPr id="3" name="Content Placeholder 2"/>
          <p:cNvSpPr>
            <a:spLocks noGrp="1"/>
          </p:cNvSpPr>
          <p:nvPr>
            <p:ph idx="1"/>
          </p:nvPr>
        </p:nvSpPr>
        <p:spPr/>
        <p:txBody>
          <a:bodyPr>
            <a:normAutofit/>
          </a:bodyPr>
          <a:lstStyle/>
          <a:p>
            <a:r>
              <a:rPr lang="en-US" sz="2400" dirty="0"/>
              <a:t>Assess the interaction between family members. </a:t>
            </a:r>
          </a:p>
          <a:p>
            <a:r>
              <a:rPr lang="en-US" sz="2400" dirty="0"/>
              <a:t>Encourage family members to verbalize their feelings independently and teach positive coping. </a:t>
            </a:r>
          </a:p>
          <a:p>
            <a:r>
              <a:rPr lang="en-US" sz="2400" dirty="0"/>
              <a:t>Assist family members in identifying personal and family strengths. </a:t>
            </a:r>
          </a:p>
          <a:p>
            <a:r>
              <a:rPr lang="en-US" sz="2400" dirty="0"/>
              <a:t>Encourage the family members to assist in elderly care. </a:t>
            </a:r>
          </a:p>
          <a:p>
            <a:r>
              <a:rPr lang="en-US" sz="2400" dirty="0"/>
              <a:t>Assist families in identifying the factors that are interfering with normal interactions.</a:t>
            </a:r>
          </a:p>
          <a:p>
            <a:r>
              <a:rPr lang="en-US" sz="2400" dirty="0"/>
              <a:t>Making the elderly a vital component of the family system.</a:t>
            </a:r>
          </a:p>
        </p:txBody>
      </p:sp>
    </p:spTree>
    <p:extLst>
      <p:ext uri="{BB962C8B-B14F-4D97-AF65-F5344CB8AC3E}">
        <p14:creationId xmlns:p14="http://schemas.microsoft.com/office/powerpoint/2010/main" val="158076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cope with stress</a:t>
            </a:r>
          </a:p>
        </p:txBody>
      </p:sp>
      <p:sp>
        <p:nvSpPr>
          <p:cNvPr id="3" name="Content Placeholder 2"/>
          <p:cNvSpPr>
            <a:spLocks noGrp="1"/>
          </p:cNvSpPr>
          <p:nvPr>
            <p:ph idx="1"/>
          </p:nvPr>
        </p:nvSpPr>
        <p:spPr/>
        <p:txBody>
          <a:bodyPr/>
          <a:lstStyle/>
          <a:p>
            <a:r>
              <a:rPr lang="en-US" dirty="0"/>
              <a:t>Encourage older adults to verbalize their feelings. </a:t>
            </a:r>
          </a:p>
          <a:p>
            <a:r>
              <a:rPr lang="en-US" dirty="0"/>
              <a:t>Assist in identifying the personal strengths and previously successful coping strategies.</a:t>
            </a:r>
          </a:p>
          <a:p>
            <a:pPr lvl="1"/>
            <a:r>
              <a:rPr lang="en-US" dirty="0"/>
              <a:t>Progressive relaxation: Tighten and relax muscles starting at the feet and working upward through the body. </a:t>
            </a:r>
          </a:p>
          <a:p>
            <a:pPr lvl="1"/>
            <a:r>
              <a:rPr lang="en-US" dirty="0"/>
              <a:t>Self hypnosis: Place oneself in a trance like state. </a:t>
            </a:r>
          </a:p>
          <a:p>
            <a:pPr lvl="1"/>
            <a:r>
              <a:rPr lang="en-US" dirty="0"/>
              <a:t>Imagery: To think of a calm, peaceful setting and enjoying the experience. </a:t>
            </a:r>
          </a:p>
          <a:p>
            <a:pPr lvl="1"/>
            <a:r>
              <a:rPr lang="en-US" dirty="0"/>
              <a:t>Meditation: To shut out the external stimuli and focus on calming the thoughts.</a:t>
            </a:r>
          </a:p>
        </p:txBody>
      </p:sp>
      <p:pic>
        <p:nvPicPr>
          <p:cNvPr id="4" name="Picture 3"/>
          <p:cNvPicPr>
            <a:picLocks noChangeAspect="1"/>
          </p:cNvPicPr>
          <p:nvPr/>
        </p:nvPicPr>
        <p:blipFill>
          <a:blip r:embed="rId2"/>
          <a:stretch>
            <a:fillRect/>
          </a:stretch>
        </p:blipFill>
        <p:spPr>
          <a:xfrm>
            <a:off x="7960621" y="5239785"/>
            <a:ext cx="3705225" cy="1228725"/>
          </a:xfrm>
          <a:prstGeom prst="rect">
            <a:avLst/>
          </a:prstGeom>
        </p:spPr>
      </p:pic>
    </p:spTree>
    <p:extLst>
      <p:ext uri="{BB962C8B-B14F-4D97-AF65-F5344CB8AC3E}">
        <p14:creationId xmlns:p14="http://schemas.microsoft.com/office/powerpoint/2010/main" val="3896447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encourage family to support the adults</a:t>
            </a:r>
          </a:p>
        </p:txBody>
      </p:sp>
      <p:sp>
        <p:nvSpPr>
          <p:cNvPr id="3" name="Content Placeholder 2"/>
          <p:cNvSpPr>
            <a:spLocks noGrp="1"/>
          </p:cNvSpPr>
          <p:nvPr>
            <p:ph idx="1"/>
          </p:nvPr>
        </p:nvSpPr>
        <p:spPr/>
        <p:txBody>
          <a:bodyPr>
            <a:normAutofit/>
          </a:bodyPr>
          <a:lstStyle/>
          <a:p>
            <a:r>
              <a:rPr lang="en-US" sz="2400" dirty="0"/>
              <a:t>For e.g. Retirement :- develop new skills, use time for hobbies and personal pursuits and get involved with meaningful volunteer activities. </a:t>
            </a:r>
          </a:p>
          <a:p>
            <a:r>
              <a:rPr lang="en-US" sz="2400" dirty="0"/>
              <a:t>Reduced income:-take advantage of discounts for seniors. </a:t>
            </a:r>
          </a:p>
          <a:p>
            <a:r>
              <a:rPr lang="en-US" sz="2400" dirty="0"/>
              <a:t>Functional limitations:- adapt the environment to ensure safety and optimal functional status, take advantage of assistive devices and </a:t>
            </a:r>
            <a:r>
              <a:rPr lang="en-US" sz="2400" dirty="0" err="1"/>
              <a:t>equipments</a:t>
            </a:r>
            <a:r>
              <a:rPr lang="en-US" sz="2400" dirty="0"/>
              <a:t> and accept help when necessary.</a:t>
            </a:r>
          </a:p>
        </p:txBody>
      </p:sp>
      <p:pic>
        <p:nvPicPr>
          <p:cNvPr id="4" name="Picture 3"/>
          <p:cNvPicPr>
            <a:picLocks noChangeAspect="1"/>
          </p:cNvPicPr>
          <p:nvPr/>
        </p:nvPicPr>
        <p:blipFill>
          <a:blip r:embed="rId2"/>
          <a:stretch>
            <a:fillRect/>
          </a:stretch>
        </p:blipFill>
        <p:spPr>
          <a:xfrm>
            <a:off x="8486775" y="4967495"/>
            <a:ext cx="2638425" cy="1733550"/>
          </a:xfrm>
          <a:prstGeom prst="rect">
            <a:avLst/>
          </a:prstGeom>
        </p:spPr>
      </p:pic>
    </p:spTree>
    <p:extLst>
      <p:ext uri="{BB962C8B-B14F-4D97-AF65-F5344CB8AC3E}">
        <p14:creationId xmlns:p14="http://schemas.microsoft.com/office/powerpoint/2010/main" val="3823873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Nurse</a:t>
            </a:r>
          </a:p>
        </p:txBody>
      </p:sp>
      <p:sp>
        <p:nvSpPr>
          <p:cNvPr id="3" name="Content Placeholder 2"/>
          <p:cNvSpPr>
            <a:spLocks noGrp="1"/>
          </p:cNvSpPr>
          <p:nvPr>
            <p:ph idx="1"/>
          </p:nvPr>
        </p:nvSpPr>
        <p:spPr/>
        <p:txBody>
          <a:bodyPr>
            <a:normAutofit/>
          </a:bodyPr>
          <a:lstStyle/>
          <a:p>
            <a:r>
              <a:rPr lang="en-US" sz="2400" dirty="0" err="1"/>
              <a:t>Gerontological</a:t>
            </a:r>
            <a:r>
              <a:rPr lang="en-US" sz="2400" dirty="0"/>
              <a:t> Nursing interventions are directed towards enhancing self esteem, promoting a sense of control, fostering self supports and assisting them with effective use of coping mechanisms. </a:t>
            </a:r>
          </a:p>
          <a:p>
            <a:endParaRPr lang="en-US" sz="2400" dirty="0"/>
          </a:p>
          <a:p>
            <a:r>
              <a:rPr lang="en-US" sz="2400" dirty="0"/>
              <a:t>Nurses are providers of health education and other health promotional intervention to improve quality of life, enable each individual to function at the highest possible level of social and emotional wellness.</a:t>
            </a:r>
          </a:p>
        </p:txBody>
      </p:sp>
    </p:spTree>
    <p:extLst>
      <p:ext uri="{BB962C8B-B14F-4D97-AF65-F5344CB8AC3E}">
        <p14:creationId xmlns:p14="http://schemas.microsoft.com/office/powerpoint/2010/main" val="2124099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Nurse</a:t>
            </a:r>
          </a:p>
        </p:txBody>
      </p:sp>
      <p:sp>
        <p:nvSpPr>
          <p:cNvPr id="3" name="Content Placeholder 2"/>
          <p:cNvSpPr>
            <a:spLocks noGrp="1"/>
          </p:cNvSpPr>
          <p:nvPr>
            <p:ph idx="1"/>
          </p:nvPr>
        </p:nvSpPr>
        <p:spPr/>
        <p:txBody>
          <a:bodyPr>
            <a:normAutofit/>
          </a:bodyPr>
          <a:lstStyle/>
          <a:p>
            <a:r>
              <a:rPr lang="en-US" sz="2400" dirty="0"/>
              <a:t>Nurses are prepared with unique skills that support this wellness by assessing for the strengths of the family system and assuring that appropriate care is in place.</a:t>
            </a:r>
          </a:p>
          <a:p>
            <a:endParaRPr lang="en-US" sz="2400" dirty="0"/>
          </a:p>
          <a:p>
            <a:r>
              <a:rPr lang="en-US" sz="2400" dirty="0"/>
              <a:t>Addressing the identified needs from a proactive approach allows for prevention of predictable risks and improved disease management.</a:t>
            </a:r>
          </a:p>
          <a:p>
            <a:pPr marL="0" indent="0">
              <a:buNone/>
            </a:pPr>
            <a:endParaRPr lang="en-US" dirty="0"/>
          </a:p>
        </p:txBody>
      </p:sp>
    </p:spTree>
    <p:extLst>
      <p:ext uri="{BB962C8B-B14F-4D97-AF65-F5344CB8AC3E}">
        <p14:creationId xmlns:p14="http://schemas.microsoft.com/office/powerpoint/2010/main" val="1088595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Based Priorities</a:t>
            </a:r>
          </a:p>
        </p:txBody>
      </p:sp>
      <p:sp>
        <p:nvSpPr>
          <p:cNvPr id="3" name="Content Placeholder 2"/>
          <p:cNvSpPr>
            <a:spLocks noGrp="1"/>
          </p:cNvSpPr>
          <p:nvPr>
            <p:ph idx="1"/>
          </p:nvPr>
        </p:nvSpPr>
        <p:spPr>
          <a:xfrm>
            <a:off x="629478" y="1980927"/>
            <a:ext cx="11098695" cy="3931920"/>
          </a:xfrm>
        </p:spPr>
        <p:txBody>
          <a:bodyPr>
            <a:noAutofit/>
          </a:bodyPr>
          <a:lstStyle/>
          <a:p>
            <a:r>
              <a:rPr lang="en-US" sz="2000" dirty="0"/>
              <a:t>Maintain a person-in-environment perspective in understanding human functioning and well-being.</a:t>
            </a:r>
          </a:p>
          <a:p>
            <a:r>
              <a:rPr lang="en-US" sz="2000" dirty="0"/>
              <a:t>Respect and promote older adults’ rights to dignity and self determination.</a:t>
            </a:r>
          </a:p>
          <a:p>
            <a:r>
              <a:rPr lang="en-US" sz="2000" dirty="0"/>
              <a:t>Attend to maintaining quality of life for older adults and family systems.</a:t>
            </a:r>
          </a:p>
          <a:p>
            <a:r>
              <a:rPr lang="en-US" sz="2000" dirty="0"/>
              <a:t>Promote social justice, including reducing barriers to wellbeing in later life.</a:t>
            </a:r>
          </a:p>
          <a:p>
            <a:r>
              <a:rPr lang="en-US" sz="2000" dirty="0"/>
              <a:t>Promote older adults’ coping and problem-solving capabilities.</a:t>
            </a:r>
          </a:p>
          <a:p>
            <a:r>
              <a:rPr lang="en-US" sz="2000" dirty="0"/>
              <a:t>Committed to person-centered, team approach in conducting, implementing and evaluating assessments.</a:t>
            </a:r>
          </a:p>
          <a:p>
            <a:r>
              <a:rPr lang="en-US" sz="2000" dirty="0"/>
              <a:t>Advocate for agency practice in person/family centered assessments consistent with social work values.</a:t>
            </a:r>
          </a:p>
        </p:txBody>
      </p:sp>
    </p:spTree>
    <p:extLst>
      <p:ext uri="{BB962C8B-B14F-4D97-AF65-F5344CB8AC3E}">
        <p14:creationId xmlns:p14="http://schemas.microsoft.com/office/powerpoint/2010/main" val="2228395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226768"/>
            <a:ext cx="10058400" cy="1371600"/>
          </a:xfrm>
        </p:spPr>
        <p:txBody>
          <a:bodyPr/>
          <a:lstStyle/>
          <a:p>
            <a:pPr algn="ctr"/>
            <a:r>
              <a:rPr lang="en-US" b="1" dirty="0">
                <a:solidFill>
                  <a:srgbClr val="FF0000"/>
                </a:solidFill>
              </a:rPr>
              <a:t>Thank You</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23404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sz="2400" dirty="0"/>
              <a:t>One consequence of the "graying" of the world's population is that all health care professionals will increasingly be providing services to older adults and their caregivers. </a:t>
            </a:r>
          </a:p>
          <a:p>
            <a:endParaRPr lang="en-US" sz="2400" dirty="0"/>
          </a:p>
          <a:p>
            <a:r>
              <a:rPr lang="en-US" sz="2400" dirty="0"/>
              <a:t>Because emotional health in older adults is a key ingredient to successful aging, nurses, social workers, mental health and medical professionals can play a key role in addressing these important areas in both community and structured care settings.</a:t>
            </a:r>
          </a:p>
        </p:txBody>
      </p:sp>
      <p:pic>
        <p:nvPicPr>
          <p:cNvPr id="4" name="Picture 3"/>
          <p:cNvPicPr>
            <a:picLocks noChangeAspect="1"/>
          </p:cNvPicPr>
          <p:nvPr/>
        </p:nvPicPr>
        <p:blipFill>
          <a:blip r:embed="rId3"/>
          <a:stretch>
            <a:fillRect/>
          </a:stretch>
        </p:blipFill>
        <p:spPr>
          <a:xfrm>
            <a:off x="8995948" y="413994"/>
            <a:ext cx="2867025" cy="1600200"/>
          </a:xfrm>
          <a:prstGeom prst="rect">
            <a:avLst/>
          </a:prstGeom>
        </p:spPr>
      </p:pic>
    </p:spTree>
    <p:extLst>
      <p:ext uri="{BB962C8B-B14F-4D97-AF65-F5344CB8AC3E}">
        <p14:creationId xmlns:p14="http://schemas.microsoft.com/office/powerpoint/2010/main" val="413557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Psychosocial aspects related to elderly</a:t>
            </a:r>
          </a:p>
        </p:txBody>
      </p:sp>
      <p:sp>
        <p:nvSpPr>
          <p:cNvPr id="3" name="Content Placeholder 2"/>
          <p:cNvSpPr>
            <a:spLocks noGrp="1"/>
          </p:cNvSpPr>
          <p:nvPr>
            <p:ph idx="1"/>
          </p:nvPr>
        </p:nvSpPr>
        <p:spPr/>
        <p:txBody>
          <a:bodyPr>
            <a:normAutofit/>
          </a:bodyPr>
          <a:lstStyle/>
          <a:p>
            <a:r>
              <a:rPr lang="en-US" sz="2400" dirty="0"/>
              <a:t>Retirement</a:t>
            </a:r>
          </a:p>
          <a:p>
            <a:r>
              <a:rPr lang="en-US" sz="2400" dirty="0"/>
              <a:t>altered relationships with adult children</a:t>
            </a:r>
          </a:p>
          <a:p>
            <a:r>
              <a:rPr lang="en-US" sz="2400" dirty="0"/>
              <a:t>changes in housing</a:t>
            </a:r>
          </a:p>
          <a:p>
            <a:r>
              <a:rPr lang="en-US" sz="2400" dirty="0"/>
              <a:t>loss of valued possessions</a:t>
            </a:r>
          </a:p>
          <a:p>
            <a:r>
              <a:rPr lang="en-US" sz="2400" dirty="0"/>
              <a:t>loss of friends resulting from relocation or death</a:t>
            </a:r>
          </a:p>
          <a:p>
            <a:r>
              <a:rPr lang="en-US" sz="2400" dirty="0"/>
              <a:t>loss of spouse</a:t>
            </a:r>
          </a:p>
          <a:p>
            <a:r>
              <a:rPr lang="en-US" sz="2400" dirty="0"/>
              <a:t>loss of health and </a:t>
            </a:r>
          </a:p>
          <a:p>
            <a:r>
              <a:rPr lang="en-US" sz="2400" dirty="0"/>
              <a:t>loss of independence</a:t>
            </a:r>
          </a:p>
        </p:txBody>
      </p:sp>
      <p:pic>
        <p:nvPicPr>
          <p:cNvPr id="4" name="Picture 3"/>
          <p:cNvPicPr>
            <a:picLocks noChangeAspect="1"/>
          </p:cNvPicPr>
          <p:nvPr/>
        </p:nvPicPr>
        <p:blipFill>
          <a:blip r:embed="rId2"/>
          <a:stretch>
            <a:fillRect/>
          </a:stretch>
        </p:blipFill>
        <p:spPr>
          <a:xfrm>
            <a:off x="8813109" y="4715290"/>
            <a:ext cx="2914650" cy="1562100"/>
          </a:xfrm>
          <a:prstGeom prst="rect">
            <a:avLst/>
          </a:prstGeom>
        </p:spPr>
      </p:pic>
    </p:spTree>
    <p:extLst>
      <p:ext uri="{BB962C8B-B14F-4D97-AF65-F5344CB8AC3E}">
        <p14:creationId xmlns:p14="http://schemas.microsoft.com/office/powerpoint/2010/main" val="117153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504" y="890546"/>
            <a:ext cx="10058400" cy="3931920"/>
          </a:xfrm>
        </p:spPr>
        <p:txBody>
          <a:bodyPr>
            <a:normAutofit/>
          </a:bodyPr>
          <a:lstStyle/>
          <a:p>
            <a:r>
              <a:rPr lang="en-US" sz="2400" dirty="0"/>
              <a:t> Sociological theories of ageing explain that the maintenance of social equilibrium is achieved by a mutually beneficial process of reciprocal withdrawal between society and older people. (Disengagement theory)</a:t>
            </a:r>
          </a:p>
          <a:p>
            <a:endParaRPr lang="en-US" sz="2400" dirty="0"/>
          </a:p>
          <a:p>
            <a:r>
              <a:rPr lang="en-US" sz="2400" dirty="0"/>
              <a:t>The older people remain psychologically and socially fit if they remain socially active. One’s self concept is affirmed through activities associated with various roles that the loss of roles in the old age negatively affects life satisfaction (Activity theory)</a:t>
            </a:r>
          </a:p>
          <a:p>
            <a:endParaRPr lang="en-US" sz="2400" dirty="0"/>
          </a:p>
        </p:txBody>
      </p:sp>
      <p:pic>
        <p:nvPicPr>
          <p:cNvPr id="4" name="Picture 3"/>
          <p:cNvPicPr>
            <a:picLocks noChangeAspect="1"/>
          </p:cNvPicPr>
          <p:nvPr/>
        </p:nvPicPr>
        <p:blipFill>
          <a:blip r:embed="rId2"/>
          <a:stretch>
            <a:fillRect/>
          </a:stretch>
        </p:blipFill>
        <p:spPr>
          <a:xfrm>
            <a:off x="10448925" y="4238625"/>
            <a:ext cx="1743075" cy="2619375"/>
          </a:xfrm>
          <a:prstGeom prst="rect">
            <a:avLst/>
          </a:prstGeom>
        </p:spPr>
      </p:pic>
    </p:spTree>
    <p:extLst>
      <p:ext uri="{BB962C8B-B14F-4D97-AF65-F5344CB8AC3E}">
        <p14:creationId xmlns:p14="http://schemas.microsoft.com/office/powerpoint/2010/main" val="1642853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97480"/>
            <a:ext cx="10058400" cy="1371600"/>
          </a:xfrm>
        </p:spPr>
        <p:txBody>
          <a:bodyPr>
            <a:normAutofit/>
          </a:bodyPr>
          <a:lstStyle/>
          <a:p>
            <a:pPr algn="ctr"/>
            <a:r>
              <a:rPr lang="en-US" b="1" dirty="0">
                <a:solidFill>
                  <a:srgbClr val="FF0000"/>
                </a:solidFill>
              </a:rPr>
              <a:t>Psychosocial challenges of elderly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0776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Chronic Disease</a:t>
            </a:r>
          </a:p>
        </p:txBody>
      </p:sp>
      <p:sp>
        <p:nvSpPr>
          <p:cNvPr id="3" name="Content Placeholder 2"/>
          <p:cNvSpPr>
            <a:spLocks noGrp="1"/>
          </p:cNvSpPr>
          <p:nvPr>
            <p:ph idx="1"/>
          </p:nvPr>
        </p:nvSpPr>
        <p:spPr/>
        <p:txBody>
          <a:bodyPr>
            <a:noAutofit/>
          </a:bodyPr>
          <a:lstStyle/>
          <a:p>
            <a:r>
              <a:rPr lang="en-US" sz="2400" dirty="0"/>
              <a:t>More than 50% of older adults have three or more chronic diseases.</a:t>
            </a:r>
          </a:p>
          <a:p>
            <a:endParaRPr lang="en-US" sz="2400" dirty="0"/>
          </a:p>
          <a:p>
            <a:r>
              <a:rPr lang="en-US" sz="2400" dirty="0"/>
              <a:t>Multi-morbidity is associated with higher rates of death, disability, adverse effects, institutionalization, use of healthcare resources, and poorer quality of life.</a:t>
            </a:r>
          </a:p>
          <a:p>
            <a:endParaRPr lang="en-US" sz="2400" dirty="0"/>
          </a:p>
          <a:p>
            <a:r>
              <a:rPr lang="en-US" sz="2400" dirty="0"/>
              <a:t>Evidence-based data supports that early identification and early intervention for geriatric syndromes is a critical prevention strategy for the older person.</a:t>
            </a:r>
          </a:p>
        </p:txBody>
      </p:sp>
      <p:pic>
        <p:nvPicPr>
          <p:cNvPr id="4" name="Picture 3"/>
          <p:cNvPicPr>
            <a:picLocks noChangeAspect="1"/>
          </p:cNvPicPr>
          <p:nvPr/>
        </p:nvPicPr>
        <p:blipFill>
          <a:blip r:embed="rId2"/>
          <a:stretch>
            <a:fillRect/>
          </a:stretch>
        </p:blipFill>
        <p:spPr>
          <a:xfrm>
            <a:off x="8992843" y="267320"/>
            <a:ext cx="2952750" cy="1552575"/>
          </a:xfrm>
          <a:prstGeom prst="rect">
            <a:avLst/>
          </a:prstGeom>
        </p:spPr>
      </p:pic>
    </p:spTree>
    <p:extLst>
      <p:ext uri="{BB962C8B-B14F-4D97-AF65-F5344CB8AC3E}">
        <p14:creationId xmlns:p14="http://schemas.microsoft.com/office/powerpoint/2010/main" val="1335080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Family changes</a:t>
            </a:r>
          </a:p>
        </p:txBody>
      </p:sp>
      <p:sp>
        <p:nvSpPr>
          <p:cNvPr id="3" name="Content Placeholder 2"/>
          <p:cNvSpPr>
            <a:spLocks noGrp="1"/>
          </p:cNvSpPr>
          <p:nvPr>
            <p:ph idx="1"/>
          </p:nvPr>
        </p:nvSpPr>
        <p:spPr>
          <a:xfrm>
            <a:off x="450574" y="1881536"/>
            <a:ext cx="10058400" cy="3931920"/>
          </a:xfrm>
        </p:spPr>
        <p:txBody>
          <a:bodyPr>
            <a:normAutofit/>
          </a:bodyPr>
          <a:lstStyle/>
          <a:p>
            <a:pPr marL="0" indent="0">
              <a:buNone/>
            </a:pPr>
            <a:endParaRPr lang="en-US" sz="2400" dirty="0"/>
          </a:p>
          <a:p>
            <a:r>
              <a:rPr lang="en-US" sz="2400" dirty="0"/>
              <a:t>The family unit is a major source of satisfaction for older adults as they enjoy the love, companionship, and achievement of spouse, children, and grandchildren. </a:t>
            </a:r>
          </a:p>
          <a:p>
            <a:endParaRPr lang="en-US" sz="2400" dirty="0"/>
          </a:p>
          <a:p>
            <a:r>
              <a:rPr lang="en-US" sz="2400" dirty="0"/>
              <a:t>Their role within the family has changed multiple times in their lifetime. </a:t>
            </a:r>
          </a:p>
          <a:p>
            <a:endParaRPr lang="en-US" sz="2400" dirty="0"/>
          </a:p>
          <a:p>
            <a:r>
              <a:rPr lang="en-US" sz="2400" dirty="0"/>
              <a:t>In old age they are cared for by their children versus the other way around.</a:t>
            </a:r>
          </a:p>
        </p:txBody>
      </p:sp>
      <p:pic>
        <p:nvPicPr>
          <p:cNvPr id="4" name="Picture 3"/>
          <p:cNvPicPr>
            <a:picLocks noChangeAspect="1"/>
          </p:cNvPicPr>
          <p:nvPr/>
        </p:nvPicPr>
        <p:blipFill>
          <a:blip r:embed="rId2"/>
          <a:stretch>
            <a:fillRect/>
          </a:stretch>
        </p:blipFill>
        <p:spPr>
          <a:xfrm>
            <a:off x="10215562" y="283265"/>
            <a:ext cx="1819275" cy="2514600"/>
          </a:xfrm>
          <a:prstGeom prst="rect">
            <a:avLst/>
          </a:prstGeom>
        </p:spPr>
      </p:pic>
    </p:spTree>
    <p:extLst>
      <p:ext uri="{BB962C8B-B14F-4D97-AF65-F5344CB8AC3E}">
        <p14:creationId xmlns:p14="http://schemas.microsoft.com/office/powerpoint/2010/main" val="21268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Retirement: </a:t>
            </a:r>
            <a:br>
              <a:rPr lang="en-US" dirty="0"/>
            </a:br>
            <a:endParaRPr lang="en-US" dirty="0"/>
          </a:p>
        </p:txBody>
      </p:sp>
      <p:sp>
        <p:nvSpPr>
          <p:cNvPr id="3" name="Content Placeholder 2"/>
          <p:cNvSpPr>
            <a:spLocks noGrp="1"/>
          </p:cNvSpPr>
          <p:nvPr>
            <p:ph idx="1"/>
          </p:nvPr>
        </p:nvSpPr>
        <p:spPr>
          <a:xfrm>
            <a:off x="1066800" y="1725433"/>
            <a:ext cx="10058400" cy="3931920"/>
          </a:xfrm>
        </p:spPr>
        <p:txBody>
          <a:bodyPr>
            <a:normAutofit/>
          </a:bodyPr>
          <a:lstStyle/>
          <a:p>
            <a:r>
              <a:rPr lang="en-US" sz="2400" dirty="0"/>
              <a:t>This can be a difficult time because our society places so much emphasis on what a person does. </a:t>
            </a:r>
          </a:p>
          <a:p>
            <a:endParaRPr lang="en-US" sz="2400" dirty="0"/>
          </a:p>
          <a:p>
            <a:r>
              <a:rPr lang="en-US" sz="2400" dirty="0"/>
              <a:t>Often one’s work gives social position and influence, is a source of social contacts, and provides a feeling of satisfaction from productivity.</a:t>
            </a:r>
          </a:p>
        </p:txBody>
      </p:sp>
      <p:pic>
        <p:nvPicPr>
          <p:cNvPr id="4" name="Picture 3"/>
          <p:cNvPicPr>
            <a:picLocks noChangeAspect="1"/>
          </p:cNvPicPr>
          <p:nvPr/>
        </p:nvPicPr>
        <p:blipFill>
          <a:blip r:embed="rId2"/>
          <a:stretch>
            <a:fillRect/>
          </a:stretch>
        </p:blipFill>
        <p:spPr>
          <a:xfrm>
            <a:off x="9354999" y="4532658"/>
            <a:ext cx="2466975" cy="1847850"/>
          </a:xfrm>
          <a:prstGeom prst="rect">
            <a:avLst/>
          </a:prstGeom>
        </p:spPr>
      </p:pic>
    </p:spTree>
    <p:extLst>
      <p:ext uri="{BB962C8B-B14F-4D97-AF65-F5344CB8AC3E}">
        <p14:creationId xmlns:p14="http://schemas.microsoft.com/office/powerpoint/2010/main" val="1548399631"/>
      </p:ext>
    </p:extLst>
  </p:cSld>
  <p:clrMapOvr>
    <a:masterClrMapping/>
  </p:clrMapOvr>
</p:sld>
</file>

<file path=ppt/theme/theme1.xml><?xml version="1.0" encoding="utf-8"?>
<a:theme xmlns:a="http://schemas.openxmlformats.org/drawingml/2006/main" name="Theme1">
  <a:themeElements>
    <a:clrScheme name="IIHS">
      <a:dk1>
        <a:sysClr val="windowText" lastClr="000000"/>
      </a:dk1>
      <a:lt1>
        <a:srgbClr val="FFFFFF"/>
      </a:lt1>
      <a:dk2>
        <a:srgbClr val="3F3F3F"/>
      </a:dk2>
      <a:lt2>
        <a:srgbClr val="A5A5A5"/>
      </a:lt2>
      <a:accent1>
        <a:srgbClr val="000000"/>
      </a:accent1>
      <a:accent2>
        <a:srgbClr val="3F3F3F"/>
      </a:accent2>
      <a:accent3>
        <a:srgbClr val="7F7F7F"/>
      </a:accent3>
      <a:accent4>
        <a:srgbClr val="A5A5A5"/>
      </a:accent4>
      <a:accent5>
        <a:srgbClr val="BFBFBF"/>
      </a:accent5>
      <a:accent6>
        <a:srgbClr val="FFFFFF"/>
      </a:accent6>
      <a:hlink>
        <a:srgbClr val="0563C1"/>
      </a:hlink>
      <a:folHlink>
        <a:srgbClr val="0563C1"/>
      </a:folHlink>
    </a:clrScheme>
    <a:fontScheme name="IIHS">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C47ADF4-1ED5-41D8-9D39-65237B040ABF}" vid="{6153368A-C867-4791-AF15-AAD5BF75C5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62</TotalTime>
  <Words>1411</Words>
  <Application>Microsoft Office PowerPoint</Application>
  <PresentationFormat>Widescreen</PresentationFormat>
  <Paragraphs>138</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Black</vt:lpstr>
      <vt:lpstr>Calibri</vt:lpstr>
      <vt:lpstr>Theme1</vt:lpstr>
      <vt:lpstr>Psychosocial Aspects of Nursing in Caring an Adult Client </vt:lpstr>
      <vt:lpstr>Introduction</vt:lpstr>
      <vt:lpstr>Introduction</vt:lpstr>
      <vt:lpstr>Psychosocial aspects related to elderly</vt:lpstr>
      <vt:lpstr>PowerPoint Presentation</vt:lpstr>
      <vt:lpstr>Psychosocial challenges of elderly</vt:lpstr>
      <vt:lpstr>1. Chronic Disease</vt:lpstr>
      <vt:lpstr>2. Family changes</vt:lpstr>
      <vt:lpstr>3. Retirement:  </vt:lpstr>
      <vt:lpstr>4. Awareness of one’s own mortality  </vt:lpstr>
      <vt:lpstr>5. Widowhood:  </vt:lpstr>
      <vt:lpstr>6. Declining physical reserves </vt:lpstr>
      <vt:lpstr>7. Shrinking social world for some:  </vt:lpstr>
      <vt:lpstr>8. Changes in income: </vt:lpstr>
      <vt:lpstr>It affects to psychosocial functions causing;</vt:lpstr>
      <vt:lpstr>Nurses to promote Health aging</vt:lpstr>
      <vt:lpstr>Principles of geriatric nursing for healthy aging</vt:lpstr>
      <vt:lpstr>Ways to improve psychosocial aspects of elderly</vt:lpstr>
      <vt:lpstr>To improve self esteem</vt:lpstr>
      <vt:lpstr>To strengthen familial roles and relationships</vt:lpstr>
      <vt:lpstr>To cope with stress</vt:lpstr>
      <vt:lpstr>To encourage family to support the adults</vt:lpstr>
      <vt:lpstr>Role of the Nurse</vt:lpstr>
      <vt:lpstr>Role of the Nurse</vt:lpstr>
      <vt:lpstr>Value Based Priorities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Psychosocial Aspects of Nursing in Caring an Adult Client.</dc:title>
  <dc:creator>NAWARATHNA</dc:creator>
  <cp:lastModifiedBy>Shamiddi Peiris</cp:lastModifiedBy>
  <cp:revision>8</cp:revision>
  <dcterms:created xsi:type="dcterms:W3CDTF">2020-04-02T03:39:30Z</dcterms:created>
  <dcterms:modified xsi:type="dcterms:W3CDTF">2022-03-12T04:17:00Z</dcterms:modified>
</cp:coreProperties>
</file>