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0"/>
  </p:notesMasterIdLst>
  <p:sldIdLst>
    <p:sldId id="256" r:id="rId2"/>
    <p:sldId id="306" r:id="rId3"/>
    <p:sldId id="257" r:id="rId4"/>
    <p:sldId id="258" r:id="rId5"/>
    <p:sldId id="259" r:id="rId6"/>
    <p:sldId id="288" r:id="rId7"/>
    <p:sldId id="266" r:id="rId8"/>
    <p:sldId id="267" r:id="rId9"/>
    <p:sldId id="291" r:id="rId10"/>
    <p:sldId id="272" r:id="rId11"/>
    <p:sldId id="273" r:id="rId12"/>
    <p:sldId id="274" r:id="rId13"/>
    <p:sldId id="275" r:id="rId14"/>
    <p:sldId id="292" r:id="rId15"/>
    <p:sldId id="281" r:id="rId16"/>
    <p:sldId id="282" r:id="rId17"/>
    <p:sldId id="283" r:id="rId18"/>
    <p:sldId id="293" r:id="rId19"/>
    <p:sldId id="294" r:id="rId20"/>
    <p:sldId id="295" r:id="rId21"/>
    <p:sldId id="296" r:id="rId22"/>
    <p:sldId id="297" r:id="rId23"/>
    <p:sldId id="307" r:id="rId24"/>
    <p:sldId id="300" r:id="rId25"/>
    <p:sldId id="301" r:id="rId26"/>
    <p:sldId id="302" r:id="rId27"/>
    <p:sldId id="303"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2" d="100"/>
          <a:sy n="72"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BAF45-F51B-4493-B00D-4EF2DC1C06A9}"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334CA-81F7-49FA-85D5-2189E145937F}" type="slidenum">
              <a:rPr lang="en-US" smtClean="0"/>
              <a:t>‹#›</a:t>
            </a:fld>
            <a:endParaRPr lang="en-US"/>
          </a:p>
        </p:txBody>
      </p:sp>
    </p:spTree>
    <p:extLst>
      <p:ext uri="{BB962C8B-B14F-4D97-AF65-F5344CB8AC3E}">
        <p14:creationId xmlns:p14="http://schemas.microsoft.com/office/powerpoint/2010/main" val="315897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a:extLst>
              <a:ext uri="{FF2B5EF4-FFF2-40B4-BE49-F238E27FC236}">
                <a16:creationId xmlns:a16="http://schemas.microsoft.com/office/drawing/2014/main" id="{0461AA20-A397-4F3F-80BC-A3D218EB334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06FE5D3-CA62-4D12-B996-C3A30740CF1C}" type="slidenum">
              <a:rPr lang="en-US" altLang="ar-SA">
                <a:solidFill>
                  <a:srgbClr val="FFFF66"/>
                </a:solidFill>
                <a:latin typeface="Arial" panose="020B0604020202020204" pitchFamily="34" charset="0"/>
              </a:rPr>
              <a:pPr>
                <a:spcBef>
                  <a:spcPct val="0"/>
                </a:spcBef>
                <a:buClrTx/>
                <a:buFontTx/>
                <a:buNone/>
              </a:pPr>
              <a:t>4</a:t>
            </a:fld>
            <a:endParaRPr lang="en-US" altLang="ar-SA">
              <a:solidFill>
                <a:srgbClr val="FFFF66"/>
              </a:solidFill>
              <a:latin typeface="Arial" panose="020B0604020202020204" pitchFamily="34" charset="0"/>
            </a:endParaRPr>
          </a:p>
        </p:txBody>
      </p:sp>
      <p:sp>
        <p:nvSpPr>
          <p:cNvPr id="20483" name="Text Box 1">
            <a:extLst>
              <a:ext uri="{FF2B5EF4-FFF2-40B4-BE49-F238E27FC236}">
                <a16:creationId xmlns:a16="http://schemas.microsoft.com/office/drawing/2014/main" id="{0A02C1C4-B506-413A-BD4A-5BB577879A3F}"/>
              </a:ext>
            </a:extLst>
          </p:cNvPr>
          <p:cNvSpPr>
            <a:spLocks noChangeArrowheads="1"/>
          </p:cNvSpPr>
          <p:nvPr>
            <p:ph type="body" idx="4294967295"/>
          </p:nvPr>
        </p:nvSpPr>
        <p:spPr>
          <a:xfrm>
            <a:off x="914400" y="731838"/>
            <a:ext cx="5029200" cy="41306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9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ar-SA">
                <a:latin typeface="Times New Roman" panose="02020603050405020304" pitchFamily="18" charset="0"/>
                <a:cs typeface="Times New Roman" panose="02020603050405020304" pitchFamily="18" charset="0"/>
              </a:rPr>
              <a:t>GUIDANCE  FOR THE SELECTION AND USE OF PERSONAL PROTECTIVE EQUIPMENT (PPE) IN HEALTHCARE SETTING</a:t>
            </a:r>
          </a:p>
          <a:p>
            <a:pPr>
              <a:lnSpc>
                <a:spcPct val="129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ar-SA">
                <a:latin typeface="Times New Roman" panose="02020603050405020304" pitchFamily="18" charset="0"/>
                <a:cs typeface="Times New Roman" panose="02020603050405020304" pitchFamily="18" charset="0"/>
              </a:rPr>
              <a:t>Personal protective equipment, or PPE, as defined by the Occupational Safety and Health Administration, or OSHA, is “specialized clothing or equipment, worn by an employee for protection against infectious materials.</a:t>
            </a:r>
          </a:p>
          <a:p>
            <a:pPr>
              <a:lnSpc>
                <a:spcPct val="129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ar-SA">
              <a:latin typeface="Times New Roman" panose="02020603050405020304" pitchFamily="18" charset="0"/>
              <a:cs typeface="Times New Roman" panose="02020603050405020304" pitchFamily="18" charset="0"/>
            </a:endParaRPr>
          </a:p>
          <a:p>
            <a:pPr>
              <a:lnSpc>
                <a:spcPct val="129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ar-SA">
                <a:latin typeface="Times New Roman" panose="02020603050405020304" pitchFamily="18" charset="0"/>
                <a:cs typeface="Times New Roman" panose="02020603050405020304" pitchFamily="18" charset="0"/>
              </a:rPr>
              <a:t>The goal of this program is to improve personnel safety in the healthcare environment through appropriate use of PPE.</a:t>
            </a:r>
          </a:p>
          <a:p>
            <a:pPr>
              <a:lnSpc>
                <a:spcPct val="129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ar-SA">
              <a:latin typeface="Times New Roman" panose="02020603050405020304" pitchFamily="18" charset="0"/>
              <a:cs typeface="Times New Roman" panose="02020603050405020304" pitchFamily="18" charset="0"/>
            </a:endParaRPr>
          </a:p>
          <a:p>
            <a:pPr>
              <a:lnSpc>
                <a:spcPct val="129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ar-SA">
                <a:latin typeface="Times New Roman" panose="02020603050405020304" pitchFamily="18" charset="0"/>
                <a:cs typeface="Times New Roman" panose="02020603050405020304" pitchFamily="18" charset="0"/>
              </a:rPr>
              <a:t>The objectives of this program are to provide information on the selection and use of PPE in healthcare settings and to allow time for participants to practice the correct way to don and remove PPE</a:t>
            </a:r>
          </a:p>
          <a:p>
            <a:pPr>
              <a:lnSpc>
                <a:spcPct val="129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ar-SA">
              <a:latin typeface="Times New Roman" panose="02020603050405020304" pitchFamily="18" charset="0"/>
              <a:cs typeface="Times New Roman" panose="02020603050405020304" pitchFamily="18" charset="0"/>
            </a:endParaRPr>
          </a:p>
          <a:p>
            <a:pPr>
              <a:lnSpc>
                <a:spcPct val="129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ar-SA">
                <a:latin typeface="Times New Roman" panose="02020603050405020304" pitchFamily="18" charset="0"/>
                <a:cs typeface="Times New Roman" panose="02020603050405020304" pitchFamily="18" charset="0"/>
              </a:rPr>
              <a:t>All of the PPE listed here prevent contact with the infectious agent, or body fluid that may contain the infectious agent, by creating a barrier between the worker and the infectious material.  Gloves, protect the hands, gowns or aprons protect the skin and/or clothing, masks and respirators protect the mouth and nose, goggles protect the eyes, and face shields protect the entire f</a:t>
            </a:r>
            <a:endParaRPr lang="en-US" altLang="ar-SA">
              <a:latin typeface="Times New Roman" panose="02020603050405020304" pitchFamily="18" charset="0"/>
            </a:endParaRPr>
          </a:p>
        </p:txBody>
      </p:sp>
    </p:spTree>
    <p:extLst>
      <p:ext uri="{BB962C8B-B14F-4D97-AF65-F5344CB8AC3E}">
        <p14:creationId xmlns:p14="http://schemas.microsoft.com/office/powerpoint/2010/main" val="8872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a:extLst>
              <a:ext uri="{FF2B5EF4-FFF2-40B4-BE49-F238E27FC236}">
                <a16:creationId xmlns:a16="http://schemas.microsoft.com/office/drawing/2014/main" id="{C8EBA081-7B10-43DD-83FD-3F27F6439D5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C2B24BB-C988-48EF-BB42-F115F8638F80}" type="slidenum">
              <a:rPr lang="en-US" altLang="ar-SA">
                <a:solidFill>
                  <a:srgbClr val="FFFF66"/>
                </a:solidFill>
                <a:latin typeface="Arial" panose="020B0604020202020204" pitchFamily="34" charset="0"/>
              </a:rPr>
              <a:pPr>
                <a:spcBef>
                  <a:spcPct val="0"/>
                </a:spcBef>
                <a:buClrTx/>
                <a:buFontTx/>
                <a:buNone/>
              </a:pPr>
              <a:t>15</a:t>
            </a:fld>
            <a:endParaRPr lang="en-US" altLang="ar-SA">
              <a:solidFill>
                <a:srgbClr val="FFFF66"/>
              </a:solidFill>
              <a:latin typeface="Arial" panose="020B0604020202020204" pitchFamily="34" charset="0"/>
            </a:endParaRPr>
          </a:p>
        </p:txBody>
      </p:sp>
      <p:sp>
        <p:nvSpPr>
          <p:cNvPr id="29699" name="Rectangle 1">
            <a:extLst>
              <a:ext uri="{FF2B5EF4-FFF2-40B4-BE49-F238E27FC236}">
                <a16:creationId xmlns:a16="http://schemas.microsoft.com/office/drawing/2014/main" id="{C904B546-4D16-431C-9555-C6290965E640}"/>
              </a:ext>
            </a:extLst>
          </p:cNvPr>
          <p:cNvSpPr>
            <a:spLocks noChangeArrowheads="1" noTextEdit="1"/>
          </p:cNvSpPr>
          <p:nvPr>
            <p:ph type="sldImg"/>
          </p:nvPr>
        </p:nvSpPr>
        <p:spPr>
          <a:xfrm>
            <a:off x="846138" y="688975"/>
            <a:ext cx="5165725" cy="34432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a:extLst>
              <a:ext uri="{FF2B5EF4-FFF2-40B4-BE49-F238E27FC236}">
                <a16:creationId xmlns:a16="http://schemas.microsoft.com/office/drawing/2014/main" id="{914E5099-A44C-4845-A3DE-B0F07C4399EB}"/>
              </a:ext>
            </a:extLst>
          </p:cNvPr>
          <p:cNvSpPr>
            <a:spLocks noChangeArrowheads="1"/>
          </p:cNvSpPr>
          <p:nvPr>
            <p:ph type="body" idx="4294967295"/>
          </p:nvPr>
        </p:nvSpPr>
        <p:spPr>
          <a:xfrm>
            <a:off x="914400" y="4360863"/>
            <a:ext cx="5029200" cy="41306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9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ar-SA">
                <a:latin typeface="Times New Roman" panose="02020603050405020304" pitchFamily="18" charset="0"/>
                <a:cs typeface="Times New Roman" panose="02020603050405020304" pitchFamily="18" charset="0"/>
              </a:rPr>
              <a:t>Standard Precautions is an outgrowth of Universal Precautions.  Universal Precautions was first recommended in 1987 to prevent the transmission of bloodborne pathogens to healthcare personnel.  In 1996, the application of the concept was expanded and renamed “Standard Precautions.”  Standard Precautions is intended to prevent the transmission of common infectious agents to healthcare personnel, patients and visitors in any healthcare setting.  During care for any patient, one should assume that an infectious agent could be present in the patient’s blood or body fluids, including all secretions and excretions except tears and sweat.  Therefore appropriate precautions, including use of PPE, must be taken.   Whether PPE is needed, and if so, which type, is determined by the type of clinical interaction with the patient and the degree of blood and body fluid contact that can be reasonably anticipated and by whether the patient has been placed on isolation precautions such as Contact or Droplet Precautions or Airb</a:t>
            </a:r>
            <a:endParaRPr lang="en-US" altLang="ar-SA">
              <a:latin typeface="Times New Roman" panose="02020603050405020304" pitchFamily="18" charset="0"/>
            </a:endParaRPr>
          </a:p>
        </p:txBody>
      </p:sp>
    </p:spTree>
    <p:extLst>
      <p:ext uri="{BB962C8B-B14F-4D97-AF65-F5344CB8AC3E}">
        <p14:creationId xmlns:p14="http://schemas.microsoft.com/office/powerpoint/2010/main" val="131403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9">
            <a:extLst>
              <a:ext uri="{FF2B5EF4-FFF2-40B4-BE49-F238E27FC236}">
                <a16:creationId xmlns:a16="http://schemas.microsoft.com/office/drawing/2014/main" id="{8825820E-435C-4A43-83D7-8AD93B3F997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3249A792-1129-4AD5-9BB6-1EE1AB91D0D8}" type="slidenum">
              <a:rPr lang="en-US" altLang="ar-SA">
                <a:solidFill>
                  <a:srgbClr val="FFFF66"/>
                </a:solidFill>
                <a:latin typeface="Arial" panose="020B0604020202020204" pitchFamily="34" charset="0"/>
              </a:rPr>
              <a:pPr>
                <a:spcBef>
                  <a:spcPct val="0"/>
                </a:spcBef>
                <a:buClrTx/>
                <a:buFontTx/>
                <a:buNone/>
              </a:pPr>
              <a:t>16</a:t>
            </a:fld>
            <a:endParaRPr lang="en-US" altLang="ar-SA">
              <a:solidFill>
                <a:srgbClr val="FFFF66"/>
              </a:solidFill>
              <a:latin typeface="Arial" panose="020B0604020202020204" pitchFamily="34" charset="0"/>
            </a:endParaRPr>
          </a:p>
        </p:txBody>
      </p:sp>
      <p:sp>
        <p:nvSpPr>
          <p:cNvPr id="30723" name="Rectangle 1">
            <a:extLst>
              <a:ext uri="{FF2B5EF4-FFF2-40B4-BE49-F238E27FC236}">
                <a16:creationId xmlns:a16="http://schemas.microsoft.com/office/drawing/2014/main" id="{6E127FED-B4E0-4CD6-9712-CBB42A8EDCF7}"/>
              </a:ext>
            </a:extLst>
          </p:cNvPr>
          <p:cNvSpPr>
            <a:spLocks noChangeArrowheads="1" noTextEdit="1"/>
          </p:cNvSpPr>
          <p:nvPr>
            <p:ph type="sldImg"/>
          </p:nvPr>
        </p:nvSpPr>
        <p:spPr>
          <a:xfrm>
            <a:off x="846138" y="688975"/>
            <a:ext cx="5165725" cy="34432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Text Box 2">
            <a:extLst>
              <a:ext uri="{FF2B5EF4-FFF2-40B4-BE49-F238E27FC236}">
                <a16:creationId xmlns:a16="http://schemas.microsoft.com/office/drawing/2014/main" id="{F3EABB56-3B2A-4F8F-8F6B-A880E598A12A}"/>
              </a:ext>
            </a:extLst>
          </p:cNvPr>
          <p:cNvSpPr>
            <a:spLocks noChangeArrowheads="1"/>
          </p:cNvSpPr>
          <p:nvPr>
            <p:ph type="body" idx="1"/>
          </p:nvPr>
        </p:nvSpPr>
        <p:spPr>
          <a:xfrm>
            <a:off x="914400" y="4360863"/>
            <a:ext cx="5029200" cy="41306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latin typeface="Times New Roman" panose="02020603050405020304" pitchFamily="18" charset="0"/>
                <a:ea typeface="Microsoft YaHei" panose="020B0503020204020204" pitchFamily="34" charset="-122"/>
              </a:rPr>
              <a:t>Under Standard Precautions, </a:t>
            </a:r>
            <a:r>
              <a:rPr lang="en-US" altLang="ar-SA" b="1">
                <a:latin typeface="Times New Roman" panose="02020603050405020304" pitchFamily="18" charset="0"/>
                <a:ea typeface="Microsoft YaHei" panose="020B0503020204020204" pitchFamily="34" charset="-122"/>
              </a:rPr>
              <a:t>gloves</a:t>
            </a:r>
            <a:r>
              <a:rPr lang="en-US" altLang="ar-SA">
                <a:latin typeface="Times New Roman" panose="02020603050405020304" pitchFamily="18" charset="0"/>
                <a:ea typeface="Microsoft YaHei" panose="020B0503020204020204" pitchFamily="34" charset="-122"/>
              </a:rPr>
              <a:t> should be used when touching blood, body fluids, secretions, excretions, or contaminated items and for touching mucous membranes and nonintact skin.  A </a:t>
            </a:r>
            <a:r>
              <a:rPr lang="en-US" altLang="ar-SA" b="1">
                <a:latin typeface="Times New Roman" panose="02020603050405020304" pitchFamily="18" charset="0"/>
                <a:ea typeface="Microsoft YaHei" panose="020B0503020204020204" pitchFamily="34" charset="-122"/>
              </a:rPr>
              <a:t>gown</a:t>
            </a:r>
            <a:r>
              <a:rPr lang="en-US" altLang="ar-SA">
                <a:latin typeface="Times New Roman" panose="02020603050405020304" pitchFamily="18" charset="0"/>
                <a:ea typeface="Microsoft YaHei" panose="020B0503020204020204" pitchFamily="34" charset="-122"/>
              </a:rPr>
              <a:t> should be used during procedures and patient care activities when contact of clothing and/or exposed skin with blood, body fluids, secretions, or excretions is anticipated. Aprons are sometimes used as PPE over scrubs, such as in hemodialysis centers when inserting a needle into a fistula.  </a:t>
            </a:r>
          </a:p>
        </p:txBody>
      </p:sp>
    </p:spTree>
    <p:extLst>
      <p:ext uri="{BB962C8B-B14F-4D97-AF65-F5344CB8AC3E}">
        <p14:creationId xmlns:p14="http://schemas.microsoft.com/office/powerpoint/2010/main" val="118857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a:extLst>
              <a:ext uri="{FF2B5EF4-FFF2-40B4-BE49-F238E27FC236}">
                <a16:creationId xmlns:a16="http://schemas.microsoft.com/office/drawing/2014/main" id="{00B197AB-2281-453C-B6C7-A5A29FDBAEF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8B42E846-35DD-4EA5-94D8-188ECCF02EDC}" type="slidenum">
              <a:rPr lang="en-US" altLang="ar-SA">
                <a:solidFill>
                  <a:srgbClr val="FFFF66"/>
                </a:solidFill>
                <a:latin typeface="Arial" panose="020B0604020202020204" pitchFamily="34" charset="0"/>
              </a:rPr>
              <a:pPr>
                <a:spcBef>
                  <a:spcPct val="0"/>
                </a:spcBef>
                <a:buClrTx/>
                <a:buFontTx/>
                <a:buNone/>
              </a:pPr>
              <a:t>17</a:t>
            </a:fld>
            <a:endParaRPr lang="en-US" altLang="ar-SA">
              <a:solidFill>
                <a:srgbClr val="FFFF66"/>
              </a:solidFill>
              <a:latin typeface="Arial" panose="020B0604020202020204" pitchFamily="34" charset="0"/>
            </a:endParaRPr>
          </a:p>
        </p:txBody>
      </p:sp>
      <p:sp>
        <p:nvSpPr>
          <p:cNvPr id="31747" name="Rectangle 1">
            <a:extLst>
              <a:ext uri="{FF2B5EF4-FFF2-40B4-BE49-F238E27FC236}">
                <a16:creationId xmlns:a16="http://schemas.microsoft.com/office/drawing/2014/main" id="{AFAC3215-D531-402D-A948-BE792F308ACF}"/>
              </a:ext>
            </a:extLst>
          </p:cNvPr>
          <p:cNvSpPr>
            <a:spLocks noChangeArrowheads="1" noTextEdit="1"/>
          </p:cNvSpPr>
          <p:nvPr>
            <p:ph type="sldImg"/>
          </p:nvPr>
        </p:nvSpPr>
        <p:spPr>
          <a:xfrm>
            <a:off x="846138" y="688975"/>
            <a:ext cx="5165725" cy="34432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a:extLst>
              <a:ext uri="{FF2B5EF4-FFF2-40B4-BE49-F238E27FC236}">
                <a16:creationId xmlns:a16="http://schemas.microsoft.com/office/drawing/2014/main" id="{65BE041A-D842-4BCF-B9E7-79DBFFEAC33A}"/>
              </a:ext>
            </a:extLst>
          </p:cNvPr>
          <p:cNvSpPr>
            <a:spLocks noChangeArrowheads="1"/>
          </p:cNvSpPr>
          <p:nvPr>
            <p:ph type="body" idx="1"/>
          </p:nvPr>
        </p:nvSpPr>
        <p:spPr>
          <a:xfrm>
            <a:off x="914400" y="4360863"/>
            <a:ext cx="5029200" cy="41306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b="1">
                <a:latin typeface="Times New Roman" panose="02020603050405020304" pitchFamily="18" charset="0"/>
                <a:ea typeface="Microsoft YaHei" panose="020B0503020204020204" pitchFamily="34" charset="-122"/>
              </a:rPr>
              <a:t>Mask and  goggles or a face shield </a:t>
            </a:r>
            <a:r>
              <a:rPr lang="en-US" altLang="ar-SA">
                <a:latin typeface="Times New Roman" panose="02020603050405020304" pitchFamily="18" charset="0"/>
                <a:ea typeface="Microsoft YaHei" panose="020B0503020204020204" pitchFamily="34" charset="-122"/>
              </a:rPr>
              <a:t>should be used during patient care activities that are likely to generate splashes and sprays of blood, body fluids, secretions, or excretions.</a:t>
            </a:r>
          </a:p>
        </p:txBody>
      </p:sp>
    </p:spTree>
    <p:extLst>
      <p:ext uri="{BB962C8B-B14F-4D97-AF65-F5344CB8AC3E}">
        <p14:creationId xmlns:p14="http://schemas.microsoft.com/office/powerpoint/2010/main" val="3531242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18</a:t>
            </a:fld>
            <a:endParaRPr lang="en-US"/>
          </a:p>
        </p:txBody>
      </p:sp>
    </p:spTree>
    <p:extLst>
      <p:ext uri="{BB962C8B-B14F-4D97-AF65-F5344CB8AC3E}">
        <p14:creationId xmlns:p14="http://schemas.microsoft.com/office/powerpoint/2010/main" val="21769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a:extLst>
              <a:ext uri="{FF2B5EF4-FFF2-40B4-BE49-F238E27FC236}">
                <a16:creationId xmlns:a16="http://schemas.microsoft.com/office/drawing/2014/main" id="{3132391F-06F3-4AD6-9282-972E4A2F08D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D089B027-1162-42BA-A219-857E1099AEE1}" type="slidenum">
              <a:rPr lang="en-US" altLang="ar-SA">
                <a:solidFill>
                  <a:srgbClr val="FFFF66"/>
                </a:solidFill>
                <a:latin typeface="Arial" panose="020B0604020202020204" pitchFamily="34" charset="0"/>
              </a:rPr>
              <a:pPr>
                <a:spcBef>
                  <a:spcPct val="0"/>
                </a:spcBef>
                <a:buClrTx/>
                <a:buFontTx/>
                <a:buNone/>
              </a:pPr>
              <a:t>5</a:t>
            </a:fld>
            <a:endParaRPr lang="en-US" altLang="ar-SA">
              <a:solidFill>
                <a:srgbClr val="FFFF66"/>
              </a:solidFill>
              <a:latin typeface="Arial" panose="020B0604020202020204" pitchFamily="34" charset="0"/>
            </a:endParaRPr>
          </a:p>
        </p:txBody>
      </p:sp>
      <p:sp>
        <p:nvSpPr>
          <p:cNvPr id="21507" name="Rectangle 1">
            <a:extLst>
              <a:ext uri="{FF2B5EF4-FFF2-40B4-BE49-F238E27FC236}">
                <a16:creationId xmlns:a16="http://schemas.microsoft.com/office/drawing/2014/main" id="{0EC3216D-4E40-4A54-AAB9-E584351ABC16}"/>
              </a:ext>
            </a:extLst>
          </p:cNvPr>
          <p:cNvSpPr>
            <a:spLocks noChangeArrowheads="1" noTextEdit="1"/>
          </p:cNvSpPr>
          <p:nvPr>
            <p:ph type="sldImg"/>
          </p:nvPr>
        </p:nvSpPr>
        <p:spPr>
          <a:xfrm>
            <a:off x="846138" y="688975"/>
            <a:ext cx="5165725" cy="34432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a:extLst>
              <a:ext uri="{FF2B5EF4-FFF2-40B4-BE49-F238E27FC236}">
                <a16:creationId xmlns:a16="http://schemas.microsoft.com/office/drawing/2014/main" id="{06A23D4C-2103-40FE-8B1D-D68B26B06F6D}"/>
              </a:ext>
            </a:extLst>
          </p:cNvPr>
          <p:cNvSpPr>
            <a:spLocks noChangeArrowheads="1"/>
          </p:cNvSpPr>
          <p:nvPr>
            <p:ph type="body" idx="1"/>
          </p:nvPr>
        </p:nvSpPr>
        <p:spPr>
          <a:xfrm>
            <a:off x="914400" y="4360863"/>
            <a:ext cx="5029200" cy="41306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latin typeface="Times New Roman" panose="02020603050405020304" pitchFamily="18" charset="0"/>
                <a:ea typeface="Microsoft YaHei" panose="020B0503020204020204" pitchFamily="34" charset="-122"/>
              </a:rPr>
              <a:t>All of the PPE listed here prevent contact with the infectious agent, or body fluid that may contain the infectious agent, by creating a barrier between the worker and the infectious material.  Gloves, protect the hands, gowns or aprons protect the skin and/or clothing, masks and respirators protect the mouth and nose, goggles protect the eyes, and face shields protect the entire face.</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latin typeface="Times New Roman" panose="02020603050405020304" pitchFamily="18" charset="0"/>
                <a:ea typeface="Microsoft YaHei" panose="020B0503020204020204" pitchFamily="34" charset="-122"/>
              </a:rPr>
              <a:t>The respirator, has been designed to also protect the respiratory tract from airborne transmission of infectious agents.  We’ll discuss this in more detail later.</a:t>
            </a:r>
          </a:p>
        </p:txBody>
      </p:sp>
    </p:spTree>
    <p:extLst>
      <p:ext uri="{BB962C8B-B14F-4D97-AF65-F5344CB8AC3E}">
        <p14:creationId xmlns:p14="http://schemas.microsoft.com/office/powerpoint/2010/main" val="272439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a:extLst>
              <a:ext uri="{FF2B5EF4-FFF2-40B4-BE49-F238E27FC236}">
                <a16:creationId xmlns:a16="http://schemas.microsoft.com/office/drawing/2014/main" id="{EEEE305B-147C-42CA-84D0-43A938858C0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C997E222-7A4E-4405-803D-451ACBE3272B}" type="slidenum">
              <a:rPr lang="en-US" altLang="ar-SA">
                <a:solidFill>
                  <a:srgbClr val="FFFF66"/>
                </a:solidFill>
                <a:latin typeface="Arial" panose="020B0604020202020204" pitchFamily="34" charset="0"/>
              </a:rPr>
              <a:pPr>
                <a:spcBef>
                  <a:spcPct val="0"/>
                </a:spcBef>
                <a:buClrTx/>
                <a:buFontTx/>
                <a:buNone/>
              </a:pPr>
              <a:t>6</a:t>
            </a:fld>
            <a:endParaRPr lang="en-US" altLang="ar-SA">
              <a:solidFill>
                <a:srgbClr val="FFFF66"/>
              </a:solidFill>
              <a:latin typeface="Arial" panose="020B0604020202020204" pitchFamily="34" charset="0"/>
            </a:endParaRPr>
          </a:p>
        </p:txBody>
      </p:sp>
      <p:sp>
        <p:nvSpPr>
          <p:cNvPr id="22531" name="Rectangle 1">
            <a:extLst>
              <a:ext uri="{FF2B5EF4-FFF2-40B4-BE49-F238E27FC236}">
                <a16:creationId xmlns:a16="http://schemas.microsoft.com/office/drawing/2014/main" id="{8EB3D33E-8B1B-48B7-BB2D-203C6CDC1487}"/>
              </a:ext>
            </a:extLst>
          </p:cNvPr>
          <p:cNvSpPr>
            <a:spLocks noChangeArrowheads="1" noTextEdit="1"/>
          </p:cNvSpPr>
          <p:nvPr>
            <p:ph type="sldImg"/>
          </p:nvPr>
        </p:nvSpPr>
        <p:spPr>
          <a:xfrm>
            <a:off x="846138" y="688975"/>
            <a:ext cx="5165725" cy="34432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a:extLst>
              <a:ext uri="{FF2B5EF4-FFF2-40B4-BE49-F238E27FC236}">
                <a16:creationId xmlns:a16="http://schemas.microsoft.com/office/drawing/2014/main" id="{FF07B329-FFED-40B1-B723-5AE09F2954EC}"/>
              </a:ext>
            </a:extLst>
          </p:cNvPr>
          <p:cNvSpPr>
            <a:spLocks noChangeArrowheads="1"/>
          </p:cNvSpPr>
          <p:nvPr>
            <p:ph type="body" idx="1"/>
          </p:nvPr>
        </p:nvSpPr>
        <p:spPr>
          <a:xfrm>
            <a:off x="914400" y="4360863"/>
            <a:ext cx="5029200" cy="41306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latin typeface="Times New Roman" panose="02020603050405020304" pitchFamily="18" charset="0"/>
                <a:ea typeface="Microsoft YaHei" panose="020B0503020204020204" pitchFamily="34" charset="-122"/>
              </a:rPr>
              <a:t>All of the PPE listed here prevent contact with the infectious agent, or body fluid that may contain the infectious agent, by creating a barrier between the worker and the infectious material.  Gloves, protect the hands, gowns or aprons protect the skin and/or clothing, masks and respirators protect the mouth and nose, goggles protect the eyes, and face shields protect the entire face.</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latin typeface="Times New Roman" panose="02020603050405020304" pitchFamily="18" charset="0"/>
                <a:ea typeface="Microsoft YaHei" panose="020B0503020204020204" pitchFamily="34" charset="-122"/>
              </a:rPr>
              <a:t>The respirator, has been designed to also protect the respiratory tract from airborne transmission of infectious agents.  We’ll discuss this in more detail later.</a:t>
            </a:r>
          </a:p>
        </p:txBody>
      </p:sp>
    </p:spTree>
    <p:extLst>
      <p:ext uri="{BB962C8B-B14F-4D97-AF65-F5344CB8AC3E}">
        <p14:creationId xmlns:p14="http://schemas.microsoft.com/office/powerpoint/2010/main" val="1863927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a:extLst>
              <a:ext uri="{FF2B5EF4-FFF2-40B4-BE49-F238E27FC236}">
                <a16:creationId xmlns:a16="http://schemas.microsoft.com/office/drawing/2014/main" id="{21D7E78E-C4F6-4470-8E3E-D0D23CF410D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85E9D5AD-2772-47CF-9469-AD0D7768DB89}" type="slidenum">
              <a:rPr lang="en-US" altLang="ar-SA">
                <a:solidFill>
                  <a:srgbClr val="FFFF66"/>
                </a:solidFill>
                <a:latin typeface="Arial" panose="020B0604020202020204" pitchFamily="34" charset="0"/>
              </a:rPr>
              <a:pPr>
                <a:spcBef>
                  <a:spcPct val="0"/>
                </a:spcBef>
                <a:buClrTx/>
                <a:buFontTx/>
                <a:buNone/>
              </a:pPr>
              <a:t>7</a:t>
            </a:fld>
            <a:endParaRPr lang="en-US" altLang="ar-SA">
              <a:solidFill>
                <a:srgbClr val="FFFF66"/>
              </a:solidFill>
              <a:latin typeface="Arial" panose="020B0604020202020204" pitchFamily="34" charset="0"/>
            </a:endParaRPr>
          </a:p>
        </p:txBody>
      </p:sp>
      <p:sp>
        <p:nvSpPr>
          <p:cNvPr id="23555" name="Rectangle 1">
            <a:extLst>
              <a:ext uri="{FF2B5EF4-FFF2-40B4-BE49-F238E27FC236}">
                <a16:creationId xmlns:a16="http://schemas.microsoft.com/office/drawing/2014/main" id="{5D3F4B06-DBA7-49D8-BFF4-32EC49746D0D}"/>
              </a:ext>
            </a:extLst>
          </p:cNvPr>
          <p:cNvSpPr>
            <a:spLocks noChangeArrowheads="1" noTextEdit="1"/>
          </p:cNvSpPr>
          <p:nvPr>
            <p:ph type="sldImg"/>
          </p:nvPr>
        </p:nvSpPr>
        <p:spPr>
          <a:xfrm>
            <a:off x="846138" y="688975"/>
            <a:ext cx="5165725" cy="34432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Text Box 2">
            <a:extLst>
              <a:ext uri="{FF2B5EF4-FFF2-40B4-BE49-F238E27FC236}">
                <a16:creationId xmlns:a16="http://schemas.microsoft.com/office/drawing/2014/main" id="{93ECE274-0A52-4A8F-A718-2DAA2BC5C9AB}"/>
              </a:ext>
            </a:extLst>
          </p:cNvPr>
          <p:cNvSpPr>
            <a:spLocks noChangeArrowheads="1"/>
          </p:cNvSpPr>
          <p:nvPr>
            <p:ph type="body" idx="1"/>
          </p:nvPr>
        </p:nvSpPr>
        <p:spPr>
          <a:xfrm>
            <a:off x="914400" y="4360863"/>
            <a:ext cx="5029200" cy="41306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latin typeface="Times New Roman" panose="02020603050405020304" pitchFamily="18" charset="0"/>
                <a:ea typeface="Microsoft YaHei" panose="020B0503020204020204" pitchFamily="34" charset="-122"/>
              </a:rPr>
              <a:t>There are four key points to remember about PPE use. First, don it before you have any contact with the patient, generally before entering the room.  Once you have PPE on, use it carefully to prevent spreading contamination.  When you have completed your tasks, remove the PPE carefully  and discard it in the receptacles provided.  Then immediately perform  hand hygiene before going on to the next patient.</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ar-SA">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69011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9">
            <a:extLst>
              <a:ext uri="{FF2B5EF4-FFF2-40B4-BE49-F238E27FC236}">
                <a16:creationId xmlns:a16="http://schemas.microsoft.com/office/drawing/2014/main" id="{5A87DF5D-6815-45AA-8218-4D452C9BD7E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BB043167-8BE9-44AA-ABB7-E61D5904C597}" type="slidenum">
              <a:rPr lang="en-US" altLang="ar-SA">
                <a:solidFill>
                  <a:srgbClr val="FFFF66"/>
                </a:solidFill>
                <a:latin typeface="Arial" panose="020B0604020202020204" pitchFamily="34" charset="0"/>
              </a:rPr>
              <a:pPr>
                <a:spcBef>
                  <a:spcPct val="0"/>
                </a:spcBef>
                <a:buClrTx/>
                <a:buFontTx/>
                <a:buNone/>
              </a:pPr>
              <a:t>8</a:t>
            </a:fld>
            <a:endParaRPr lang="en-US" altLang="ar-SA">
              <a:solidFill>
                <a:srgbClr val="FFFF66"/>
              </a:solidFill>
              <a:latin typeface="Arial" panose="020B0604020202020204" pitchFamily="34" charset="0"/>
            </a:endParaRPr>
          </a:p>
        </p:txBody>
      </p:sp>
      <p:sp>
        <p:nvSpPr>
          <p:cNvPr id="24579" name="Rectangle 1">
            <a:extLst>
              <a:ext uri="{FF2B5EF4-FFF2-40B4-BE49-F238E27FC236}">
                <a16:creationId xmlns:a16="http://schemas.microsoft.com/office/drawing/2014/main" id="{2090271E-6D22-41EC-AC9D-C7D6779CF65A}"/>
              </a:ext>
            </a:extLst>
          </p:cNvPr>
          <p:cNvSpPr>
            <a:spLocks noChangeArrowheads="1" noTextEdit="1"/>
          </p:cNvSpPr>
          <p:nvPr>
            <p:ph type="sldImg"/>
          </p:nvPr>
        </p:nvSpPr>
        <p:spPr>
          <a:xfrm>
            <a:off x="846138" y="688975"/>
            <a:ext cx="5165725" cy="34432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a:extLst>
              <a:ext uri="{FF2B5EF4-FFF2-40B4-BE49-F238E27FC236}">
                <a16:creationId xmlns:a16="http://schemas.microsoft.com/office/drawing/2014/main" id="{FE72A12B-2486-4D14-ACF3-2502C9920290}"/>
              </a:ext>
            </a:extLst>
          </p:cNvPr>
          <p:cNvSpPr>
            <a:spLocks noChangeArrowheads="1"/>
          </p:cNvSpPr>
          <p:nvPr>
            <p:ph type="body" idx="1"/>
          </p:nvPr>
        </p:nvSpPr>
        <p:spPr>
          <a:xfrm>
            <a:off x="914400" y="4360863"/>
            <a:ext cx="5029200" cy="41306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latin typeface="Times New Roman" panose="02020603050405020304" pitchFamily="18" charset="0"/>
                <a:ea typeface="Microsoft YaHei" panose="020B0503020204020204" pitchFamily="34" charset="-122"/>
              </a:rPr>
              <a:t>The gown should be donned first.  The mask or respirator should be put on next and properly adjusted to fit; remember to fit check the respirator.  The goggles or face shield should be donned next and the gloves are donned last.  Keep in mind, the combination of PPE used, and therefore the sequence for donning, will be determined by the precautions that need to be taken.  </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ar-SA">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393467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a:extLst>
              <a:ext uri="{FF2B5EF4-FFF2-40B4-BE49-F238E27FC236}">
                <a16:creationId xmlns:a16="http://schemas.microsoft.com/office/drawing/2014/main" id="{A5056D2B-8657-495F-A6DB-B5F54198D5D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CFD9199-BD18-4549-B674-61E7A244E97C}" type="slidenum">
              <a:rPr lang="en-US" altLang="ar-SA">
                <a:solidFill>
                  <a:srgbClr val="FFFF66"/>
                </a:solidFill>
                <a:latin typeface="Arial" panose="020B0604020202020204" pitchFamily="34" charset="0"/>
              </a:rPr>
              <a:pPr>
                <a:spcBef>
                  <a:spcPct val="0"/>
                </a:spcBef>
                <a:buClrTx/>
                <a:buFontTx/>
                <a:buNone/>
              </a:pPr>
              <a:t>10</a:t>
            </a:fld>
            <a:endParaRPr lang="en-US" altLang="ar-SA">
              <a:solidFill>
                <a:srgbClr val="FFFF66"/>
              </a:solidFill>
              <a:latin typeface="Arial" panose="020B0604020202020204" pitchFamily="34" charset="0"/>
            </a:endParaRPr>
          </a:p>
        </p:txBody>
      </p:sp>
      <p:sp>
        <p:nvSpPr>
          <p:cNvPr id="25603" name="Rectangle 1">
            <a:extLst>
              <a:ext uri="{FF2B5EF4-FFF2-40B4-BE49-F238E27FC236}">
                <a16:creationId xmlns:a16="http://schemas.microsoft.com/office/drawing/2014/main" id="{C58E66BC-05C1-47FE-9187-BFB5DD5A8396}"/>
              </a:ext>
            </a:extLst>
          </p:cNvPr>
          <p:cNvSpPr>
            <a:spLocks noChangeArrowheads="1" noTextEdit="1"/>
          </p:cNvSpPr>
          <p:nvPr>
            <p:ph type="sldImg"/>
          </p:nvPr>
        </p:nvSpPr>
        <p:spPr>
          <a:xfrm>
            <a:off x="846138" y="688975"/>
            <a:ext cx="5165725" cy="34432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a:extLst>
              <a:ext uri="{FF2B5EF4-FFF2-40B4-BE49-F238E27FC236}">
                <a16:creationId xmlns:a16="http://schemas.microsoft.com/office/drawing/2014/main" id="{FFBAB9C9-083A-490F-B8FC-B4C1B090F4D9}"/>
              </a:ext>
            </a:extLst>
          </p:cNvPr>
          <p:cNvSpPr>
            <a:spLocks noChangeArrowheads="1"/>
          </p:cNvSpPr>
          <p:nvPr>
            <p:ph type="body" idx="1"/>
          </p:nvPr>
        </p:nvSpPr>
        <p:spPr>
          <a:xfrm>
            <a:off x="914400" y="4360863"/>
            <a:ext cx="5029200" cy="41306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latin typeface="Times New Roman" panose="02020603050405020304" pitchFamily="18" charset="0"/>
                <a:ea typeface="Microsoft YaHei" panose="020B0503020204020204" pitchFamily="34" charset="-122"/>
              </a:rPr>
              <a:t>In addition to wearing PPE, you should also use safe work practices.  Avoid contaminating yourself by keeping your hands away from your face and not touching or adjusting PPE. Also, remove your gloves if they become torn and perform hand hygiene before putting on a new pair of gloves.  You should also avoid spreading contamination by limiting surfaces and items touched with contaminated gloves.  </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ar-SA">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108101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9">
            <a:extLst>
              <a:ext uri="{FF2B5EF4-FFF2-40B4-BE49-F238E27FC236}">
                <a16:creationId xmlns:a16="http://schemas.microsoft.com/office/drawing/2014/main" id="{D5CFCF05-E743-468A-BC76-0868ADACD48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B26D7E9-B31B-48C1-882F-BC2B8560071D}" type="slidenum">
              <a:rPr lang="en-US" altLang="ar-SA">
                <a:solidFill>
                  <a:srgbClr val="FFFF66"/>
                </a:solidFill>
                <a:latin typeface="Arial" panose="020B0604020202020204" pitchFamily="34" charset="0"/>
              </a:rPr>
              <a:pPr>
                <a:spcBef>
                  <a:spcPct val="0"/>
                </a:spcBef>
                <a:buClrTx/>
                <a:buFontTx/>
                <a:buNone/>
              </a:pPr>
              <a:t>11</a:t>
            </a:fld>
            <a:endParaRPr lang="en-US" altLang="ar-SA">
              <a:solidFill>
                <a:srgbClr val="FFFF66"/>
              </a:solidFill>
              <a:latin typeface="Arial" panose="020B0604020202020204" pitchFamily="34" charset="0"/>
            </a:endParaRPr>
          </a:p>
        </p:txBody>
      </p:sp>
      <p:sp>
        <p:nvSpPr>
          <p:cNvPr id="26627" name="Rectangle 1">
            <a:extLst>
              <a:ext uri="{FF2B5EF4-FFF2-40B4-BE49-F238E27FC236}">
                <a16:creationId xmlns:a16="http://schemas.microsoft.com/office/drawing/2014/main" id="{42A4515D-137E-48FD-9A5C-00A7628970AF}"/>
              </a:ext>
            </a:extLst>
          </p:cNvPr>
          <p:cNvSpPr>
            <a:spLocks noChangeArrowheads="1" noTextEdit="1"/>
          </p:cNvSpPr>
          <p:nvPr>
            <p:ph type="sldImg"/>
          </p:nvPr>
        </p:nvSpPr>
        <p:spPr>
          <a:xfrm>
            <a:off x="846138" y="688975"/>
            <a:ext cx="5165725" cy="34432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a:extLst>
              <a:ext uri="{FF2B5EF4-FFF2-40B4-BE49-F238E27FC236}">
                <a16:creationId xmlns:a16="http://schemas.microsoft.com/office/drawing/2014/main" id="{1337FD0B-214B-4C4C-B303-17E7DA75AEBF}"/>
              </a:ext>
            </a:extLst>
          </p:cNvPr>
          <p:cNvSpPr>
            <a:spLocks noChangeArrowheads="1"/>
          </p:cNvSpPr>
          <p:nvPr>
            <p:ph type="body" idx="1"/>
          </p:nvPr>
        </p:nvSpPr>
        <p:spPr>
          <a:xfrm>
            <a:off x="914400" y="4360863"/>
            <a:ext cx="5029200" cy="41306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latin typeface="Times New Roman" panose="02020603050405020304" pitchFamily="18" charset="0"/>
                <a:ea typeface="Microsoft YaHei" panose="020B0503020204020204" pitchFamily="34" charset="-122"/>
              </a:rPr>
              <a:t>To remove PEP safely, you must first be able to identify what sites are considered “clean” and what are “contaminated.”  In general, the outside front and sleeves of the isolation gown and  outside front of the goggles, mask, respirator and face shield are considered “contaminated,” regardless of whether there is visible soil.  Also, the outside of the gloves are contaminated.</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ar-SA">
              <a:latin typeface="Times New Roman" panose="02020603050405020304" pitchFamily="18" charset="0"/>
              <a:ea typeface="Microsoft YaHei" panose="020B0503020204020204" pitchFamily="34"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latin typeface="Times New Roman" panose="02020603050405020304" pitchFamily="18" charset="0"/>
                <a:ea typeface="Microsoft YaHei" panose="020B0503020204020204" pitchFamily="34" charset="-122"/>
              </a:rPr>
              <a:t>The areas that are considered “clean” are the parts that will be touched when removing PPE.  These include inside the gloves; inside and back of the gown, including the ties; and the ties, elastic, or ear pieces of the mask, goggles and face shield. </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ar-SA">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121717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a16="http://schemas.microsoft.com/office/drawing/2014/main" id="{CF561F83-8993-4144-8F96-51A32F66AD7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7F0BA6EA-2D92-455F-820A-D40931F72858}" type="slidenum">
              <a:rPr lang="en-US" altLang="ar-SA">
                <a:solidFill>
                  <a:srgbClr val="FFFF66"/>
                </a:solidFill>
                <a:latin typeface="Arial" panose="020B0604020202020204" pitchFamily="34" charset="0"/>
              </a:rPr>
              <a:pPr>
                <a:spcBef>
                  <a:spcPct val="0"/>
                </a:spcBef>
                <a:buClrTx/>
                <a:buFontTx/>
                <a:buNone/>
              </a:pPr>
              <a:t>12</a:t>
            </a:fld>
            <a:endParaRPr lang="en-US" altLang="ar-SA">
              <a:solidFill>
                <a:srgbClr val="FFFF66"/>
              </a:solidFill>
              <a:latin typeface="Arial" panose="020B0604020202020204" pitchFamily="34" charset="0"/>
            </a:endParaRPr>
          </a:p>
        </p:txBody>
      </p:sp>
      <p:sp>
        <p:nvSpPr>
          <p:cNvPr id="27651" name="Rectangle 1">
            <a:extLst>
              <a:ext uri="{FF2B5EF4-FFF2-40B4-BE49-F238E27FC236}">
                <a16:creationId xmlns:a16="http://schemas.microsoft.com/office/drawing/2014/main" id="{A690CB0D-0388-44F3-BC4E-2BF6C7E32F0A}"/>
              </a:ext>
            </a:extLst>
          </p:cNvPr>
          <p:cNvSpPr>
            <a:spLocks noChangeArrowheads="1" noTextEdit="1"/>
          </p:cNvSpPr>
          <p:nvPr>
            <p:ph type="sldImg"/>
          </p:nvPr>
        </p:nvSpPr>
        <p:spPr>
          <a:xfrm>
            <a:off x="846138" y="688975"/>
            <a:ext cx="5165725" cy="34432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a:extLst>
              <a:ext uri="{FF2B5EF4-FFF2-40B4-BE49-F238E27FC236}">
                <a16:creationId xmlns:a16="http://schemas.microsoft.com/office/drawing/2014/main" id="{0AADCC27-AE21-4A57-8AB9-ABC2904BFEDE}"/>
              </a:ext>
            </a:extLst>
          </p:cNvPr>
          <p:cNvSpPr>
            <a:spLocks noChangeArrowheads="1"/>
          </p:cNvSpPr>
          <p:nvPr>
            <p:ph type="body" idx="1"/>
          </p:nvPr>
        </p:nvSpPr>
        <p:spPr>
          <a:xfrm>
            <a:off x="914400" y="4360863"/>
            <a:ext cx="5029200" cy="41306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latin typeface="Times New Roman" panose="02020603050405020304" pitchFamily="18" charset="0"/>
                <a:ea typeface="Microsoft YaHei" panose="020B0503020204020204" pitchFamily="34" charset="-122"/>
              </a:rPr>
              <a:t>The sequence for removing PPE is intended to limit opportunities for self-contamination.  The gloves are considered the most contaminated pieces of PPE and are therefore removed first.   The face shield or goggles are next because they are more cumbersome and would interfere with removal of other PPE.  The gown is third in the sequence, followed by the mask or respirator.</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ar-SA">
              <a:latin typeface="Times New Roman" panose="02020603050405020304" pitchFamily="18" charset="0"/>
              <a:ea typeface="Microsoft YaHei" panose="020B0503020204020204" pitchFamily="34"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ar-SA">
              <a:latin typeface="Times New Roman" panose="02020603050405020304" pitchFamily="18" charset="0"/>
              <a:ea typeface="Microsoft YaHei" panose="020B0503020204020204" pitchFamily="34"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ar-SA">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366210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9">
            <a:extLst>
              <a:ext uri="{FF2B5EF4-FFF2-40B4-BE49-F238E27FC236}">
                <a16:creationId xmlns:a16="http://schemas.microsoft.com/office/drawing/2014/main" id="{34F322D9-8DC4-4955-995B-D3F24B508A5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AF38E585-3B8E-44FD-AACE-A80BCC468C3B}" type="slidenum">
              <a:rPr lang="en-US" altLang="ar-SA">
                <a:solidFill>
                  <a:srgbClr val="FFFF66"/>
                </a:solidFill>
                <a:latin typeface="Arial" panose="020B0604020202020204" pitchFamily="34" charset="0"/>
              </a:rPr>
              <a:pPr>
                <a:spcBef>
                  <a:spcPct val="0"/>
                </a:spcBef>
                <a:buClrTx/>
                <a:buFontTx/>
                <a:buNone/>
              </a:pPr>
              <a:t>13</a:t>
            </a:fld>
            <a:endParaRPr lang="en-US" altLang="ar-SA">
              <a:solidFill>
                <a:srgbClr val="FFFF66"/>
              </a:solidFill>
              <a:latin typeface="Arial" panose="020B0604020202020204" pitchFamily="34" charset="0"/>
            </a:endParaRPr>
          </a:p>
        </p:txBody>
      </p:sp>
      <p:sp>
        <p:nvSpPr>
          <p:cNvPr id="28675" name="Rectangle 1">
            <a:extLst>
              <a:ext uri="{FF2B5EF4-FFF2-40B4-BE49-F238E27FC236}">
                <a16:creationId xmlns:a16="http://schemas.microsoft.com/office/drawing/2014/main" id="{48D1F2EF-62BC-435C-A218-B0D24A6DFB0E}"/>
              </a:ext>
            </a:extLst>
          </p:cNvPr>
          <p:cNvSpPr>
            <a:spLocks noChangeArrowheads="1" noTextEdit="1"/>
          </p:cNvSpPr>
          <p:nvPr>
            <p:ph type="sldImg"/>
          </p:nvPr>
        </p:nvSpPr>
        <p:spPr>
          <a:xfrm>
            <a:off x="846138" y="688975"/>
            <a:ext cx="5165725" cy="34432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Text Box 2">
            <a:extLst>
              <a:ext uri="{FF2B5EF4-FFF2-40B4-BE49-F238E27FC236}">
                <a16:creationId xmlns:a16="http://schemas.microsoft.com/office/drawing/2014/main" id="{D4F7BBE0-0781-430D-AF38-57EEA43C2305}"/>
              </a:ext>
            </a:extLst>
          </p:cNvPr>
          <p:cNvSpPr>
            <a:spLocks noChangeArrowheads="1"/>
          </p:cNvSpPr>
          <p:nvPr>
            <p:ph type="body" idx="1"/>
          </p:nvPr>
        </p:nvSpPr>
        <p:spPr>
          <a:xfrm>
            <a:off x="914400" y="4360863"/>
            <a:ext cx="5029200" cy="41306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latin typeface="Times New Roman" panose="02020603050405020304" pitchFamily="18" charset="0"/>
                <a:ea typeface="Microsoft YaHei" panose="020B0503020204020204" pitchFamily="34" charset="-122"/>
              </a:rPr>
              <a:t>The location for removing PPE will depend on the amount and type of PPE worn and the category of isolation a patient is on, if applicable.  If only gloves are worn as PPE, it is safe to remove and discard them in the patient room.  When a gown or full PPE is worn, PPE should be removed at the doorway or in an anteroom.  Respirators should always be removed outside the patient room, after the door is closed.  Hand hygiene should be performed after all PPE is removed.</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ar-SA">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1010498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71465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7DBD92F5-0197-4E77-91FF-6E9D80CF23F9}" type="datetimeFigureOut">
              <a:rPr lang="en-US" smtClean="0"/>
              <a:t>3/16/2022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0CDE145-920C-4E1F-AAA5-AE6120E8C3C0}" type="slidenum">
              <a:rPr lang="en-US" smtClean="0"/>
              <a:t>‹#›</a:t>
            </a:fld>
            <a:endParaRPr lang="en-US"/>
          </a:p>
        </p:txBody>
      </p:sp>
    </p:spTree>
    <p:extLst>
      <p:ext uri="{BB962C8B-B14F-4D97-AF65-F5344CB8AC3E}">
        <p14:creationId xmlns:p14="http://schemas.microsoft.com/office/powerpoint/2010/main" val="179745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7DBD92F5-0197-4E77-91FF-6E9D80CF23F9}" type="datetimeFigureOut">
              <a:rPr lang="en-US" smtClean="0"/>
              <a:t>3/16/2022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0CDE145-920C-4E1F-AAA5-AE6120E8C3C0}" type="slidenum">
              <a:rPr lang="en-US" smtClean="0"/>
              <a:t>‹#›</a:t>
            </a:fld>
            <a:endParaRPr lang="en-US"/>
          </a:p>
        </p:txBody>
      </p:sp>
    </p:spTree>
    <p:extLst>
      <p:ext uri="{BB962C8B-B14F-4D97-AF65-F5344CB8AC3E}">
        <p14:creationId xmlns:p14="http://schemas.microsoft.com/office/powerpoint/2010/main" val="4146394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2744258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507" y="273051"/>
            <a:ext cx="10967344" cy="1139825"/>
          </a:xfrm>
        </p:spPr>
        <p:txBody>
          <a:bodyPr/>
          <a:lstStyle/>
          <a:p>
            <a:r>
              <a:rPr lang="en-US"/>
              <a:t>Click to edit Master title style</a:t>
            </a:r>
          </a:p>
        </p:txBody>
      </p:sp>
    </p:spTree>
    <p:extLst>
      <p:ext uri="{BB962C8B-B14F-4D97-AF65-F5344CB8AC3E}">
        <p14:creationId xmlns:p14="http://schemas.microsoft.com/office/powerpoint/2010/main" val="351075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43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7DBD92F5-0197-4E77-91FF-6E9D80CF23F9}" type="datetimeFigureOut">
              <a:rPr lang="en-US" smtClean="0"/>
              <a:t>3/16/2022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0CDE145-920C-4E1F-AAA5-AE6120E8C3C0}" type="slidenum">
              <a:rPr lang="en-US" smtClean="0"/>
              <a:t>‹#›</a:t>
            </a:fld>
            <a:endParaRPr lang="en-US"/>
          </a:p>
        </p:txBody>
      </p:sp>
    </p:spTree>
    <p:extLst>
      <p:ext uri="{BB962C8B-B14F-4D97-AF65-F5344CB8AC3E}">
        <p14:creationId xmlns:p14="http://schemas.microsoft.com/office/powerpoint/2010/main" val="44244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7DBD92F5-0197-4E77-91FF-6E9D80CF23F9}" type="datetimeFigureOut">
              <a:rPr lang="en-US" smtClean="0"/>
              <a:t>3/16/2022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0CDE145-920C-4E1F-AAA5-AE6120E8C3C0}" type="slidenum">
              <a:rPr lang="en-US" smtClean="0"/>
              <a:t>‹#›</a:t>
            </a:fld>
            <a:endParaRPr lang="en-US"/>
          </a:p>
        </p:txBody>
      </p:sp>
    </p:spTree>
    <p:extLst>
      <p:ext uri="{BB962C8B-B14F-4D97-AF65-F5344CB8AC3E}">
        <p14:creationId xmlns:p14="http://schemas.microsoft.com/office/powerpoint/2010/main" val="34482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7DBD92F5-0197-4E77-91FF-6E9D80CF23F9}" type="datetimeFigureOut">
              <a:rPr lang="en-US" smtClean="0"/>
              <a:t>3/16/2022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40CDE145-920C-4E1F-AAA5-AE6120E8C3C0}" type="slidenum">
              <a:rPr lang="en-US" smtClean="0"/>
              <a:t>‹#›</a:t>
            </a:fld>
            <a:endParaRPr lang="en-US"/>
          </a:p>
        </p:txBody>
      </p:sp>
    </p:spTree>
    <p:extLst>
      <p:ext uri="{BB962C8B-B14F-4D97-AF65-F5344CB8AC3E}">
        <p14:creationId xmlns:p14="http://schemas.microsoft.com/office/powerpoint/2010/main" val="150290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7DBD92F5-0197-4E77-91FF-6E9D80CF23F9}" type="datetimeFigureOut">
              <a:rPr lang="en-US" smtClean="0"/>
              <a:t>3/16/2022</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40CDE145-920C-4E1F-AAA5-AE6120E8C3C0}" type="slidenum">
              <a:rPr lang="en-US" smtClean="0"/>
              <a:t>‹#›</a:t>
            </a:fld>
            <a:endParaRPr lang="en-US"/>
          </a:p>
        </p:txBody>
      </p:sp>
    </p:spTree>
    <p:extLst>
      <p:ext uri="{BB962C8B-B14F-4D97-AF65-F5344CB8AC3E}">
        <p14:creationId xmlns:p14="http://schemas.microsoft.com/office/powerpoint/2010/main" val="329145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7DBD92F5-0197-4E77-91FF-6E9D80CF23F9}" type="datetimeFigureOut">
              <a:rPr lang="en-US" smtClean="0"/>
              <a:t>3/16/2022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40CDE145-920C-4E1F-AAA5-AE6120E8C3C0}" type="slidenum">
              <a:rPr lang="en-US" smtClean="0"/>
              <a:t>‹#›</a:t>
            </a:fld>
            <a:endParaRPr lang="en-US"/>
          </a:p>
        </p:txBody>
      </p:sp>
    </p:spTree>
    <p:extLst>
      <p:ext uri="{BB962C8B-B14F-4D97-AF65-F5344CB8AC3E}">
        <p14:creationId xmlns:p14="http://schemas.microsoft.com/office/powerpoint/2010/main" val="370042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7DBD92F5-0197-4E77-91FF-6E9D80CF23F9}" type="datetimeFigureOut">
              <a:rPr lang="en-US" smtClean="0"/>
              <a:t>3/16/2022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0CDE145-920C-4E1F-AAA5-AE6120E8C3C0}" type="slidenum">
              <a:rPr lang="en-US" smtClean="0"/>
              <a:t>‹#›</a:t>
            </a:fld>
            <a:endParaRPr lang="en-US"/>
          </a:p>
        </p:txBody>
      </p:sp>
    </p:spTree>
    <p:extLst>
      <p:ext uri="{BB962C8B-B14F-4D97-AF65-F5344CB8AC3E}">
        <p14:creationId xmlns:p14="http://schemas.microsoft.com/office/powerpoint/2010/main" val="391134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7DBD92F5-0197-4E77-91FF-6E9D80CF23F9}" type="datetimeFigureOut">
              <a:rPr lang="en-US" smtClean="0"/>
              <a:t>3/16/2022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0CDE145-920C-4E1F-AAA5-AE6120E8C3C0}" type="slidenum">
              <a:rPr lang="en-US" smtClean="0"/>
              <a:t>‹#›</a:t>
            </a:fld>
            <a:endParaRPr lang="en-US"/>
          </a:p>
        </p:txBody>
      </p:sp>
    </p:spTree>
    <p:extLst>
      <p:ext uri="{BB962C8B-B14F-4D97-AF65-F5344CB8AC3E}">
        <p14:creationId xmlns:p14="http://schemas.microsoft.com/office/powerpoint/2010/main" val="43408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54197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2636"/>
            <a:ext cx="10515600" cy="1325563"/>
          </a:xfrm>
        </p:spPr>
        <p:txBody>
          <a:bodyPr/>
          <a:lstStyle/>
          <a:p>
            <a:r>
              <a:rPr lang="en-US" dirty="0"/>
              <a:t>Surgical Gloves, Gown, Mask and Cap and Sterile Field Preparations </a:t>
            </a:r>
          </a:p>
        </p:txBody>
      </p:sp>
    </p:spTree>
    <p:extLst>
      <p:ext uri="{BB962C8B-B14F-4D97-AF65-F5344CB8AC3E}">
        <p14:creationId xmlns:p14="http://schemas.microsoft.com/office/powerpoint/2010/main" val="126029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94D8A096-CBA9-4CD7-A275-6708F940C9DC}"/>
              </a:ext>
            </a:extLst>
          </p:cNvPr>
          <p:cNvSpPr>
            <a:spLocks noGrp="1" noChangeArrowheads="1"/>
          </p:cNvSpPr>
          <p:nvPr>
            <p:ph type="title"/>
          </p:nvPr>
        </p:nvSpPr>
        <p:spPr>
          <a:xfrm>
            <a:off x="1464469" y="1160463"/>
            <a:ext cx="9258300" cy="1143000"/>
          </a:xfrm>
        </p:spPr>
        <p:txBody>
          <a:bodyPr vert="horz" lIns="90000" tIns="46800" rIns="90000" bIns="46800" rtlCol="0" anchor="ctr">
            <a:norm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dirty="0"/>
              <a:t>How to Safely Use PPE</a:t>
            </a:r>
          </a:p>
        </p:txBody>
      </p:sp>
      <p:sp>
        <p:nvSpPr>
          <p:cNvPr id="10243" name="Rectangle 2">
            <a:extLst>
              <a:ext uri="{FF2B5EF4-FFF2-40B4-BE49-F238E27FC236}">
                <a16:creationId xmlns:a16="http://schemas.microsoft.com/office/drawing/2014/main" id="{76CE3D70-F1CD-4C03-AC77-F94516DFA973}"/>
              </a:ext>
            </a:extLst>
          </p:cNvPr>
          <p:cNvSpPr>
            <a:spLocks noChangeArrowheads="1"/>
          </p:cNvSpPr>
          <p:nvPr/>
        </p:nvSpPr>
        <p:spPr bwMode="auto">
          <a:xfrm>
            <a:off x="1721644" y="2352675"/>
            <a:ext cx="8743950"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9pPr>
          </a:lstStyle>
          <a:p>
            <a:pPr>
              <a:spcBef>
                <a:spcPts val="1200"/>
              </a:spcBef>
              <a:buClr>
                <a:srgbClr val="FFFF99"/>
              </a:buClr>
              <a:buFont typeface="Arial" panose="020B0604020202020204" pitchFamily="34" charset="0"/>
              <a:buChar char="•"/>
            </a:pPr>
            <a:r>
              <a:rPr lang="en-US" altLang="ar-SA" dirty="0">
                <a:solidFill>
                  <a:schemeClr val="tx1"/>
                </a:solidFill>
              </a:rPr>
              <a:t>Keep gloved hands away from face</a:t>
            </a:r>
          </a:p>
          <a:p>
            <a:pPr>
              <a:spcBef>
                <a:spcPts val="1200"/>
              </a:spcBef>
              <a:buClr>
                <a:srgbClr val="FFFF99"/>
              </a:buClr>
              <a:buFont typeface="Arial" panose="020B0604020202020204" pitchFamily="34" charset="0"/>
              <a:buChar char="•"/>
            </a:pPr>
            <a:r>
              <a:rPr lang="en-US" altLang="ar-SA" dirty="0">
                <a:solidFill>
                  <a:schemeClr val="tx1"/>
                </a:solidFill>
              </a:rPr>
              <a:t>Avoid touching or adjusting other PPE</a:t>
            </a:r>
          </a:p>
          <a:p>
            <a:pPr>
              <a:spcBef>
                <a:spcPts val="1200"/>
              </a:spcBef>
              <a:buClr>
                <a:srgbClr val="FFFF99"/>
              </a:buClr>
              <a:buFont typeface="Arial" panose="020B0604020202020204" pitchFamily="34" charset="0"/>
              <a:buChar char="•"/>
            </a:pPr>
            <a:r>
              <a:rPr lang="en-US" altLang="ar-SA" dirty="0">
                <a:solidFill>
                  <a:schemeClr val="tx1"/>
                </a:solidFill>
              </a:rPr>
              <a:t>Remove gloves if they become torn; perform hand hygiene before donning new gloves</a:t>
            </a:r>
          </a:p>
          <a:p>
            <a:pPr>
              <a:spcBef>
                <a:spcPts val="1200"/>
              </a:spcBef>
              <a:buClr>
                <a:srgbClr val="FFFF99"/>
              </a:buClr>
              <a:buFont typeface="Arial" panose="020B0604020202020204" pitchFamily="34" charset="0"/>
              <a:buChar char="•"/>
            </a:pPr>
            <a:r>
              <a:rPr lang="en-US" altLang="ar-SA" dirty="0">
                <a:solidFill>
                  <a:schemeClr val="tx1"/>
                </a:solidFill>
              </a:rPr>
              <a:t>Limit surfaces and items touched</a:t>
            </a:r>
          </a:p>
        </p:txBody>
      </p:sp>
    </p:spTree>
    <p:extLst>
      <p:ext uri="{BB962C8B-B14F-4D97-AF65-F5344CB8AC3E}">
        <p14:creationId xmlns:p14="http://schemas.microsoft.com/office/powerpoint/2010/main" val="103944400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DADA9DF9-EBF9-43C2-8051-A7D40F47EFB4}"/>
              </a:ext>
            </a:extLst>
          </p:cNvPr>
          <p:cNvSpPr>
            <a:spLocks noGrp="1" noChangeArrowheads="1"/>
          </p:cNvSpPr>
          <p:nvPr>
            <p:ph type="title"/>
          </p:nvPr>
        </p:nvSpPr>
        <p:spPr>
          <a:xfrm>
            <a:off x="1464469" y="657225"/>
            <a:ext cx="9258300" cy="1517650"/>
          </a:xfrm>
        </p:spPr>
        <p:txBody>
          <a:bodyPr vert="horz" lIns="90000" tIns="46800" rIns="90000" bIns="46800" rtlCol="0" anchor="ctr">
            <a:norm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dirty="0"/>
              <a:t>“Contaminated” and “Clean” Areas of PPE</a:t>
            </a:r>
          </a:p>
        </p:txBody>
      </p:sp>
      <p:sp>
        <p:nvSpPr>
          <p:cNvPr id="2" name="Rectangle 2">
            <a:extLst>
              <a:ext uri="{FF2B5EF4-FFF2-40B4-BE49-F238E27FC236}">
                <a16:creationId xmlns:a16="http://schemas.microsoft.com/office/drawing/2014/main" id="{63CEF032-A87C-419E-85DE-981E4FF14F51}"/>
              </a:ext>
            </a:extLst>
          </p:cNvPr>
          <p:cNvSpPr>
            <a:spLocks noChangeArrowheads="1"/>
          </p:cNvSpPr>
          <p:nvPr/>
        </p:nvSpPr>
        <p:spPr bwMode="auto">
          <a:xfrm>
            <a:off x="1707357" y="2357439"/>
            <a:ext cx="8772525" cy="410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FFFFFF"/>
                </a:solidFill>
                <a:latin typeface="Arial" panose="020B0604020202020204" pitchFamily="34" charset="0"/>
                <a:ea typeface="Microsoft YaHei" panose="020B0503020204020204" pitchFamily="34" charset="-122"/>
              </a:defRPr>
            </a:lvl2pPr>
            <a:lvl3pPr marL="1196975">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9pPr>
          </a:lstStyle>
          <a:p>
            <a:pPr>
              <a:spcBef>
                <a:spcPts val="1200"/>
              </a:spcBef>
              <a:buClr>
                <a:srgbClr val="FFFF99"/>
              </a:buClr>
              <a:buFont typeface="Arial" panose="020B0604020202020204" pitchFamily="34" charset="0"/>
              <a:buChar char="•"/>
            </a:pPr>
            <a:r>
              <a:rPr lang="en-US" altLang="ar-SA" dirty="0">
                <a:solidFill>
                  <a:schemeClr val="tx1"/>
                </a:solidFill>
              </a:rPr>
              <a:t>Contaminated – outside front</a:t>
            </a:r>
          </a:p>
          <a:p>
            <a:pPr lvl="2">
              <a:spcBef>
                <a:spcPts val="900"/>
              </a:spcBef>
              <a:buClr>
                <a:srgbClr val="FFFF99"/>
              </a:buClr>
              <a:buFont typeface="Arial" panose="020B0604020202020204" pitchFamily="34" charset="0"/>
              <a:buChar char="•"/>
            </a:pPr>
            <a:r>
              <a:rPr lang="en-US" altLang="ar-SA" dirty="0">
                <a:solidFill>
                  <a:schemeClr val="tx1"/>
                </a:solidFill>
              </a:rPr>
              <a:t>Areas of PPE that have or are likely to have been in contact with body sites, materials, or environmental surfaces where the infectious organism may reside</a:t>
            </a:r>
          </a:p>
          <a:p>
            <a:pPr>
              <a:spcBef>
                <a:spcPts val="1200"/>
              </a:spcBef>
              <a:buClr>
                <a:srgbClr val="FFFF99"/>
              </a:buClr>
              <a:buFont typeface="Arial" panose="020B0604020202020204" pitchFamily="34" charset="0"/>
              <a:buChar char="•"/>
            </a:pPr>
            <a:r>
              <a:rPr lang="en-US" altLang="ar-SA" dirty="0">
                <a:solidFill>
                  <a:schemeClr val="tx1"/>
                </a:solidFill>
              </a:rPr>
              <a:t>Clean – inside, outside back, ties on head and back</a:t>
            </a:r>
          </a:p>
          <a:p>
            <a:pPr lvl="2">
              <a:spcBef>
                <a:spcPts val="900"/>
              </a:spcBef>
              <a:buClr>
                <a:srgbClr val="FFFF99"/>
              </a:buClr>
              <a:buFont typeface="Arial" panose="020B0604020202020204" pitchFamily="34" charset="0"/>
              <a:buChar char="•"/>
            </a:pPr>
            <a:r>
              <a:rPr lang="en-US" altLang="ar-SA" dirty="0">
                <a:solidFill>
                  <a:schemeClr val="tx1"/>
                </a:solidFill>
              </a:rPr>
              <a:t>Areas of PPE that are not likely to have been in contact with the infectious organism</a:t>
            </a:r>
          </a:p>
        </p:txBody>
      </p:sp>
    </p:spTree>
    <p:extLst>
      <p:ext uri="{BB962C8B-B14F-4D97-AF65-F5344CB8AC3E}">
        <p14:creationId xmlns:p14="http://schemas.microsoft.com/office/powerpoint/2010/main" val="19527925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5ABB4DED-1A60-4357-BAED-C39F7F414D67}"/>
              </a:ext>
            </a:extLst>
          </p:cNvPr>
          <p:cNvSpPr>
            <a:spLocks noGrp="1" noChangeArrowheads="1"/>
          </p:cNvSpPr>
          <p:nvPr>
            <p:ph type="title"/>
          </p:nvPr>
        </p:nvSpPr>
        <p:spPr>
          <a:xfrm>
            <a:off x="1464469" y="1160463"/>
            <a:ext cx="9258300" cy="1143000"/>
          </a:xfrm>
        </p:spPr>
        <p:txBody>
          <a:bodyPr vert="horz" lIns="90000" tIns="46800" rIns="90000" bIns="46800" rtlCol="0" anchor="ctr">
            <a:norm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dirty="0"/>
              <a:t>Sequence for Removing PPE</a:t>
            </a:r>
          </a:p>
        </p:txBody>
      </p:sp>
      <p:sp>
        <p:nvSpPr>
          <p:cNvPr id="12291" name="Rectangle 2">
            <a:extLst>
              <a:ext uri="{FF2B5EF4-FFF2-40B4-BE49-F238E27FC236}">
                <a16:creationId xmlns:a16="http://schemas.microsoft.com/office/drawing/2014/main" id="{745C860D-5E5A-4D44-8F2E-917AB7DE8DB7}"/>
              </a:ext>
            </a:extLst>
          </p:cNvPr>
          <p:cNvSpPr>
            <a:spLocks noChangeArrowheads="1"/>
          </p:cNvSpPr>
          <p:nvPr/>
        </p:nvSpPr>
        <p:spPr bwMode="auto">
          <a:xfrm>
            <a:off x="1721644" y="2352675"/>
            <a:ext cx="8743950"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9pPr>
          </a:lstStyle>
          <a:p>
            <a:pPr>
              <a:spcBef>
                <a:spcPts val="1200"/>
              </a:spcBef>
              <a:buClr>
                <a:srgbClr val="FFFF99"/>
              </a:buClr>
              <a:buFont typeface="Arial" panose="020B0604020202020204" pitchFamily="34" charset="0"/>
              <a:buChar char="•"/>
            </a:pPr>
            <a:r>
              <a:rPr lang="en-US" altLang="ar-SA" dirty="0">
                <a:solidFill>
                  <a:schemeClr val="tx1"/>
                </a:solidFill>
              </a:rPr>
              <a:t>Gloves</a:t>
            </a:r>
          </a:p>
          <a:p>
            <a:pPr>
              <a:spcBef>
                <a:spcPts val="1200"/>
              </a:spcBef>
              <a:buClr>
                <a:srgbClr val="FFFF99"/>
              </a:buClr>
              <a:buFont typeface="Arial" panose="020B0604020202020204" pitchFamily="34" charset="0"/>
              <a:buChar char="•"/>
            </a:pPr>
            <a:r>
              <a:rPr lang="en-US" altLang="ar-SA" dirty="0">
                <a:solidFill>
                  <a:schemeClr val="tx1"/>
                </a:solidFill>
              </a:rPr>
              <a:t>Face shield or goggles</a:t>
            </a:r>
          </a:p>
          <a:p>
            <a:pPr>
              <a:spcBef>
                <a:spcPts val="1200"/>
              </a:spcBef>
              <a:buClr>
                <a:srgbClr val="FFFF99"/>
              </a:buClr>
              <a:buFont typeface="Arial" panose="020B0604020202020204" pitchFamily="34" charset="0"/>
              <a:buChar char="•"/>
            </a:pPr>
            <a:r>
              <a:rPr lang="en-US" altLang="ar-SA" dirty="0">
                <a:solidFill>
                  <a:schemeClr val="tx1"/>
                </a:solidFill>
              </a:rPr>
              <a:t>Gown</a:t>
            </a:r>
          </a:p>
          <a:p>
            <a:pPr>
              <a:spcBef>
                <a:spcPts val="1200"/>
              </a:spcBef>
              <a:buClr>
                <a:srgbClr val="FFFF99"/>
              </a:buClr>
              <a:buFont typeface="Arial" panose="020B0604020202020204" pitchFamily="34" charset="0"/>
              <a:buChar char="•"/>
            </a:pPr>
            <a:r>
              <a:rPr lang="en-US" altLang="ar-SA" dirty="0">
                <a:solidFill>
                  <a:schemeClr val="tx1"/>
                </a:solidFill>
              </a:rPr>
              <a:t>Mask or respirator</a:t>
            </a:r>
          </a:p>
        </p:txBody>
      </p:sp>
    </p:spTree>
    <p:extLst>
      <p:ext uri="{BB962C8B-B14F-4D97-AF65-F5344CB8AC3E}">
        <p14:creationId xmlns:p14="http://schemas.microsoft.com/office/powerpoint/2010/main" val="323958356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C2FAFA6A-4CA4-43B3-BFF3-6820ABD91037}"/>
              </a:ext>
            </a:extLst>
          </p:cNvPr>
          <p:cNvSpPr>
            <a:spLocks noGrp="1" noChangeArrowheads="1"/>
          </p:cNvSpPr>
          <p:nvPr>
            <p:ph type="title"/>
          </p:nvPr>
        </p:nvSpPr>
        <p:spPr>
          <a:xfrm>
            <a:off x="1721644" y="641350"/>
            <a:ext cx="9258300" cy="1143000"/>
          </a:xfrm>
        </p:spPr>
        <p:txBody>
          <a:bodyPr vert="horz" lIns="90000" tIns="46800" rIns="90000" bIns="46800" rtlCol="0" anchor="ctr">
            <a:norm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dirty="0"/>
              <a:t>Where to Remove PPE</a:t>
            </a:r>
          </a:p>
        </p:txBody>
      </p:sp>
      <p:sp>
        <p:nvSpPr>
          <p:cNvPr id="13315" name="Rectangle 2">
            <a:extLst>
              <a:ext uri="{FF2B5EF4-FFF2-40B4-BE49-F238E27FC236}">
                <a16:creationId xmlns:a16="http://schemas.microsoft.com/office/drawing/2014/main" id="{10686E25-1F64-4449-9FBD-3F04312005F9}"/>
              </a:ext>
            </a:extLst>
          </p:cNvPr>
          <p:cNvSpPr>
            <a:spLocks noChangeArrowheads="1"/>
          </p:cNvSpPr>
          <p:nvPr/>
        </p:nvSpPr>
        <p:spPr bwMode="auto">
          <a:xfrm>
            <a:off x="1721644" y="2339228"/>
            <a:ext cx="8743950"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9pPr>
          </a:lstStyle>
          <a:p>
            <a:pPr>
              <a:spcBef>
                <a:spcPts val="1200"/>
              </a:spcBef>
              <a:buClr>
                <a:srgbClr val="FFFF99"/>
              </a:buClr>
              <a:buFont typeface="Arial" panose="020B0604020202020204" pitchFamily="34" charset="0"/>
              <a:buChar char="•"/>
            </a:pPr>
            <a:r>
              <a:rPr lang="en-US" altLang="ar-SA" dirty="0">
                <a:solidFill>
                  <a:schemeClr val="tx1"/>
                </a:solidFill>
              </a:rPr>
              <a:t>At doorway, before leaving patient room or in anteroom*</a:t>
            </a:r>
          </a:p>
          <a:p>
            <a:pPr>
              <a:spcBef>
                <a:spcPts val="1200"/>
              </a:spcBef>
              <a:buClr>
                <a:srgbClr val="FFFF99"/>
              </a:buClr>
              <a:buFont typeface="Arial" panose="020B0604020202020204" pitchFamily="34" charset="0"/>
              <a:buChar char="•"/>
            </a:pPr>
            <a:r>
              <a:rPr lang="en-US" altLang="ar-SA" dirty="0">
                <a:solidFill>
                  <a:schemeClr val="tx1"/>
                </a:solidFill>
              </a:rPr>
              <a:t>Remove respirator outside room, after door has been closed*</a:t>
            </a:r>
          </a:p>
        </p:txBody>
      </p:sp>
      <p:sp>
        <p:nvSpPr>
          <p:cNvPr id="13316" name="Text Box 3">
            <a:extLst>
              <a:ext uri="{FF2B5EF4-FFF2-40B4-BE49-F238E27FC236}">
                <a16:creationId xmlns:a16="http://schemas.microsoft.com/office/drawing/2014/main" id="{1D3FB834-6403-4431-8718-BF3AA8F73A07}"/>
              </a:ext>
            </a:extLst>
          </p:cNvPr>
          <p:cNvSpPr txBox="1">
            <a:spLocks noChangeArrowheads="1"/>
          </p:cNvSpPr>
          <p:nvPr/>
        </p:nvSpPr>
        <p:spPr bwMode="auto">
          <a:xfrm>
            <a:off x="1880394" y="4803775"/>
            <a:ext cx="8424862"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165100" indent="-160338">
              <a:spcBef>
                <a:spcPts val="800"/>
              </a:spcBef>
              <a:buClr>
                <a:srgbClr val="000000"/>
              </a:buClr>
              <a:buSzPct val="100000"/>
              <a:buFont typeface="Times New Roman" panose="02020603050405020304" pitchFamily="18" charset="0"/>
              <a:tabLst>
                <a:tab pos="165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165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165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165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165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165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165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165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165100" algn="l"/>
                <a:tab pos="909638" algn="l"/>
                <a:tab pos="1824038" algn="l"/>
                <a:tab pos="2738438" algn="l"/>
                <a:tab pos="3652838" algn="l"/>
                <a:tab pos="4567238" algn="l"/>
                <a:tab pos="5481638" algn="l"/>
                <a:tab pos="6396038" algn="l"/>
                <a:tab pos="7310438" algn="l"/>
                <a:tab pos="8224838" algn="l"/>
                <a:tab pos="9139238" algn="l"/>
                <a:tab pos="10053638" algn="l"/>
                <a:tab pos="10055225" algn="l"/>
                <a:tab pos="10512425" algn="l"/>
                <a:tab pos="10514013" algn="l"/>
              </a:tabLst>
              <a:defRPr sz="2000">
                <a:solidFill>
                  <a:srgbClr val="FFFFFF"/>
                </a:solidFill>
                <a:latin typeface="Arial" panose="020B0604020202020204" pitchFamily="34" charset="0"/>
                <a:ea typeface="Microsoft YaHei" panose="020B0503020204020204" pitchFamily="34" charset="-122"/>
              </a:defRPr>
            </a:lvl9pPr>
          </a:lstStyle>
          <a:p>
            <a:pPr>
              <a:spcBef>
                <a:spcPct val="0"/>
              </a:spcBef>
              <a:buClrTx/>
              <a:buFontTx/>
              <a:buNone/>
            </a:pPr>
            <a:r>
              <a:rPr lang="en-US" altLang="ar-SA" sz="2400" dirty="0">
                <a:solidFill>
                  <a:schemeClr val="tx1"/>
                </a:solidFill>
              </a:rPr>
              <a:t>*	Ensure that hand hygiene facilities are available at the point needed, e.g., sink or alcohol-based hand rub</a:t>
            </a:r>
          </a:p>
        </p:txBody>
      </p:sp>
    </p:spTree>
    <p:extLst>
      <p:ext uri="{BB962C8B-B14F-4D97-AF65-F5344CB8AC3E}">
        <p14:creationId xmlns:p14="http://schemas.microsoft.com/office/powerpoint/2010/main" val="64392293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B7E80F5-6B2B-41AF-B856-4931204D45F2}"/>
              </a:ext>
            </a:extLst>
          </p:cNvPr>
          <p:cNvSpPr>
            <a:spLocks noGrp="1"/>
          </p:cNvSpPr>
          <p:nvPr>
            <p:ph type="title"/>
          </p:nvPr>
        </p:nvSpPr>
        <p:spPr>
          <a:xfrm>
            <a:off x="8366920" y="779928"/>
            <a:ext cx="3224445" cy="2071221"/>
          </a:xfrm>
        </p:spPr>
        <p:txBody>
          <a:bodyPr>
            <a:normAutofit fontScale="90000"/>
          </a:bodyPr>
          <a:lstStyle/>
          <a:p>
            <a:r>
              <a:rPr lang="en-US" altLang="ar-SA" dirty="0"/>
              <a:t>How to Remove How to Remove </a:t>
            </a:r>
            <a:endParaRPr lang="ar-SA" altLang="ar-SA" dirty="0"/>
          </a:p>
        </p:txBody>
      </p:sp>
      <p:pic>
        <p:nvPicPr>
          <p:cNvPr id="14339" name="Picture 3">
            <a:extLst>
              <a:ext uri="{FF2B5EF4-FFF2-40B4-BE49-F238E27FC236}">
                <a16:creationId xmlns:a16="http://schemas.microsoft.com/office/drawing/2014/main" id="{098B0F1E-6F62-4290-A431-ACE158CA1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994" y="228600"/>
            <a:ext cx="2133600"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3">
            <a:extLst>
              <a:ext uri="{FF2B5EF4-FFF2-40B4-BE49-F238E27FC236}">
                <a16:creationId xmlns:a16="http://schemas.microsoft.com/office/drawing/2014/main" id="{8229C31C-388C-4675-9C14-CEEB542FC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069" y="228600"/>
            <a:ext cx="1858962"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4">
            <a:extLst>
              <a:ext uri="{FF2B5EF4-FFF2-40B4-BE49-F238E27FC236}">
                <a16:creationId xmlns:a16="http://schemas.microsoft.com/office/drawing/2014/main" id="{4B3CCDB9-15AC-48EF-9D44-F79B333C4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8820" y="266700"/>
            <a:ext cx="2262187" cy="2324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3">
            <a:extLst>
              <a:ext uri="{FF2B5EF4-FFF2-40B4-BE49-F238E27FC236}">
                <a16:creationId xmlns:a16="http://schemas.microsoft.com/office/drawing/2014/main" id="{8C3DE152-986F-4256-8EE7-7A4415D6F3F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1359694" y="2836864"/>
            <a:ext cx="1852612" cy="1812925"/>
          </a:xfrm>
          <a:noFill/>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4">
            <a:extLst>
              <a:ext uri="{FF2B5EF4-FFF2-40B4-BE49-F238E27FC236}">
                <a16:creationId xmlns:a16="http://schemas.microsoft.com/office/drawing/2014/main" id="{5B07FD7A-549B-4010-A346-172F4B1905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5520" y="2819400"/>
            <a:ext cx="1830387" cy="1830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4344" name="Group 3">
            <a:extLst>
              <a:ext uri="{FF2B5EF4-FFF2-40B4-BE49-F238E27FC236}">
                <a16:creationId xmlns:a16="http://schemas.microsoft.com/office/drawing/2014/main" id="{256E222A-543D-49B4-A881-7622C4A923A9}"/>
              </a:ext>
            </a:extLst>
          </p:cNvPr>
          <p:cNvGrpSpPr>
            <a:grpSpLocks/>
          </p:cNvGrpSpPr>
          <p:nvPr/>
        </p:nvGrpSpPr>
        <p:grpSpPr bwMode="auto">
          <a:xfrm>
            <a:off x="5715795" y="2971801"/>
            <a:ext cx="2930525" cy="3389313"/>
            <a:chOff x="263" y="1577"/>
            <a:chExt cx="1574" cy="1551"/>
          </a:xfrm>
        </p:grpSpPr>
        <p:pic>
          <p:nvPicPr>
            <p:cNvPr id="14348" name="Picture 4">
              <a:extLst>
                <a:ext uri="{FF2B5EF4-FFF2-40B4-BE49-F238E27FC236}">
                  <a16:creationId xmlns:a16="http://schemas.microsoft.com/office/drawing/2014/main" id="{E4241E1E-0A2A-4F35-AF89-A1C897E972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 y="1577"/>
              <a:ext cx="877" cy="1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9" name="Picture 5">
              <a:extLst>
                <a:ext uri="{FF2B5EF4-FFF2-40B4-BE49-F238E27FC236}">
                  <a16:creationId xmlns:a16="http://schemas.microsoft.com/office/drawing/2014/main" id="{297755C9-18FB-491D-9E24-762345DC05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7" y="1577"/>
              <a:ext cx="640" cy="1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4345" name="Picture 6">
            <a:extLst>
              <a:ext uri="{FF2B5EF4-FFF2-40B4-BE49-F238E27FC236}">
                <a16:creationId xmlns:a16="http://schemas.microsoft.com/office/drawing/2014/main" id="{AC6B6AC2-11E3-4AD8-B78A-82590FEB3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9994" y="3124200"/>
            <a:ext cx="2216150"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6" name="Picture 3">
            <a:extLst>
              <a:ext uri="{FF2B5EF4-FFF2-40B4-BE49-F238E27FC236}">
                <a16:creationId xmlns:a16="http://schemas.microsoft.com/office/drawing/2014/main" id="{E0CB9ACD-EAFC-4079-AA7E-C84F4E7EC0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1894" y="4819651"/>
            <a:ext cx="2025650" cy="160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7" name="Picture 4">
            <a:extLst>
              <a:ext uri="{FF2B5EF4-FFF2-40B4-BE49-F238E27FC236}">
                <a16:creationId xmlns:a16="http://schemas.microsoft.com/office/drawing/2014/main" id="{CB95A3F5-6B12-4F3F-BADD-3FA4FD9F18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15520" y="4940301"/>
            <a:ext cx="1830387" cy="1482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12002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FF11018D-978C-414F-8CDC-CA622A6F8900}"/>
              </a:ext>
            </a:extLst>
          </p:cNvPr>
          <p:cNvSpPr>
            <a:spLocks noGrp="1" noChangeArrowheads="1"/>
          </p:cNvSpPr>
          <p:nvPr>
            <p:ph type="title"/>
          </p:nvPr>
        </p:nvSpPr>
        <p:spPr>
          <a:xfrm>
            <a:off x="1464469" y="234297"/>
            <a:ext cx="9258300" cy="1143000"/>
          </a:xfrm>
        </p:spPr>
        <p:txBody>
          <a:bodyPr vert="horz" lIns="90000" tIns="46800" rIns="90000" bIns="46800" rtlCol="0" anchor="ctr">
            <a:norm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dirty="0"/>
              <a:t>Standard Precautions</a:t>
            </a:r>
          </a:p>
        </p:txBody>
      </p:sp>
      <p:sp>
        <p:nvSpPr>
          <p:cNvPr id="2" name="Rectangle 2">
            <a:extLst>
              <a:ext uri="{FF2B5EF4-FFF2-40B4-BE49-F238E27FC236}">
                <a16:creationId xmlns:a16="http://schemas.microsoft.com/office/drawing/2014/main" id="{22942D10-EAB5-4A18-8511-D88AB5ED949D}"/>
              </a:ext>
            </a:extLst>
          </p:cNvPr>
          <p:cNvSpPr>
            <a:spLocks noChangeArrowheads="1"/>
          </p:cNvSpPr>
          <p:nvPr/>
        </p:nvSpPr>
        <p:spPr bwMode="auto">
          <a:xfrm>
            <a:off x="1464468" y="1667343"/>
            <a:ext cx="9629355" cy="444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9pPr>
          </a:lstStyle>
          <a:p>
            <a:pPr>
              <a:spcBef>
                <a:spcPts val="1000"/>
              </a:spcBef>
              <a:buClr>
                <a:srgbClr val="FFFF99"/>
              </a:buClr>
              <a:buFont typeface="Arial" panose="020B0604020202020204" pitchFamily="34" charset="0"/>
              <a:buChar char="•"/>
            </a:pPr>
            <a:r>
              <a:rPr lang="en-US" altLang="ar-SA" dirty="0">
                <a:solidFill>
                  <a:schemeClr val="tx1"/>
                </a:solidFill>
              </a:rPr>
              <a:t>Previously called Universal Precautions</a:t>
            </a:r>
          </a:p>
          <a:p>
            <a:pPr>
              <a:spcBef>
                <a:spcPts val="1000"/>
              </a:spcBef>
              <a:buClr>
                <a:srgbClr val="FFFF99"/>
              </a:buClr>
              <a:buFont typeface="Arial" panose="020B0604020202020204" pitchFamily="34" charset="0"/>
              <a:buChar char="•"/>
            </a:pPr>
            <a:r>
              <a:rPr lang="en-US" altLang="ar-SA" dirty="0">
                <a:solidFill>
                  <a:schemeClr val="tx1"/>
                </a:solidFill>
              </a:rPr>
              <a:t>Assumes blood and body fluid of ANY patient could be infectious</a:t>
            </a:r>
          </a:p>
          <a:p>
            <a:pPr>
              <a:spcBef>
                <a:spcPts val="1000"/>
              </a:spcBef>
              <a:buClr>
                <a:srgbClr val="FFFF99"/>
              </a:buClr>
              <a:buFont typeface="Arial" panose="020B0604020202020204" pitchFamily="34" charset="0"/>
              <a:buChar char="•"/>
            </a:pPr>
            <a:r>
              <a:rPr lang="en-US" altLang="ar-SA" dirty="0">
                <a:solidFill>
                  <a:schemeClr val="tx1"/>
                </a:solidFill>
              </a:rPr>
              <a:t>Recommends PPE and other infection control practices to prevent transmission in any healthcare setting</a:t>
            </a:r>
          </a:p>
          <a:p>
            <a:pPr>
              <a:spcBef>
                <a:spcPts val="1000"/>
              </a:spcBef>
              <a:buClr>
                <a:srgbClr val="FFFF99"/>
              </a:buClr>
              <a:buFont typeface="Arial" panose="020B0604020202020204" pitchFamily="34" charset="0"/>
              <a:buChar char="•"/>
            </a:pPr>
            <a:r>
              <a:rPr lang="en-US" altLang="ar-SA" dirty="0">
                <a:solidFill>
                  <a:schemeClr val="tx1"/>
                </a:solidFill>
              </a:rPr>
              <a:t>Decisions about PPE use determined by type of clinical interaction with patient</a:t>
            </a:r>
          </a:p>
        </p:txBody>
      </p:sp>
    </p:spTree>
    <p:extLst>
      <p:ext uri="{BB962C8B-B14F-4D97-AF65-F5344CB8AC3E}">
        <p14:creationId xmlns:p14="http://schemas.microsoft.com/office/powerpoint/2010/main" val="19981310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C2813428-BA16-4D7F-8EA5-4FBA3CC55AA6}"/>
              </a:ext>
            </a:extLst>
          </p:cNvPr>
          <p:cNvSpPr>
            <a:spLocks noGrp="1" noChangeArrowheads="1"/>
          </p:cNvSpPr>
          <p:nvPr>
            <p:ph type="title"/>
          </p:nvPr>
        </p:nvSpPr>
        <p:spPr>
          <a:xfrm>
            <a:off x="1464469" y="717550"/>
            <a:ext cx="9258300" cy="1143000"/>
          </a:xfrm>
        </p:spPr>
        <p:txBody>
          <a:bodyPr vert="horz" lIns="90000" tIns="46800" rIns="90000" bIns="46800" rtlCol="0" anchor="ctr">
            <a:normAutofit fontScale="90000"/>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dirty="0"/>
              <a:t>Standard Precautions FOR PPE  </a:t>
            </a:r>
          </a:p>
        </p:txBody>
      </p:sp>
      <p:sp>
        <p:nvSpPr>
          <p:cNvPr id="2" name="Rectangle 2">
            <a:extLst>
              <a:ext uri="{FF2B5EF4-FFF2-40B4-BE49-F238E27FC236}">
                <a16:creationId xmlns:a16="http://schemas.microsoft.com/office/drawing/2014/main" id="{A7CB80B4-82AE-4549-A7AE-E9FAF4855633}"/>
              </a:ext>
            </a:extLst>
          </p:cNvPr>
          <p:cNvSpPr>
            <a:spLocks noChangeArrowheads="1"/>
          </p:cNvSpPr>
          <p:nvPr/>
        </p:nvSpPr>
        <p:spPr bwMode="auto">
          <a:xfrm>
            <a:off x="1707357" y="2017714"/>
            <a:ext cx="9258300" cy="410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9pPr>
          </a:lstStyle>
          <a:p>
            <a:pPr>
              <a:spcBef>
                <a:spcPts val="1200"/>
              </a:spcBef>
              <a:buClr>
                <a:srgbClr val="FFFF99"/>
              </a:buClr>
              <a:buFont typeface="Arial" panose="020B0604020202020204" pitchFamily="34" charset="0"/>
              <a:buChar char="•"/>
            </a:pPr>
            <a:r>
              <a:rPr lang="en-US" altLang="ar-SA" b="1" dirty="0">
                <a:solidFill>
                  <a:schemeClr val="tx1"/>
                </a:solidFill>
              </a:rPr>
              <a:t>Gloves</a:t>
            </a:r>
            <a:r>
              <a:rPr lang="en-US" altLang="ar-SA" dirty="0">
                <a:solidFill>
                  <a:schemeClr val="tx1"/>
                </a:solidFill>
              </a:rPr>
              <a:t> – Use when touching blood, body fluids, secretions, excretions, contaminated items; for touching mucus membranes and nonintact skin</a:t>
            </a:r>
          </a:p>
          <a:p>
            <a:pPr>
              <a:spcBef>
                <a:spcPts val="1200"/>
              </a:spcBef>
              <a:buClr>
                <a:srgbClr val="FFFF99"/>
              </a:buClr>
              <a:buFont typeface="Arial" panose="020B0604020202020204" pitchFamily="34" charset="0"/>
              <a:buChar char="•"/>
            </a:pPr>
            <a:r>
              <a:rPr lang="en-US" altLang="ar-SA" b="1" dirty="0">
                <a:solidFill>
                  <a:schemeClr val="tx1"/>
                </a:solidFill>
              </a:rPr>
              <a:t>Gowns</a:t>
            </a:r>
            <a:r>
              <a:rPr lang="en-US" altLang="ar-SA" dirty="0">
                <a:solidFill>
                  <a:schemeClr val="tx1"/>
                </a:solidFill>
              </a:rPr>
              <a:t> – Use during procedures and patient care activities when contact of clothing/ exposed skin with blood/body fluids, secretions, or excretions is anticipated</a:t>
            </a:r>
          </a:p>
        </p:txBody>
      </p:sp>
    </p:spTree>
    <p:extLst>
      <p:ext uri="{BB962C8B-B14F-4D97-AF65-F5344CB8AC3E}">
        <p14:creationId xmlns:p14="http://schemas.microsoft.com/office/powerpoint/2010/main" val="26504365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A4D36253-F395-44E1-8FA3-0DD5E1AEC544}"/>
              </a:ext>
            </a:extLst>
          </p:cNvPr>
          <p:cNvSpPr>
            <a:spLocks noGrp="1" noChangeArrowheads="1"/>
          </p:cNvSpPr>
          <p:nvPr>
            <p:ph type="title"/>
          </p:nvPr>
        </p:nvSpPr>
        <p:spPr>
          <a:xfrm>
            <a:off x="1464469" y="671513"/>
            <a:ext cx="9258300" cy="1143000"/>
          </a:xfrm>
        </p:spPr>
        <p:txBody>
          <a:bodyPr vert="horz" lIns="90000" tIns="46800" rIns="90000" bIns="46800" rtlCol="0" anchor="ctr">
            <a:normAutofit fontScale="90000"/>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dirty="0"/>
              <a:t> Standard Precautions for PPE</a:t>
            </a:r>
          </a:p>
        </p:txBody>
      </p:sp>
      <p:sp>
        <p:nvSpPr>
          <p:cNvPr id="17411" name="Rectangle 2">
            <a:extLst>
              <a:ext uri="{FF2B5EF4-FFF2-40B4-BE49-F238E27FC236}">
                <a16:creationId xmlns:a16="http://schemas.microsoft.com/office/drawing/2014/main" id="{2981E368-11EF-4779-86CB-B75F092FAC0C}"/>
              </a:ext>
            </a:extLst>
          </p:cNvPr>
          <p:cNvSpPr>
            <a:spLocks noChangeArrowheads="1"/>
          </p:cNvSpPr>
          <p:nvPr/>
        </p:nvSpPr>
        <p:spPr bwMode="auto">
          <a:xfrm>
            <a:off x="1707356" y="2082799"/>
            <a:ext cx="8772525"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9pPr>
          </a:lstStyle>
          <a:p>
            <a:pPr>
              <a:spcBef>
                <a:spcPts val="1200"/>
              </a:spcBef>
              <a:buClr>
                <a:srgbClr val="FFFF99"/>
              </a:buClr>
              <a:buFont typeface="Arial" panose="020B0604020202020204" pitchFamily="34" charset="0"/>
              <a:buChar char="•"/>
            </a:pPr>
            <a:r>
              <a:rPr lang="en-US" altLang="ar-SA" b="1" dirty="0">
                <a:solidFill>
                  <a:schemeClr val="tx1"/>
                </a:solidFill>
              </a:rPr>
              <a:t>Mask and goggles or a face shield</a:t>
            </a:r>
            <a:r>
              <a:rPr lang="en-US" altLang="ar-SA" dirty="0">
                <a:solidFill>
                  <a:schemeClr val="tx1"/>
                </a:solidFill>
              </a:rPr>
              <a:t> – Use during patient care activities likely to generate splashes or sprays of blood, body fluids, secretions, or excretions</a:t>
            </a:r>
          </a:p>
        </p:txBody>
      </p:sp>
      <p:pic>
        <p:nvPicPr>
          <p:cNvPr id="17413" name="Picture 5">
            <a:extLst>
              <a:ext uri="{FF2B5EF4-FFF2-40B4-BE49-F238E27FC236}">
                <a16:creationId xmlns:a16="http://schemas.microsoft.com/office/drawing/2014/main" id="{EADD1E40-23E1-4E8A-B352-A5FAD6867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300" y="4306761"/>
            <a:ext cx="2939630" cy="232720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a:extLst>
              <a:ext uri="{FF2B5EF4-FFF2-40B4-BE49-F238E27FC236}">
                <a16:creationId xmlns:a16="http://schemas.microsoft.com/office/drawing/2014/main" id="{3D8B30F2-81D8-4A18-A521-D3ADE0A43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635" y="4134642"/>
            <a:ext cx="3474619" cy="249932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18043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6000" y="1770555"/>
            <a:ext cx="5079999" cy="1658445"/>
          </a:xfrm>
          <a:prstGeom prst="rect">
            <a:avLst/>
          </a:prstGeom>
        </p:spPr>
        <p:txBody>
          <a:bodyPr vert="horz" wrap="square" lIns="0" tIns="16933" rIns="0" bIns="0" rtlCol="0" anchor="ctr">
            <a:spAutoFit/>
          </a:bodyPr>
          <a:lstStyle/>
          <a:p>
            <a:pPr marL="16933">
              <a:lnSpc>
                <a:spcPct val="100000"/>
              </a:lnSpc>
              <a:spcBef>
                <a:spcPts val="133"/>
              </a:spcBef>
            </a:pPr>
            <a:r>
              <a:rPr sz="5333" spc="-13" dirty="0"/>
              <a:t>Donning </a:t>
            </a:r>
            <a:r>
              <a:rPr sz="5333" spc="-7" dirty="0"/>
              <a:t>and </a:t>
            </a:r>
            <a:r>
              <a:rPr lang="en-US" sz="5333" spc="-7" dirty="0"/>
              <a:t>D</a:t>
            </a:r>
            <a:r>
              <a:rPr sz="5333" spc="-7" dirty="0"/>
              <a:t>offing</a:t>
            </a:r>
            <a:r>
              <a:rPr sz="5333" spc="-93" dirty="0"/>
              <a:t> </a:t>
            </a:r>
            <a:r>
              <a:rPr sz="5333" spc="-7" dirty="0"/>
              <a:t>PPE</a:t>
            </a:r>
            <a:endParaRPr sz="533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127" y="457056"/>
            <a:ext cx="8798245" cy="673753"/>
          </a:xfrm>
          <a:prstGeom prst="rect">
            <a:avLst/>
          </a:prstGeom>
        </p:spPr>
        <p:txBody>
          <a:bodyPr vert="horz" wrap="square" lIns="0" tIns="16933" rIns="0" bIns="0" rtlCol="0" anchor="ctr">
            <a:spAutoFit/>
          </a:bodyPr>
          <a:lstStyle/>
          <a:p>
            <a:pPr marL="16933">
              <a:lnSpc>
                <a:spcPct val="100000"/>
              </a:lnSpc>
              <a:spcBef>
                <a:spcPts val="133"/>
              </a:spcBef>
            </a:pPr>
            <a:r>
              <a:rPr sz="4267" spc="-7" dirty="0"/>
              <a:t>Donning and doffing of</a:t>
            </a:r>
            <a:r>
              <a:rPr sz="4267" spc="-107" dirty="0"/>
              <a:t> </a:t>
            </a:r>
            <a:r>
              <a:rPr sz="4267" dirty="0"/>
              <a:t>PPE</a:t>
            </a:r>
          </a:p>
        </p:txBody>
      </p:sp>
      <p:sp>
        <p:nvSpPr>
          <p:cNvPr id="3" name="object 3"/>
          <p:cNvSpPr/>
          <p:nvPr/>
        </p:nvSpPr>
        <p:spPr>
          <a:xfrm>
            <a:off x="7948061" y="2859295"/>
            <a:ext cx="3655569" cy="1810412"/>
          </a:xfrm>
          <a:prstGeom prst="rect">
            <a:avLst/>
          </a:prstGeom>
          <a:blipFill>
            <a:blip r:embed="rId2" cstate="print"/>
            <a:stretch>
              <a:fillRect/>
            </a:stretch>
          </a:blipFill>
        </p:spPr>
        <p:txBody>
          <a:bodyPr wrap="square" lIns="0" tIns="0" rIns="0" bIns="0" rtlCol="0"/>
          <a:lstStyle/>
          <a:p>
            <a:endParaRPr sz="2400"/>
          </a:p>
        </p:txBody>
      </p:sp>
      <p:sp>
        <p:nvSpPr>
          <p:cNvPr id="5" name="object 5"/>
          <p:cNvSpPr txBox="1"/>
          <p:nvPr/>
        </p:nvSpPr>
        <p:spPr>
          <a:xfrm>
            <a:off x="1331361" y="1662850"/>
            <a:ext cx="6616700" cy="2740836"/>
          </a:xfrm>
          <a:prstGeom prst="rect">
            <a:avLst/>
          </a:prstGeom>
        </p:spPr>
        <p:txBody>
          <a:bodyPr vert="horz" wrap="square" lIns="0" tIns="18627" rIns="0" bIns="0" rtlCol="0">
            <a:spAutoFit/>
          </a:bodyPr>
          <a:lstStyle/>
          <a:p>
            <a:pPr marL="16933" marR="6773">
              <a:lnSpc>
                <a:spcPct val="112500"/>
              </a:lnSpc>
              <a:spcBef>
                <a:spcPts val="147"/>
              </a:spcBef>
            </a:pPr>
            <a:r>
              <a:rPr sz="2667" b="1" spc="-7" dirty="0">
                <a:latin typeface="Arial"/>
                <a:cs typeface="Arial"/>
              </a:rPr>
              <a:t>Donning </a:t>
            </a:r>
            <a:r>
              <a:rPr sz="2667" dirty="0">
                <a:latin typeface="Arial"/>
                <a:cs typeface="Arial"/>
              </a:rPr>
              <a:t>and </a:t>
            </a:r>
            <a:r>
              <a:rPr sz="2800" b="1" spc="-7" dirty="0">
                <a:latin typeface="Arial"/>
                <a:cs typeface="Arial"/>
              </a:rPr>
              <a:t>doffing</a:t>
            </a:r>
            <a:r>
              <a:rPr sz="2667" b="1" spc="-7" dirty="0">
                <a:latin typeface="Arial"/>
                <a:cs typeface="Arial"/>
              </a:rPr>
              <a:t> </a:t>
            </a:r>
            <a:r>
              <a:rPr sz="2667" dirty="0">
                <a:latin typeface="Arial"/>
                <a:cs typeface="Arial"/>
              </a:rPr>
              <a:t>is </a:t>
            </a:r>
            <a:r>
              <a:rPr sz="2667" spc="-7" dirty="0">
                <a:latin typeface="Arial"/>
                <a:cs typeface="Arial"/>
              </a:rPr>
              <a:t>the practice </a:t>
            </a:r>
            <a:r>
              <a:rPr sz="2667" dirty="0">
                <a:latin typeface="Arial"/>
                <a:cs typeface="Arial"/>
              </a:rPr>
              <a:t>of  </a:t>
            </a:r>
            <a:r>
              <a:rPr sz="2667" spc="-7" dirty="0">
                <a:latin typeface="Arial"/>
                <a:cs typeface="Arial"/>
              </a:rPr>
              <a:t>putting </a:t>
            </a:r>
            <a:r>
              <a:rPr sz="2667" dirty="0">
                <a:latin typeface="Arial"/>
                <a:cs typeface="Arial"/>
              </a:rPr>
              <a:t>on and </a:t>
            </a:r>
            <a:r>
              <a:rPr sz="2667" spc="-7" dirty="0">
                <a:latin typeface="Arial"/>
                <a:cs typeface="Arial"/>
              </a:rPr>
              <a:t>removing personal protective  equipment.</a:t>
            </a:r>
            <a:endParaRPr sz="2667" dirty="0">
              <a:latin typeface="Arial"/>
              <a:cs typeface="Arial"/>
            </a:endParaRPr>
          </a:p>
          <a:p>
            <a:pPr>
              <a:spcBef>
                <a:spcPts val="33"/>
              </a:spcBef>
            </a:pPr>
            <a:endParaRPr sz="2867" dirty="0">
              <a:latin typeface="Arial"/>
              <a:cs typeface="Arial"/>
            </a:endParaRPr>
          </a:p>
          <a:p>
            <a:pPr marL="16933" marR="910991">
              <a:lnSpc>
                <a:spcPct val="112999"/>
              </a:lnSpc>
            </a:pPr>
            <a:r>
              <a:rPr sz="2667" b="1" spc="-7" dirty="0">
                <a:latin typeface="Arial"/>
                <a:cs typeface="Arial"/>
              </a:rPr>
              <a:t>Donning </a:t>
            </a:r>
            <a:r>
              <a:rPr sz="2667" spc="-7" dirty="0">
                <a:latin typeface="Arial"/>
                <a:cs typeface="Arial"/>
              </a:rPr>
              <a:t>refers to putting </a:t>
            </a:r>
            <a:r>
              <a:rPr sz="2667" dirty="0">
                <a:latin typeface="Arial"/>
                <a:cs typeface="Arial"/>
              </a:rPr>
              <a:t>on </a:t>
            </a:r>
            <a:r>
              <a:rPr sz="2667" spc="-7" dirty="0">
                <a:latin typeface="Arial"/>
                <a:cs typeface="Arial"/>
              </a:rPr>
              <a:t>personal  protective</a:t>
            </a:r>
            <a:r>
              <a:rPr sz="2667" spc="-20" dirty="0">
                <a:latin typeface="Arial"/>
                <a:cs typeface="Arial"/>
              </a:rPr>
              <a:t> </a:t>
            </a:r>
            <a:r>
              <a:rPr sz="2667" spc="-7" dirty="0">
                <a:latin typeface="Arial"/>
                <a:cs typeface="Arial"/>
              </a:rPr>
              <a:t>equipment.</a:t>
            </a:r>
            <a:endParaRPr sz="2667" dirty="0">
              <a:latin typeface="Arial"/>
              <a:cs typeface="Arial"/>
            </a:endParaRPr>
          </a:p>
        </p:txBody>
      </p:sp>
      <p:sp>
        <p:nvSpPr>
          <p:cNvPr id="6" name="object 6"/>
          <p:cNvSpPr txBox="1"/>
          <p:nvPr/>
        </p:nvSpPr>
        <p:spPr>
          <a:xfrm>
            <a:off x="1331361" y="4935727"/>
            <a:ext cx="5428827" cy="981080"/>
          </a:xfrm>
          <a:prstGeom prst="rect">
            <a:avLst/>
          </a:prstGeom>
        </p:spPr>
        <p:txBody>
          <a:bodyPr vert="horz" wrap="square" lIns="0" tIns="16933" rIns="0" bIns="0" rtlCol="0">
            <a:spAutoFit/>
          </a:bodyPr>
          <a:lstStyle/>
          <a:p>
            <a:pPr marL="16933" marR="6773">
              <a:lnSpc>
                <a:spcPct val="117000"/>
              </a:lnSpc>
              <a:spcBef>
                <a:spcPts val="133"/>
              </a:spcBef>
            </a:pPr>
            <a:r>
              <a:rPr sz="2800" b="1" spc="-7" dirty="0">
                <a:latin typeface="Arial"/>
                <a:cs typeface="Arial"/>
              </a:rPr>
              <a:t>Doffing </a:t>
            </a:r>
            <a:r>
              <a:rPr sz="2800" spc="-7" dirty="0">
                <a:latin typeface="Arial"/>
                <a:cs typeface="Arial"/>
              </a:rPr>
              <a:t>refers to removing personal  protective</a:t>
            </a:r>
            <a:r>
              <a:rPr sz="2800" spc="-20" dirty="0">
                <a:latin typeface="Arial"/>
                <a:cs typeface="Arial"/>
              </a:rPr>
              <a:t> </a:t>
            </a:r>
            <a:r>
              <a:rPr sz="2800" spc="-7" dirty="0">
                <a:latin typeface="Arial"/>
                <a:cs typeface="Arial"/>
              </a:rPr>
              <a:t>equipment.</a:t>
            </a:r>
            <a:endParaRPr sz="28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BA987921-E95B-440A-BB3B-681801C4CEB5}"/>
              </a:ext>
            </a:extLst>
          </p:cNvPr>
          <p:cNvSpPr>
            <a:spLocks noGrp="1" noChangeArrowheads="1"/>
          </p:cNvSpPr>
          <p:nvPr>
            <p:ph type="title"/>
          </p:nvPr>
        </p:nvSpPr>
        <p:spPr>
          <a:xfrm>
            <a:off x="1712119" y="1866900"/>
            <a:ext cx="9485968" cy="3041650"/>
          </a:xfrm>
        </p:spPr>
        <p:txBody>
          <a:bodyPr vert="horz" lIns="90000" tIns="46800" rIns="90000" bIns="46800" rtlCol="0" anchor="t">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dirty="0"/>
              <a:t>Guidance for the Selection and Use of Personal Protective Equipment (PPE) in Healthcare Settings</a:t>
            </a:r>
          </a:p>
        </p:txBody>
      </p:sp>
    </p:spTree>
    <p:extLst>
      <p:ext uri="{BB962C8B-B14F-4D97-AF65-F5344CB8AC3E}">
        <p14:creationId xmlns:p14="http://schemas.microsoft.com/office/powerpoint/2010/main" val="168208489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567" y="131951"/>
            <a:ext cx="8015499" cy="1350861"/>
          </a:xfrm>
          <a:prstGeom prst="rect">
            <a:avLst/>
          </a:prstGeom>
        </p:spPr>
        <p:txBody>
          <a:bodyPr vert="horz" wrap="square" lIns="0" tIns="16933" rIns="0" bIns="0" rtlCol="0" anchor="ctr">
            <a:spAutoFit/>
          </a:bodyPr>
          <a:lstStyle/>
          <a:p>
            <a:pPr marL="16933">
              <a:lnSpc>
                <a:spcPct val="100000"/>
              </a:lnSpc>
              <a:spcBef>
                <a:spcPts val="133"/>
              </a:spcBef>
            </a:pPr>
            <a:r>
              <a:rPr sz="4267" spc="-7" dirty="0"/>
              <a:t>Donning </a:t>
            </a:r>
            <a:r>
              <a:rPr sz="4267" dirty="0"/>
              <a:t>a </a:t>
            </a:r>
            <a:r>
              <a:rPr sz="4267" spc="-7" dirty="0"/>
              <a:t>surgical</a:t>
            </a:r>
            <a:r>
              <a:rPr lang="en-US" spc="-7" dirty="0"/>
              <a:t> or </a:t>
            </a:r>
            <a:r>
              <a:rPr lang="en-US" sz="4267" spc="-7" dirty="0"/>
              <a:t>cloth </a:t>
            </a:r>
            <a:r>
              <a:rPr sz="4267" spc="-113" dirty="0"/>
              <a:t> </a:t>
            </a:r>
            <a:r>
              <a:rPr sz="4267" spc="-7" dirty="0"/>
              <a:t>mask</a:t>
            </a:r>
            <a:endParaRPr sz="4267" dirty="0"/>
          </a:p>
        </p:txBody>
      </p:sp>
      <p:sp>
        <p:nvSpPr>
          <p:cNvPr id="3" name="object 3"/>
          <p:cNvSpPr/>
          <p:nvPr/>
        </p:nvSpPr>
        <p:spPr>
          <a:xfrm>
            <a:off x="9106191" y="990601"/>
            <a:ext cx="2659117" cy="2301764"/>
          </a:xfrm>
          <a:prstGeom prst="rect">
            <a:avLst/>
          </a:prstGeom>
          <a:blipFill>
            <a:blip r:embed="rId2" cstate="print"/>
            <a:stretch>
              <a:fillRect/>
            </a:stretch>
          </a:blipFill>
        </p:spPr>
        <p:txBody>
          <a:bodyPr wrap="square" lIns="0" tIns="0" rIns="0" bIns="0" rtlCol="0"/>
          <a:lstStyle/>
          <a:p>
            <a:endParaRPr sz="2400"/>
          </a:p>
        </p:txBody>
      </p:sp>
      <p:sp>
        <p:nvSpPr>
          <p:cNvPr id="4" name="object 4"/>
          <p:cNvSpPr/>
          <p:nvPr/>
        </p:nvSpPr>
        <p:spPr>
          <a:xfrm>
            <a:off x="9106191" y="3454739"/>
            <a:ext cx="2659117" cy="2280581"/>
          </a:xfrm>
          <a:prstGeom prst="rect">
            <a:avLst/>
          </a:prstGeom>
          <a:blipFill>
            <a:blip r:embed="rId3" cstate="print"/>
            <a:stretch>
              <a:fillRect/>
            </a:stretch>
          </a:blipFill>
        </p:spPr>
        <p:txBody>
          <a:bodyPr wrap="square" lIns="0" tIns="0" rIns="0" bIns="0" rtlCol="0"/>
          <a:lstStyle/>
          <a:p>
            <a:endParaRPr sz="2400"/>
          </a:p>
        </p:txBody>
      </p:sp>
      <p:sp>
        <p:nvSpPr>
          <p:cNvPr id="5" name="object 5"/>
          <p:cNvSpPr txBox="1"/>
          <p:nvPr/>
        </p:nvSpPr>
        <p:spPr>
          <a:xfrm>
            <a:off x="996818" y="1482812"/>
            <a:ext cx="8109373" cy="4563984"/>
          </a:xfrm>
          <a:prstGeom prst="rect">
            <a:avLst/>
          </a:prstGeom>
        </p:spPr>
        <p:txBody>
          <a:bodyPr vert="horz" wrap="square" lIns="0" tIns="16933" rIns="0" bIns="0" rtlCol="0">
            <a:spAutoFit/>
          </a:bodyPr>
          <a:lstStyle/>
          <a:p>
            <a:pPr marL="625671" marR="342891" indent="-609585">
              <a:lnSpc>
                <a:spcPct val="112999"/>
              </a:lnSpc>
              <a:spcBef>
                <a:spcPts val="133"/>
              </a:spcBef>
              <a:buAutoNum type="arabicPeriod"/>
              <a:tabLst>
                <a:tab pos="625671" algn="l"/>
                <a:tab pos="626518" algn="l"/>
              </a:tabLst>
            </a:pPr>
            <a:r>
              <a:rPr sz="2667" spc="-7" dirty="0">
                <a:latin typeface="Arial"/>
                <a:cs typeface="Arial"/>
              </a:rPr>
              <a:t>Wash </a:t>
            </a:r>
            <a:r>
              <a:rPr sz="2667" dirty="0">
                <a:latin typeface="Arial"/>
                <a:cs typeface="Arial"/>
              </a:rPr>
              <a:t>hands with soap and </a:t>
            </a:r>
            <a:r>
              <a:rPr sz="2667" spc="-7" dirty="0">
                <a:latin typeface="Arial"/>
                <a:cs typeface="Arial"/>
              </a:rPr>
              <a:t>water </a:t>
            </a:r>
            <a:r>
              <a:rPr sz="2667" dirty="0">
                <a:latin typeface="Arial"/>
                <a:cs typeface="Arial"/>
              </a:rPr>
              <a:t>or apply</a:t>
            </a:r>
            <a:r>
              <a:rPr sz="2667" spc="-173" dirty="0">
                <a:latin typeface="Arial"/>
                <a:cs typeface="Arial"/>
              </a:rPr>
              <a:t> </a:t>
            </a:r>
            <a:r>
              <a:rPr sz="2667" dirty="0">
                <a:latin typeface="Arial"/>
                <a:cs typeface="Arial"/>
              </a:rPr>
              <a:t>hand  sanitizer </a:t>
            </a:r>
            <a:r>
              <a:rPr sz="2667" spc="-7" dirty="0">
                <a:latin typeface="Arial"/>
                <a:cs typeface="Arial"/>
              </a:rPr>
              <a:t>before </a:t>
            </a:r>
            <a:r>
              <a:rPr sz="2667" dirty="0">
                <a:latin typeface="Arial"/>
                <a:cs typeface="Arial"/>
              </a:rPr>
              <a:t>donning a</a:t>
            </a:r>
            <a:r>
              <a:rPr sz="2667" spc="-60" dirty="0">
                <a:latin typeface="Arial"/>
                <a:cs typeface="Arial"/>
              </a:rPr>
              <a:t> </a:t>
            </a:r>
            <a:r>
              <a:rPr sz="2667" spc="-7" dirty="0">
                <a:latin typeface="Arial"/>
                <a:cs typeface="Arial"/>
              </a:rPr>
              <a:t>mask.</a:t>
            </a:r>
            <a:endParaRPr sz="2667" dirty="0">
              <a:latin typeface="Arial"/>
              <a:cs typeface="Arial"/>
            </a:endParaRPr>
          </a:p>
          <a:p>
            <a:pPr marL="626518" indent="-609585">
              <a:spcBef>
                <a:spcPts val="1980"/>
              </a:spcBef>
              <a:buAutoNum type="arabicPeriod"/>
              <a:tabLst>
                <a:tab pos="625671" algn="l"/>
                <a:tab pos="626518" algn="l"/>
              </a:tabLst>
            </a:pPr>
            <a:r>
              <a:rPr sz="2667" dirty="0">
                <a:latin typeface="Arial"/>
                <a:cs typeface="Arial"/>
              </a:rPr>
              <a:t>Place </a:t>
            </a:r>
            <a:r>
              <a:rPr sz="2667" spc="-7" dirty="0">
                <a:latin typeface="Arial"/>
                <a:cs typeface="Arial"/>
              </a:rPr>
              <a:t>mask </a:t>
            </a:r>
            <a:r>
              <a:rPr sz="2667" dirty="0">
                <a:latin typeface="Arial"/>
                <a:cs typeface="Arial"/>
              </a:rPr>
              <a:t>on </a:t>
            </a:r>
            <a:r>
              <a:rPr sz="2667" spc="-7" dirty="0">
                <a:latin typeface="Arial"/>
                <a:cs typeface="Arial"/>
              </a:rPr>
              <a:t>face </a:t>
            </a:r>
            <a:r>
              <a:rPr sz="2667" dirty="0">
                <a:latin typeface="Arial"/>
                <a:cs typeface="Arial"/>
              </a:rPr>
              <a:t>with ear loops over</a:t>
            </a:r>
            <a:r>
              <a:rPr sz="2667" spc="-127" dirty="0">
                <a:latin typeface="Arial"/>
                <a:cs typeface="Arial"/>
              </a:rPr>
              <a:t> </a:t>
            </a:r>
            <a:r>
              <a:rPr sz="2667" spc="-7" dirty="0">
                <a:latin typeface="Arial"/>
                <a:cs typeface="Arial"/>
              </a:rPr>
              <a:t>ears.</a:t>
            </a:r>
            <a:endParaRPr sz="2667" dirty="0">
              <a:latin typeface="Arial"/>
              <a:cs typeface="Arial"/>
            </a:endParaRPr>
          </a:p>
          <a:p>
            <a:pPr marL="625671" marR="6773" indent="-609585">
              <a:lnSpc>
                <a:spcPct val="112999"/>
              </a:lnSpc>
              <a:spcBef>
                <a:spcPts val="1727"/>
              </a:spcBef>
              <a:buAutoNum type="arabicPeriod"/>
              <a:tabLst>
                <a:tab pos="625671" algn="l"/>
                <a:tab pos="626518" algn="l"/>
              </a:tabLst>
            </a:pPr>
            <a:r>
              <a:rPr sz="2667" dirty="0">
                <a:latin typeface="Arial"/>
                <a:cs typeface="Arial"/>
              </a:rPr>
              <a:t>The </a:t>
            </a:r>
            <a:r>
              <a:rPr sz="2667" spc="-7" dirty="0">
                <a:latin typeface="Arial"/>
                <a:cs typeface="Arial"/>
              </a:rPr>
              <a:t>mask </a:t>
            </a:r>
            <a:r>
              <a:rPr sz="2667" dirty="0">
                <a:latin typeface="Arial"/>
                <a:cs typeface="Arial"/>
              </a:rPr>
              <a:t>should cover your nose and </a:t>
            </a:r>
            <a:r>
              <a:rPr sz="2667" spc="-7" dirty="0">
                <a:latin typeface="Arial"/>
                <a:cs typeface="Arial"/>
              </a:rPr>
              <a:t>mouth</a:t>
            </a:r>
            <a:r>
              <a:rPr sz="2667" spc="-193" dirty="0">
                <a:latin typeface="Arial"/>
                <a:cs typeface="Arial"/>
              </a:rPr>
              <a:t> </a:t>
            </a:r>
            <a:r>
              <a:rPr sz="2667" dirty="0">
                <a:latin typeface="Arial"/>
                <a:cs typeface="Arial"/>
              </a:rPr>
              <a:t>with  no gaps </a:t>
            </a:r>
            <a:r>
              <a:rPr sz="2667" spc="-7" dirty="0">
                <a:latin typeface="Arial"/>
                <a:cs typeface="Arial"/>
              </a:rPr>
              <a:t>between the mask </a:t>
            </a:r>
            <a:r>
              <a:rPr sz="2667" dirty="0">
                <a:latin typeface="Arial"/>
                <a:cs typeface="Arial"/>
              </a:rPr>
              <a:t>and your</a:t>
            </a:r>
            <a:r>
              <a:rPr sz="2667" spc="-93" dirty="0">
                <a:latin typeface="Arial"/>
                <a:cs typeface="Arial"/>
              </a:rPr>
              <a:t> </a:t>
            </a:r>
            <a:r>
              <a:rPr sz="2667" spc="-7" dirty="0">
                <a:latin typeface="Arial"/>
                <a:cs typeface="Arial"/>
              </a:rPr>
              <a:t>face.</a:t>
            </a:r>
            <a:endParaRPr sz="2667" dirty="0">
              <a:latin typeface="Arial"/>
              <a:cs typeface="Arial"/>
            </a:endParaRPr>
          </a:p>
          <a:p>
            <a:pPr marL="625671" marR="342891" indent="-609585">
              <a:lnSpc>
                <a:spcPct val="117000"/>
              </a:lnSpc>
              <a:spcBef>
                <a:spcPts val="1440"/>
              </a:spcBef>
              <a:buAutoNum type="arabicPeriod"/>
              <a:tabLst>
                <a:tab pos="625671" algn="l"/>
                <a:tab pos="626518" algn="l"/>
              </a:tabLst>
            </a:pPr>
            <a:r>
              <a:rPr sz="2667" spc="-7" dirty="0">
                <a:latin typeface="Arial"/>
                <a:cs typeface="Arial"/>
              </a:rPr>
              <a:t>Wash </a:t>
            </a:r>
            <a:r>
              <a:rPr sz="2667" dirty="0">
                <a:latin typeface="Arial"/>
                <a:cs typeface="Arial"/>
              </a:rPr>
              <a:t>hands with soap and </a:t>
            </a:r>
            <a:r>
              <a:rPr sz="2667" spc="-7" dirty="0">
                <a:latin typeface="Arial"/>
                <a:cs typeface="Arial"/>
              </a:rPr>
              <a:t>water </a:t>
            </a:r>
            <a:r>
              <a:rPr sz="2667" dirty="0">
                <a:latin typeface="Arial"/>
                <a:cs typeface="Arial"/>
              </a:rPr>
              <a:t>or apply</a:t>
            </a:r>
            <a:r>
              <a:rPr sz="2667" spc="-173" dirty="0">
                <a:latin typeface="Arial"/>
                <a:cs typeface="Arial"/>
              </a:rPr>
              <a:t> </a:t>
            </a:r>
            <a:r>
              <a:rPr sz="2667" dirty="0">
                <a:latin typeface="Arial"/>
                <a:cs typeface="Arial"/>
              </a:rPr>
              <a:t>hand  </a:t>
            </a:r>
            <a:r>
              <a:rPr sz="2667" spc="-7" dirty="0">
                <a:latin typeface="Arial"/>
                <a:cs typeface="Arial"/>
              </a:rPr>
              <a:t>sanitizer.</a:t>
            </a:r>
            <a:endParaRPr sz="2667" dirty="0">
              <a:latin typeface="Arial"/>
              <a:cs typeface="Arial"/>
            </a:endParaRPr>
          </a:p>
          <a:p>
            <a:pPr marL="626518" indent="-609585">
              <a:spcBef>
                <a:spcPts val="1987"/>
              </a:spcBef>
              <a:buAutoNum type="arabicPeriod"/>
              <a:tabLst>
                <a:tab pos="625671" algn="l"/>
                <a:tab pos="626518" algn="l"/>
              </a:tabLst>
            </a:pPr>
            <a:r>
              <a:rPr sz="2667" dirty="0">
                <a:latin typeface="Arial"/>
                <a:cs typeface="Arial"/>
              </a:rPr>
              <a:t>Avoid </a:t>
            </a:r>
            <a:r>
              <a:rPr sz="2667" spc="-7" dirty="0">
                <a:latin typeface="Arial"/>
                <a:cs typeface="Arial"/>
              </a:rPr>
              <a:t>touching the mask </a:t>
            </a:r>
            <a:r>
              <a:rPr sz="2667" dirty="0">
                <a:latin typeface="Arial"/>
                <a:cs typeface="Arial"/>
              </a:rPr>
              <a:t>while wearing</a:t>
            </a:r>
            <a:r>
              <a:rPr sz="2667" spc="-67" dirty="0">
                <a:latin typeface="Arial"/>
                <a:cs typeface="Arial"/>
              </a:rPr>
              <a:t> </a:t>
            </a:r>
            <a:r>
              <a:rPr sz="2667" spc="-7" dirty="0">
                <a:latin typeface="Arial"/>
                <a:cs typeface="Arial"/>
              </a:rPr>
              <a:t>it.</a:t>
            </a:r>
            <a:endParaRPr sz="2667"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5941" y="625681"/>
            <a:ext cx="10025153" cy="673753"/>
          </a:xfrm>
          <a:prstGeom prst="rect">
            <a:avLst/>
          </a:prstGeom>
        </p:spPr>
        <p:txBody>
          <a:bodyPr vert="horz" wrap="square" lIns="0" tIns="16933" rIns="0" bIns="0" rtlCol="0" anchor="ctr">
            <a:spAutoFit/>
          </a:bodyPr>
          <a:lstStyle/>
          <a:p>
            <a:pPr marL="16933">
              <a:lnSpc>
                <a:spcPct val="100000"/>
              </a:lnSpc>
              <a:spcBef>
                <a:spcPts val="133"/>
              </a:spcBef>
            </a:pPr>
            <a:r>
              <a:rPr sz="4267" spc="-7" dirty="0"/>
              <a:t>Doffing </a:t>
            </a:r>
            <a:r>
              <a:rPr sz="4267" dirty="0"/>
              <a:t>a </a:t>
            </a:r>
            <a:r>
              <a:rPr sz="4267" spc="-7" dirty="0"/>
              <a:t>surgical</a:t>
            </a:r>
            <a:r>
              <a:rPr lang="en-US" sz="4267" spc="-7" dirty="0"/>
              <a:t> or cloth</a:t>
            </a:r>
            <a:r>
              <a:rPr sz="4267" spc="-113" dirty="0"/>
              <a:t> </a:t>
            </a:r>
            <a:r>
              <a:rPr sz="4267" spc="-7" dirty="0"/>
              <a:t>mask</a:t>
            </a:r>
            <a:endParaRPr sz="4267" dirty="0"/>
          </a:p>
        </p:txBody>
      </p:sp>
      <p:sp>
        <p:nvSpPr>
          <p:cNvPr id="3" name="object 3"/>
          <p:cNvSpPr txBox="1"/>
          <p:nvPr/>
        </p:nvSpPr>
        <p:spPr>
          <a:xfrm>
            <a:off x="2146313" y="1395507"/>
            <a:ext cx="8987851" cy="4402509"/>
          </a:xfrm>
          <a:prstGeom prst="rect">
            <a:avLst/>
          </a:prstGeom>
        </p:spPr>
        <p:txBody>
          <a:bodyPr vert="horz" wrap="square" lIns="0" tIns="171027" rIns="0" bIns="0" rtlCol="0">
            <a:spAutoFit/>
          </a:bodyPr>
          <a:lstStyle/>
          <a:p>
            <a:pPr marL="626518" indent="-609585">
              <a:spcBef>
                <a:spcPts val="1347"/>
              </a:spcBef>
              <a:buAutoNum type="arabicPeriod"/>
              <a:tabLst>
                <a:tab pos="625671" algn="l"/>
                <a:tab pos="626518" algn="l"/>
              </a:tabLst>
            </a:pPr>
            <a:r>
              <a:rPr sz="2667" spc="-7" dirty="0">
                <a:latin typeface="Arial"/>
                <a:cs typeface="Arial"/>
              </a:rPr>
              <a:t>Wash </a:t>
            </a:r>
            <a:r>
              <a:rPr sz="2667" dirty="0">
                <a:latin typeface="Arial"/>
                <a:cs typeface="Arial"/>
              </a:rPr>
              <a:t>hands with soap and </a:t>
            </a:r>
            <a:r>
              <a:rPr sz="2667" spc="-7" dirty="0">
                <a:latin typeface="Arial"/>
                <a:cs typeface="Arial"/>
              </a:rPr>
              <a:t>water </a:t>
            </a:r>
            <a:r>
              <a:rPr sz="2667" dirty="0">
                <a:latin typeface="Arial"/>
                <a:cs typeface="Arial"/>
              </a:rPr>
              <a:t>or apply hand</a:t>
            </a:r>
            <a:r>
              <a:rPr sz="2667" spc="-120" dirty="0">
                <a:latin typeface="Arial"/>
                <a:cs typeface="Arial"/>
              </a:rPr>
              <a:t> </a:t>
            </a:r>
            <a:r>
              <a:rPr sz="2667" spc="-7" dirty="0">
                <a:latin typeface="Arial"/>
                <a:cs typeface="Arial"/>
              </a:rPr>
              <a:t>sanitizer.</a:t>
            </a:r>
            <a:endParaRPr sz="2667" dirty="0">
              <a:latin typeface="Arial"/>
              <a:cs typeface="Arial"/>
            </a:endParaRPr>
          </a:p>
          <a:p>
            <a:pPr marL="626518" marR="6773" indent="-609585">
              <a:lnSpc>
                <a:spcPct val="112000"/>
              </a:lnSpc>
              <a:spcBef>
                <a:spcPts val="833"/>
              </a:spcBef>
              <a:buAutoNum type="arabicPeriod"/>
              <a:tabLst>
                <a:tab pos="625671" algn="l"/>
                <a:tab pos="626518" algn="l"/>
              </a:tabLst>
            </a:pPr>
            <a:r>
              <a:rPr sz="2667" dirty="0">
                <a:latin typeface="Arial"/>
                <a:cs typeface="Arial"/>
              </a:rPr>
              <a:t>Use </a:t>
            </a:r>
            <a:r>
              <a:rPr sz="2667" spc="-7" dirty="0">
                <a:latin typeface="Arial"/>
                <a:cs typeface="Arial"/>
              </a:rPr>
              <a:t>the </a:t>
            </a:r>
            <a:r>
              <a:rPr sz="2667" dirty="0">
                <a:latin typeface="Arial"/>
                <a:cs typeface="Arial"/>
              </a:rPr>
              <a:t>ear loops </a:t>
            </a:r>
            <a:r>
              <a:rPr sz="2667" spc="-7" dirty="0">
                <a:latin typeface="Arial"/>
                <a:cs typeface="Arial"/>
              </a:rPr>
              <a:t>to remove the mask </a:t>
            </a:r>
            <a:r>
              <a:rPr sz="2667" dirty="0">
                <a:latin typeface="Arial"/>
                <a:cs typeface="Arial"/>
              </a:rPr>
              <a:t>avoiding </a:t>
            </a:r>
            <a:r>
              <a:rPr sz="2667" spc="-7" dirty="0">
                <a:latin typeface="Arial"/>
                <a:cs typeface="Arial"/>
              </a:rPr>
              <a:t>touching the front </a:t>
            </a:r>
            <a:r>
              <a:rPr sz="2667" dirty="0">
                <a:latin typeface="Arial"/>
                <a:cs typeface="Arial"/>
              </a:rPr>
              <a:t>of  </a:t>
            </a:r>
            <a:r>
              <a:rPr sz="2667" spc="-7" dirty="0">
                <a:latin typeface="Arial"/>
                <a:cs typeface="Arial"/>
              </a:rPr>
              <a:t>the mask </a:t>
            </a:r>
            <a:r>
              <a:rPr sz="2667" dirty="0">
                <a:latin typeface="Arial"/>
                <a:cs typeface="Arial"/>
              </a:rPr>
              <a:t>or your</a:t>
            </a:r>
            <a:r>
              <a:rPr sz="2667" spc="-47" dirty="0">
                <a:latin typeface="Arial"/>
                <a:cs typeface="Arial"/>
              </a:rPr>
              <a:t> </a:t>
            </a:r>
            <a:r>
              <a:rPr sz="2667" spc="-7" dirty="0">
                <a:latin typeface="Arial"/>
                <a:cs typeface="Arial"/>
              </a:rPr>
              <a:t>face.</a:t>
            </a:r>
            <a:endParaRPr sz="2667" dirty="0">
              <a:latin typeface="Arial"/>
              <a:cs typeface="Arial"/>
            </a:endParaRPr>
          </a:p>
          <a:p>
            <a:pPr marL="626518" indent="-609585">
              <a:spcBef>
                <a:spcPts val="1347"/>
              </a:spcBef>
              <a:buAutoNum type="arabicPeriod"/>
              <a:tabLst>
                <a:tab pos="625671" algn="l"/>
                <a:tab pos="626518" algn="l"/>
              </a:tabLst>
            </a:pPr>
            <a:r>
              <a:rPr sz="2667" spc="-7" dirty="0">
                <a:latin typeface="Arial"/>
                <a:cs typeface="Arial"/>
              </a:rPr>
              <a:t>Wash </a:t>
            </a:r>
            <a:r>
              <a:rPr sz="2667" dirty="0">
                <a:latin typeface="Arial"/>
                <a:cs typeface="Arial"/>
              </a:rPr>
              <a:t>hands with soap and </a:t>
            </a:r>
            <a:r>
              <a:rPr sz="2667" spc="-7" dirty="0">
                <a:latin typeface="Arial"/>
                <a:cs typeface="Arial"/>
              </a:rPr>
              <a:t>water </a:t>
            </a:r>
            <a:r>
              <a:rPr sz="2667" dirty="0">
                <a:latin typeface="Arial"/>
                <a:cs typeface="Arial"/>
              </a:rPr>
              <a:t>or apply hand</a:t>
            </a:r>
            <a:r>
              <a:rPr sz="2667" spc="-120" dirty="0">
                <a:latin typeface="Arial"/>
                <a:cs typeface="Arial"/>
              </a:rPr>
              <a:t> </a:t>
            </a:r>
            <a:r>
              <a:rPr sz="2667" spc="-7" dirty="0">
                <a:latin typeface="Arial"/>
                <a:cs typeface="Arial"/>
              </a:rPr>
              <a:t>sanitizer.</a:t>
            </a:r>
            <a:endParaRPr sz="2667" dirty="0">
              <a:latin typeface="Arial"/>
              <a:cs typeface="Arial"/>
            </a:endParaRPr>
          </a:p>
          <a:p>
            <a:pPr marL="16933" marR="843259">
              <a:lnSpc>
                <a:spcPct val="116700"/>
              </a:lnSpc>
              <a:spcBef>
                <a:spcPts val="1100"/>
              </a:spcBef>
            </a:pPr>
            <a:r>
              <a:rPr sz="2400" b="1" spc="-7" dirty="0">
                <a:latin typeface="Arial"/>
                <a:cs typeface="Arial"/>
              </a:rPr>
              <a:t>Note: </a:t>
            </a:r>
            <a:r>
              <a:rPr sz="2400" spc="-7" dirty="0">
                <a:latin typeface="Arial"/>
                <a:cs typeface="Arial"/>
              </a:rPr>
              <a:t>If the mask was worn during an encounter with another person who  displayed obvious signs of illness, discard the mask </a:t>
            </a:r>
            <a:r>
              <a:rPr sz="2400" dirty="0">
                <a:latin typeface="Arial"/>
                <a:cs typeface="Arial"/>
              </a:rPr>
              <a:t>in </a:t>
            </a:r>
            <a:r>
              <a:rPr sz="2400" spc="-7" dirty="0">
                <a:latin typeface="Arial"/>
                <a:cs typeface="Arial"/>
              </a:rPr>
              <a:t>the</a:t>
            </a:r>
            <a:r>
              <a:rPr sz="2400" spc="20" dirty="0">
                <a:latin typeface="Arial"/>
                <a:cs typeface="Arial"/>
              </a:rPr>
              <a:t> </a:t>
            </a:r>
            <a:r>
              <a:rPr sz="2400" spc="-7" dirty="0">
                <a:latin typeface="Arial"/>
                <a:cs typeface="Arial"/>
              </a:rPr>
              <a:t>trash.</a:t>
            </a:r>
            <a:endParaRPr sz="24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2852" y="476859"/>
            <a:ext cx="7607433" cy="1330407"/>
          </a:xfrm>
          <a:prstGeom prst="rect">
            <a:avLst/>
          </a:prstGeom>
        </p:spPr>
        <p:txBody>
          <a:bodyPr vert="horz" wrap="square" lIns="0" tIns="16933" rIns="0" bIns="0" rtlCol="0" anchor="ctr">
            <a:spAutoFit/>
          </a:bodyPr>
          <a:lstStyle/>
          <a:p>
            <a:pPr marL="16933">
              <a:lnSpc>
                <a:spcPct val="100000"/>
              </a:lnSpc>
              <a:spcBef>
                <a:spcPts val="133"/>
              </a:spcBef>
            </a:pPr>
            <a:r>
              <a:rPr sz="4267" spc="-7" dirty="0"/>
              <a:t>Reusing </a:t>
            </a:r>
            <a:r>
              <a:rPr sz="4267" dirty="0"/>
              <a:t>a </a:t>
            </a:r>
            <a:r>
              <a:rPr sz="4267" spc="-7" dirty="0"/>
              <a:t>surgical</a:t>
            </a:r>
            <a:r>
              <a:rPr sz="4267" spc="-113" dirty="0"/>
              <a:t> </a:t>
            </a:r>
            <a:r>
              <a:rPr lang="en-US" sz="4267" spc="-113" dirty="0"/>
              <a:t>or cloth </a:t>
            </a:r>
            <a:r>
              <a:rPr sz="4267" spc="-7" dirty="0"/>
              <a:t>mask</a:t>
            </a:r>
            <a:endParaRPr sz="4267" dirty="0"/>
          </a:p>
        </p:txBody>
      </p:sp>
      <p:sp>
        <p:nvSpPr>
          <p:cNvPr id="3" name="object 3"/>
          <p:cNvSpPr txBox="1"/>
          <p:nvPr/>
        </p:nvSpPr>
        <p:spPr>
          <a:xfrm>
            <a:off x="1792408" y="2273707"/>
            <a:ext cx="7788322" cy="2891218"/>
          </a:xfrm>
          <a:prstGeom prst="rect">
            <a:avLst/>
          </a:prstGeom>
        </p:spPr>
        <p:txBody>
          <a:bodyPr vert="horz" wrap="square" lIns="0" tIns="16933" rIns="0" bIns="0" rtlCol="0">
            <a:spAutoFit/>
          </a:bodyPr>
          <a:lstStyle/>
          <a:p>
            <a:pPr marL="16933" marR="450415">
              <a:lnSpc>
                <a:spcPct val="112999"/>
              </a:lnSpc>
              <a:spcBef>
                <a:spcPts val="133"/>
              </a:spcBef>
            </a:pPr>
            <a:r>
              <a:rPr sz="2533" b="1" spc="-7" dirty="0">
                <a:latin typeface="Arial"/>
                <a:cs typeface="Arial"/>
              </a:rPr>
              <a:t>If using </a:t>
            </a:r>
            <a:r>
              <a:rPr sz="2533" b="1" dirty="0">
                <a:latin typeface="Arial"/>
                <a:cs typeface="Arial"/>
              </a:rPr>
              <a:t>a </a:t>
            </a:r>
            <a:r>
              <a:rPr sz="2533" b="1" spc="-7" dirty="0">
                <a:latin typeface="Arial"/>
                <a:cs typeface="Arial"/>
              </a:rPr>
              <a:t>surgical </a:t>
            </a:r>
            <a:r>
              <a:rPr lang="en-US" sz="2533" b="1" spc="-7" dirty="0">
                <a:latin typeface="Arial"/>
                <a:cs typeface="Arial"/>
              </a:rPr>
              <a:t>or cloth </a:t>
            </a:r>
            <a:r>
              <a:rPr sz="2533" b="1" spc="-7" dirty="0">
                <a:latin typeface="Arial"/>
                <a:cs typeface="Arial"/>
              </a:rPr>
              <a:t>mask and following social distancing practices,  the likelihood </a:t>
            </a:r>
            <a:r>
              <a:rPr sz="2533" b="1" dirty="0">
                <a:latin typeface="Arial"/>
                <a:cs typeface="Arial"/>
              </a:rPr>
              <a:t>of </a:t>
            </a:r>
            <a:r>
              <a:rPr sz="2533" b="1" spc="-7" dirty="0">
                <a:latin typeface="Arial"/>
                <a:cs typeface="Arial"/>
              </a:rPr>
              <a:t>the mask being contaminated is very</a:t>
            </a:r>
            <a:r>
              <a:rPr sz="2533" b="1" spc="-20" dirty="0">
                <a:latin typeface="Arial"/>
                <a:cs typeface="Arial"/>
              </a:rPr>
              <a:t> </a:t>
            </a:r>
            <a:r>
              <a:rPr sz="2533" b="1" spc="-7" dirty="0">
                <a:latin typeface="Arial"/>
                <a:cs typeface="Arial"/>
              </a:rPr>
              <a:t>low.</a:t>
            </a:r>
            <a:endParaRPr lang="en-US" sz="2533" b="1" spc="-7" dirty="0">
              <a:latin typeface="Arial"/>
              <a:cs typeface="Arial"/>
            </a:endParaRPr>
          </a:p>
          <a:p>
            <a:pPr marL="16933" marR="450415">
              <a:lnSpc>
                <a:spcPct val="112999"/>
              </a:lnSpc>
              <a:spcBef>
                <a:spcPts val="133"/>
              </a:spcBef>
            </a:pPr>
            <a:r>
              <a:rPr sz="2533" spc="-7" dirty="0">
                <a:latin typeface="Arial"/>
                <a:cs typeface="Arial"/>
              </a:rPr>
              <a:t>Wash </a:t>
            </a:r>
            <a:r>
              <a:rPr sz="2533" dirty="0">
                <a:latin typeface="Arial"/>
                <a:cs typeface="Arial"/>
              </a:rPr>
              <a:t>hands with soap and </a:t>
            </a:r>
            <a:r>
              <a:rPr sz="2533" spc="-7" dirty="0">
                <a:latin typeface="Arial"/>
                <a:cs typeface="Arial"/>
              </a:rPr>
              <a:t>water </a:t>
            </a:r>
            <a:r>
              <a:rPr sz="2533" dirty="0">
                <a:latin typeface="Arial"/>
                <a:cs typeface="Arial"/>
              </a:rPr>
              <a:t>or apply hand</a:t>
            </a:r>
            <a:r>
              <a:rPr sz="2533" spc="-113" dirty="0">
                <a:latin typeface="Arial"/>
                <a:cs typeface="Arial"/>
              </a:rPr>
              <a:t> </a:t>
            </a:r>
            <a:r>
              <a:rPr sz="2533" spc="-7" dirty="0">
                <a:latin typeface="Arial"/>
                <a:cs typeface="Arial"/>
              </a:rPr>
              <a:t>sanitizer.</a:t>
            </a:r>
            <a:endParaRPr sz="2533" dirty="0">
              <a:latin typeface="Arial"/>
              <a:cs typeface="Arial"/>
            </a:endParaRPr>
          </a:p>
          <a:p>
            <a:pPr marL="626518" indent="-609585">
              <a:spcBef>
                <a:spcPts val="2147"/>
              </a:spcBef>
              <a:buAutoNum type="arabicPeriod"/>
              <a:tabLst>
                <a:tab pos="625671" algn="l"/>
                <a:tab pos="626518" algn="l"/>
              </a:tabLst>
            </a:pPr>
            <a:endParaRPr sz="2533"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B3083-B750-4AC2-B113-3940E2EC753C}"/>
              </a:ext>
            </a:extLst>
          </p:cNvPr>
          <p:cNvSpPr>
            <a:spLocks noGrp="1"/>
          </p:cNvSpPr>
          <p:nvPr>
            <p:ph idx="1"/>
          </p:nvPr>
        </p:nvSpPr>
        <p:spPr>
          <a:xfrm>
            <a:off x="838200" y="1253331"/>
            <a:ext cx="10515600" cy="4351338"/>
          </a:xfrm>
        </p:spPr>
        <p:txBody>
          <a:bodyPr/>
          <a:lstStyle/>
          <a:p>
            <a:pPr marL="626518" marR="0" lvl="0" indent="-609585" algn="l" defTabSz="914400" rtl="0" eaLnBrk="1" fontAlgn="auto" latinLnBrk="0" hangingPunct="1">
              <a:lnSpc>
                <a:spcPct val="100000"/>
              </a:lnSpc>
              <a:spcBef>
                <a:spcPts val="2147"/>
              </a:spcBef>
              <a:spcAft>
                <a:spcPts val="0"/>
              </a:spcAft>
              <a:buClrTx/>
              <a:buSzTx/>
              <a:buFontTx/>
              <a:buAutoNum type="arabicPeriod"/>
              <a:tabLst>
                <a:tab pos="625671" algn="l"/>
                <a:tab pos="626518" algn="l"/>
              </a:tabLst>
              <a:defRPr/>
            </a:pPr>
            <a:r>
              <a:rPr kumimoji="0" lang="en-US" sz="2533" b="0" i="0" u="none" strike="noStrike" kern="1200" cap="none" spc="0" normalizeH="0" baseline="0" noProof="0" dirty="0">
                <a:ln>
                  <a:noFill/>
                </a:ln>
                <a:solidFill>
                  <a:prstClr val="black"/>
                </a:solidFill>
                <a:effectLst/>
                <a:uLnTx/>
                <a:uFillTx/>
                <a:latin typeface="Arial"/>
                <a:ea typeface="+mn-ea"/>
                <a:cs typeface="Arial"/>
              </a:rPr>
              <a:t>Remove </a:t>
            </a:r>
            <a:r>
              <a:rPr kumimoji="0" lang="en-US" sz="2533" b="0" i="0" u="none" strike="noStrike" kern="1200" cap="none" spc="-7" normalizeH="0" baseline="0" noProof="0" dirty="0">
                <a:ln>
                  <a:noFill/>
                </a:ln>
                <a:solidFill>
                  <a:prstClr val="black"/>
                </a:solidFill>
                <a:effectLst/>
                <a:uLnTx/>
                <a:uFillTx/>
                <a:latin typeface="Arial"/>
                <a:ea typeface="+mn-ea"/>
                <a:cs typeface="Arial"/>
              </a:rPr>
              <a:t>mask </a:t>
            </a:r>
            <a:r>
              <a:rPr kumimoji="0" lang="en-US" sz="2533" b="0" i="0" u="none" strike="noStrike" kern="1200" cap="none" spc="0" normalizeH="0" baseline="0" noProof="0" dirty="0">
                <a:ln>
                  <a:noFill/>
                </a:ln>
                <a:solidFill>
                  <a:prstClr val="black"/>
                </a:solidFill>
                <a:effectLst/>
                <a:uLnTx/>
                <a:uFillTx/>
                <a:latin typeface="Arial"/>
                <a:ea typeface="+mn-ea"/>
                <a:cs typeface="Arial"/>
              </a:rPr>
              <a:t>by holding </a:t>
            </a:r>
            <a:r>
              <a:rPr kumimoji="0" lang="en-US" sz="2533" b="0" i="0" u="none" strike="noStrike" kern="1200" cap="none" spc="-7" normalizeH="0" baseline="0" noProof="0" dirty="0">
                <a:ln>
                  <a:noFill/>
                </a:ln>
                <a:solidFill>
                  <a:prstClr val="black"/>
                </a:solidFill>
                <a:effectLst/>
                <a:uLnTx/>
                <a:uFillTx/>
                <a:latin typeface="Arial"/>
                <a:ea typeface="+mn-ea"/>
                <a:cs typeface="Arial"/>
              </a:rPr>
              <a:t>the </a:t>
            </a:r>
            <a:r>
              <a:rPr kumimoji="0" lang="en-US" sz="2533" b="0" i="0" u="none" strike="noStrike" kern="1200" cap="none" spc="0" normalizeH="0" baseline="0" noProof="0" dirty="0">
                <a:ln>
                  <a:noFill/>
                </a:ln>
                <a:solidFill>
                  <a:prstClr val="black"/>
                </a:solidFill>
                <a:effectLst/>
                <a:uLnTx/>
                <a:uFillTx/>
                <a:latin typeface="Arial"/>
                <a:ea typeface="+mn-ea"/>
                <a:cs typeface="Arial"/>
              </a:rPr>
              <a:t>ear</a:t>
            </a:r>
            <a:r>
              <a:rPr kumimoji="0" lang="en-US" sz="2533" b="0" i="0" u="none" strike="noStrike" kern="1200" cap="none" spc="-80" normalizeH="0" baseline="0" noProof="0" dirty="0">
                <a:ln>
                  <a:noFill/>
                </a:ln>
                <a:solidFill>
                  <a:prstClr val="black"/>
                </a:solidFill>
                <a:effectLst/>
                <a:uLnTx/>
                <a:uFillTx/>
                <a:latin typeface="Arial"/>
                <a:ea typeface="+mn-ea"/>
                <a:cs typeface="Arial"/>
              </a:rPr>
              <a:t> </a:t>
            </a:r>
            <a:r>
              <a:rPr kumimoji="0" lang="en-US" sz="2533" b="0" i="0" u="none" strike="noStrike" kern="1200" cap="none" spc="0" normalizeH="0" baseline="0" noProof="0" dirty="0">
                <a:ln>
                  <a:noFill/>
                </a:ln>
                <a:solidFill>
                  <a:prstClr val="black"/>
                </a:solidFill>
                <a:effectLst/>
                <a:uLnTx/>
                <a:uFillTx/>
                <a:latin typeface="Arial"/>
                <a:ea typeface="+mn-ea"/>
                <a:cs typeface="Arial"/>
              </a:rPr>
              <a:t>loops.</a:t>
            </a:r>
          </a:p>
          <a:p>
            <a:pPr marL="626518" marR="6773" lvl="0" indent="-609585" algn="l" defTabSz="914400" rtl="0" eaLnBrk="1" fontAlgn="auto" latinLnBrk="0" hangingPunct="1">
              <a:lnSpc>
                <a:spcPct val="112000"/>
              </a:lnSpc>
              <a:spcBef>
                <a:spcPts val="1633"/>
              </a:spcBef>
              <a:spcAft>
                <a:spcPts val="0"/>
              </a:spcAft>
              <a:buClrTx/>
              <a:buSzTx/>
              <a:buFontTx/>
              <a:buAutoNum type="arabicPeriod"/>
              <a:tabLst>
                <a:tab pos="625671" algn="l"/>
                <a:tab pos="626518" algn="l"/>
              </a:tabLst>
              <a:defRPr/>
            </a:pPr>
            <a:r>
              <a:rPr kumimoji="0" lang="en-US" sz="2533" b="0" i="0" u="none" strike="noStrike" kern="1200" cap="none" spc="-7" normalizeH="0" baseline="0" noProof="0" dirty="0">
                <a:ln>
                  <a:noFill/>
                </a:ln>
                <a:solidFill>
                  <a:prstClr val="black"/>
                </a:solidFill>
                <a:effectLst/>
                <a:uLnTx/>
                <a:uFillTx/>
                <a:latin typeface="Arial"/>
                <a:ea typeface="+mn-ea"/>
                <a:cs typeface="Arial"/>
              </a:rPr>
              <a:t>After removing surgical facemask, </a:t>
            </a:r>
            <a:r>
              <a:rPr kumimoji="0" lang="en-US" sz="2533" b="0" i="0" u="none" strike="noStrike" kern="1200" cap="none" spc="0" normalizeH="0" baseline="0" noProof="0" dirty="0">
                <a:ln>
                  <a:noFill/>
                </a:ln>
                <a:solidFill>
                  <a:prstClr val="black"/>
                </a:solidFill>
                <a:effectLst/>
                <a:uLnTx/>
                <a:uFillTx/>
                <a:latin typeface="Arial"/>
                <a:ea typeface="+mn-ea"/>
                <a:cs typeface="Arial"/>
              </a:rPr>
              <a:t>visually inspect </a:t>
            </a:r>
            <a:r>
              <a:rPr kumimoji="0" lang="en-US" sz="2533" b="0" i="0" u="none" strike="noStrike" kern="1200" cap="none" spc="-7" normalizeH="0" baseline="0" noProof="0" dirty="0">
                <a:ln>
                  <a:noFill/>
                </a:ln>
                <a:solidFill>
                  <a:prstClr val="black"/>
                </a:solidFill>
                <a:effectLst/>
                <a:uLnTx/>
                <a:uFillTx/>
                <a:latin typeface="Arial"/>
                <a:ea typeface="+mn-ea"/>
                <a:cs typeface="Arial"/>
              </a:rPr>
              <a:t>for contamination, distortion </a:t>
            </a:r>
            <a:r>
              <a:rPr kumimoji="0" lang="en-US" sz="2533" b="0" i="0" u="none" strike="noStrike" kern="1200" cap="none" spc="0" normalizeH="0" baseline="0" noProof="0" dirty="0">
                <a:ln>
                  <a:noFill/>
                </a:ln>
                <a:solidFill>
                  <a:prstClr val="black"/>
                </a:solidFill>
                <a:effectLst/>
                <a:uLnTx/>
                <a:uFillTx/>
                <a:latin typeface="Arial"/>
                <a:ea typeface="+mn-ea"/>
                <a:cs typeface="Arial"/>
              </a:rPr>
              <a:t>in shape or </a:t>
            </a:r>
            <a:r>
              <a:rPr kumimoji="0" lang="en-US" sz="2533" b="0" i="0" u="none" strike="noStrike" kern="1200" cap="none" spc="-7" normalizeH="0" baseline="0" noProof="0" dirty="0">
                <a:ln>
                  <a:noFill/>
                </a:ln>
                <a:solidFill>
                  <a:prstClr val="black"/>
                </a:solidFill>
                <a:effectLst/>
                <a:uLnTx/>
                <a:uFillTx/>
                <a:latin typeface="Arial"/>
                <a:ea typeface="+mn-ea"/>
                <a:cs typeface="Arial"/>
              </a:rPr>
              <a:t>form. </a:t>
            </a:r>
            <a:r>
              <a:rPr kumimoji="0" lang="en-US" sz="2533" b="0" i="0" u="none" strike="noStrike" kern="1200" cap="none" spc="0" normalizeH="0" baseline="0" noProof="0" dirty="0">
                <a:ln>
                  <a:noFill/>
                </a:ln>
                <a:solidFill>
                  <a:prstClr val="black"/>
                </a:solidFill>
                <a:effectLst/>
                <a:uLnTx/>
                <a:uFillTx/>
                <a:latin typeface="Arial"/>
                <a:ea typeface="+mn-ea"/>
                <a:cs typeface="Arial"/>
              </a:rPr>
              <a:t>Discard in </a:t>
            </a:r>
            <a:r>
              <a:rPr kumimoji="0" lang="en-US" sz="2533" b="0" i="0" u="none" strike="noStrike" kern="1200" cap="none" spc="-7" normalizeH="0" baseline="0" noProof="0" dirty="0">
                <a:ln>
                  <a:noFill/>
                </a:ln>
                <a:solidFill>
                  <a:prstClr val="black"/>
                </a:solidFill>
                <a:effectLst/>
                <a:uLnTx/>
                <a:uFillTx/>
                <a:latin typeface="Arial"/>
                <a:ea typeface="+mn-ea"/>
                <a:cs typeface="Arial"/>
              </a:rPr>
              <a:t>trash </a:t>
            </a:r>
            <a:r>
              <a:rPr kumimoji="0" lang="en-US" sz="2533" b="0" i="0" u="none" strike="noStrike" kern="1200" cap="none" spc="0" normalizeH="0" baseline="0" noProof="0" dirty="0">
                <a:ln>
                  <a:noFill/>
                </a:ln>
                <a:solidFill>
                  <a:prstClr val="black"/>
                </a:solidFill>
                <a:effectLst/>
                <a:uLnTx/>
                <a:uFillTx/>
                <a:latin typeface="Arial"/>
                <a:ea typeface="+mn-ea"/>
                <a:cs typeface="Arial"/>
              </a:rPr>
              <a:t>if soiled, </a:t>
            </a:r>
            <a:r>
              <a:rPr kumimoji="0" lang="en-US" sz="2533" b="0" i="0" u="none" strike="noStrike" kern="1200" cap="none" spc="-7" normalizeH="0" baseline="0" noProof="0" dirty="0">
                <a:ln>
                  <a:noFill/>
                </a:ln>
                <a:solidFill>
                  <a:prstClr val="black"/>
                </a:solidFill>
                <a:effectLst/>
                <a:uLnTx/>
                <a:uFillTx/>
                <a:latin typeface="Arial"/>
                <a:ea typeface="+mn-ea"/>
                <a:cs typeface="Arial"/>
              </a:rPr>
              <a:t>torn, </a:t>
            </a:r>
            <a:r>
              <a:rPr kumimoji="0" lang="en-US" sz="2533" b="0" i="0" u="none" strike="noStrike" kern="1200" cap="none" spc="0" normalizeH="0" baseline="0" noProof="0" dirty="0">
                <a:ln>
                  <a:noFill/>
                </a:ln>
                <a:solidFill>
                  <a:prstClr val="black"/>
                </a:solidFill>
                <a:effectLst/>
                <a:uLnTx/>
                <a:uFillTx/>
                <a:latin typeface="Arial"/>
                <a:ea typeface="+mn-ea"/>
                <a:cs typeface="Arial"/>
              </a:rPr>
              <a:t>or</a:t>
            </a:r>
            <a:r>
              <a:rPr kumimoji="0" lang="en-US" sz="2533" b="0" i="0" u="none" strike="noStrike" kern="1200" cap="none" spc="-167" normalizeH="0" baseline="0" noProof="0" dirty="0">
                <a:ln>
                  <a:noFill/>
                </a:ln>
                <a:solidFill>
                  <a:prstClr val="black"/>
                </a:solidFill>
                <a:effectLst/>
                <a:uLnTx/>
                <a:uFillTx/>
                <a:latin typeface="Arial"/>
                <a:ea typeface="+mn-ea"/>
                <a:cs typeface="Arial"/>
              </a:rPr>
              <a:t> </a:t>
            </a:r>
            <a:r>
              <a:rPr kumimoji="0" lang="en-US" sz="2533" b="0" i="0" u="none" strike="noStrike" kern="1200" cap="none" spc="-7" normalizeH="0" baseline="0" noProof="0" dirty="0">
                <a:ln>
                  <a:noFill/>
                </a:ln>
                <a:solidFill>
                  <a:prstClr val="black"/>
                </a:solidFill>
                <a:effectLst/>
                <a:uLnTx/>
                <a:uFillTx/>
                <a:latin typeface="Arial"/>
                <a:ea typeface="+mn-ea"/>
                <a:cs typeface="Arial"/>
              </a:rPr>
              <a:t>saturated. If not place in paper bag. For a cloth face mask, place in paper bag and launder. </a:t>
            </a:r>
            <a:endParaRPr kumimoji="0" lang="en-US" sz="2533" b="0" i="0" u="none" strike="noStrike" kern="1200" cap="none" spc="0" normalizeH="0" baseline="0" noProof="0" dirty="0">
              <a:ln>
                <a:noFill/>
              </a:ln>
              <a:solidFill>
                <a:prstClr val="black"/>
              </a:solidFill>
              <a:effectLst/>
              <a:uLnTx/>
              <a:uFillTx/>
              <a:latin typeface="Arial"/>
              <a:ea typeface="+mn-ea"/>
              <a:cs typeface="Arial"/>
            </a:endParaRPr>
          </a:p>
          <a:p>
            <a:pPr marL="626518" marR="0" lvl="0" indent="-609585" algn="l" defTabSz="914400" rtl="0" eaLnBrk="1" fontAlgn="auto" latinLnBrk="0" hangingPunct="1">
              <a:lnSpc>
                <a:spcPct val="100000"/>
              </a:lnSpc>
              <a:spcBef>
                <a:spcPts val="2140"/>
              </a:spcBef>
              <a:spcAft>
                <a:spcPts val="0"/>
              </a:spcAft>
              <a:buClrTx/>
              <a:buSzTx/>
              <a:buFontTx/>
              <a:buAutoNum type="arabicPeriod"/>
              <a:tabLst>
                <a:tab pos="625671" algn="l"/>
                <a:tab pos="626518" algn="l"/>
              </a:tabLst>
              <a:defRPr/>
            </a:pPr>
            <a:r>
              <a:rPr kumimoji="0" lang="en-US" sz="2533" b="0" i="0" u="none" strike="noStrike" kern="1200" cap="none" spc="0" normalizeH="0" baseline="0" noProof="0" dirty="0">
                <a:ln>
                  <a:noFill/>
                </a:ln>
                <a:solidFill>
                  <a:prstClr val="black"/>
                </a:solidFill>
                <a:effectLst/>
                <a:uLnTx/>
                <a:uFillTx/>
                <a:latin typeface="Arial"/>
                <a:ea typeface="+mn-ea"/>
                <a:cs typeface="Arial"/>
              </a:rPr>
              <a:t>Carefully </a:t>
            </a:r>
            <a:r>
              <a:rPr kumimoji="0" lang="en-US" sz="2533" b="0" i="0" u="none" strike="noStrike" kern="1200" cap="none" spc="-7" normalizeH="0" baseline="0" noProof="0" dirty="0">
                <a:ln>
                  <a:noFill/>
                </a:ln>
                <a:solidFill>
                  <a:prstClr val="black"/>
                </a:solidFill>
                <a:effectLst/>
                <a:uLnTx/>
                <a:uFillTx/>
                <a:latin typeface="Arial"/>
                <a:ea typeface="+mn-ea"/>
                <a:cs typeface="Arial"/>
              </a:rPr>
              <a:t>store surgical mask </a:t>
            </a:r>
            <a:r>
              <a:rPr kumimoji="0" lang="en-US" sz="2533" b="0" i="0" u="none" strike="noStrike" kern="1200" cap="none" spc="0" normalizeH="0" baseline="0" noProof="0" dirty="0">
                <a:ln>
                  <a:noFill/>
                </a:ln>
                <a:solidFill>
                  <a:prstClr val="black"/>
                </a:solidFill>
                <a:effectLst/>
                <a:uLnTx/>
                <a:uFillTx/>
                <a:latin typeface="Arial"/>
                <a:ea typeface="+mn-ea"/>
                <a:cs typeface="Arial"/>
              </a:rPr>
              <a:t>in an unsealed bag labeled with your </a:t>
            </a:r>
            <a:r>
              <a:rPr kumimoji="0" lang="en-US" sz="2533" b="0" i="0" u="none" strike="noStrike" kern="1200" cap="none" spc="-7" normalizeH="0" baseline="0" noProof="0" dirty="0">
                <a:ln>
                  <a:noFill/>
                </a:ln>
                <a:solidFill>
                  <a:prstClr val="black"/>
                </a:solidFill>
                <a:effectLst/>
                <a:uLnTx/>
                <a:uFillTx/>
                <a:latin typeface="Arial"/>
                <a:ea typeface="+mn-ea"/>
                <a:cs typeface="Arial"/>
              </a:rPr>
              <a:t>name </a:t>
            </a:r>
            <a:r>
              <a:rPr kumimoji="0" lang="en-US" sz="2533" b="0" i="0" u="none" strike="noStrike" kern="1200" cap="none" spc="0" normalizeH="0" baseline="0" noProof="0" dirty="0">
                <a:ln>
                  <a:noFill/>
                </a:ln>
                <a:solidFill>
                  <a:prstClr val="black"/>
                </a:solidFill>
                <a:effectLst/>
                <a:uLnTx/>
                <a:uFillTx/>
                <a:latin typeface="Arial"/>
                <a:ea typeface="+mn-ea"/>
                <a:cs typeface="Arial"/>
              </a:rPr>
              <a:t>on</a:t>
            </a:r>
            <a:r>
              <a:rPr kumimoji="0" lang="en-US" sz="2533" b="0" i="0" u="none" strike="noStrike" kern="1200" cap="none" spc="-167" normalizeH="0" baseline="0" noProof="0" dirty="0">
                <a:ln>
                  <a:noFill/>
                </a:ln>
                <a:solidFill>
                  <a:prstClr val="black"/>
                </a:solidFill>
                <a:effectLst/>
                <a:uLnTx/>
                <a:uFillTx/>
                <a:latin typeface="Arial"/>
                <a:ea typeface="+mn-ea"/>
                <a:cs typeface="Arial"/>
              </a:rPr>
              <a:t> </a:t>
            </a:r>
            <a:r>
              <a:rPr kumimoji="0" lang="en-US" sz="2533" b="0" i="0" u="none" strike="noStrike" kern="1200" cap="none" spc="-7" normalizeH="0" baseline="0" noProof="0" dirty="0">
                <a:ln>
                  <a:noFill/>
                </a:ln>
                <a:solidFill>
                  <a:prstClr val="black"/>
                </a:solidFill>
                <a:effectLst/>
                <a:uLnTx/>
                <a:uFillTx/>
                <a:latin typeface="Arial"/>
                <a:ea typeface="+mn-ea"/>
                <a:cs typeface="Arial"/>
              </a:rPr>
              <a:t>it.</a:t>
            </a:r>
            <a:endParaRPr kumimoji="0" lang="en-US" sz="2533" b="0" i="0" u="none" strike="noStrike" kern="1200" cap="none" spc="0" normalizeH="0" baseline="0" noProof="0" dirty="0">
              <a:ln>
                <a:noFill/>
              </a:ln>
              <a:solidFill>
                <a:prstClr val="black"/>
              </a:solidFill>
              <a:effectLst/>
              <a:uLnTx/>
              <a:uFillTx/>
              <a:latin typeface="Arial"/>
              <a:ea typeface="+mn-ea"/>
              <a:cs typeface="Arial"/>
            </a:endParaRPr>
          </a:p>
          <a:p>
            <a:pPr marL="626518" marR="0" lvl="0" indent="-609585" algn="l" defTabSz="914400" rtl="0" eaLnBrk="1" fontAlgn="auto" latinLnBrk="0" hangingPunct="1">
              <a:lnSpc>
                <a:spcPct val="100000"/>
              </a:lnSpc>
              <a:spcBef>
                <a:spcPts val="1987"/>
              </a:spcBef>
              <a:spcAft>
                <a:spcPts val="0"/>
              </a:spcAft>
              <a:buClrTx/>
              <a:buSzTx/>
              <a:buFontTx/>
              <a:buAutoNum type="arabicPeriod"/>
              <a:tabLst>
                <a:tab pos="625671" algn="l"/>
                <a:tab pos="626518" algn="l"/>
              </a:tabLst>
              <a:defRPr/>
            </a:pPr>
            <a:r>
              <a:rPr kumimoji="0" lang="en-US" sz="2533" b="0" i="0" u="none" strike="noStrike" kern="1200" cap="none" spc="-7" normalizeH="0" baseline="0" noProof="0" dirty="0">
                <a:ln>
                  <a:noFill/>
                </a:ln>
                <a:solidFill>
                  <a:prstClr val="black"/>
                </a:solidFill>
                <a:effectLst/>
                <a:uLnTx/>
                <a:uFillTx/>
                <a:latin typeface="Arial"/>
                <a:ea typeface="+mn-ea"/>
                <a:cs typeface="Arial"/>
              </a:rPr>
              <a:t>Wash </a:t>
            </a:r>
            <a:r>
              <a:rPr kumimoji="0" lang="en-US" sz="2533" b="0" i="0" u="none" strike="noStrike" kern="1200" cap="none" spc="0" normalizeH="0" baseline="0" noProof="0" dirty="0">
                <a:ln>
                  <a:noFill/>
                </a:ln>
                <a:solidFill>
                  <a:prstClr val="black"/>
                </a:solidFill>
                <a:effectLst/>
                <a:uLnTx/>
                <a:uFillTx/>
                <a:latin typeface="Arial"/>
                <a:ea typeface="+mn-ea"/>
                <a:cs typeface="Arial"/>
              </a:rPr>
              <a:t>hands with soap and </a:t>
            </a:r>
            <a:r>
              <a:rPr kumimoji="0" lang="en-US" sz="2533" b="0" i="0" u="none" strike="noStrike" kern="1200" cap="none" spc="-7" normalizeH="0" baseline="0" noProof="0" dirty="0">
                <a:ln>
                  <a:noFill/>
                </a:ln>
                <a:solidFill>
                  <a:prstClr val="black"/>
                </a:solidFill>
                <a:effectLst/>
                <a:uLnTx/>
                <a:uFillTx/>
                <a:latin typeface="Arial"/>
                <a:ea typeface="+mn-ea"/>
                <a:cs typeface="Arial"/>
              </a:rPr>
              <a:t>water </a:t>
            </a:r>
            <a:r>
              <a:rPr kumimoji="0" lang="en-US" sz="2533" b="0" i="0" u="none" strike="noStrike" kern="1200" cap="none" spc="0" normalizeH="0" baseline="0" noProof="0" dirty="0">
                <a:ln>
                  <a:noFill/>
                </a:ln>
                <a:solidFill>
                  <a:prstClr val="black"/>
                </a:solidFill>
                <a:effectLst/>
                <a:uLnTx/>
                <a:uFillTx/>
                <a:latin typeface="Arial"/>
                <a:ea typeface="+mn-ea"/>
                <a:cs typeface="Arial"/>
              </a:rPr>
              <a:t>or apply hand</a:t>
            </a:r>
            <a:r>
              <a:rPr kumimoji="0" lang="en-US" sz="2533" b="0" i="0" u="none" strike="noStrike" kern="1200" cap="none" spc="-113" normalizeH="0" baseline="0" noProof="0" dirty="0">
                <a:ln>
                  <a:noFill/>
                </a:ln>
                <a:solidFill>
                  <a:prstClr val="black"/>
                </a:solidFill>
                <a:effectLst/>
                <a:uLnTx/>
                <a:uFillTx/>
                <a:latin typeface="Arial"/>
                <a:ea typeface="+mn-ea"/>
                <a:cs typeface="Arial"/>
              </a:rPr>
              <a:t> </a:t>
            </a:r>
            <a:r>
              <a:rPr kumimoji="0" lang="en-US" sz="2533" b="0" i="0" u="none" strike="noStrike" kern="1200" cap="none" spc="-7" normalizeH="0" baseline="0" noProof="0" dirty="0">
                <a:ln>
                  <a:noFill/>
                </a:ln>
                <a:solidFill>
                  <a:prstClr val="black"/>
                </a:solidFill>
                <a:effectLst/>
                <a:uLnTx/>
                <a:uFillTx/>
                <a:latin typeface="Arial"/>
                <a:ea typeface="+mn-ea"/>
                <a:cs typeface="Arial"/>
              </a:rPr>
              <a:t>sanitizer.</a:t>
            </a:r>
            <a:endParaRPr lang="en-US" dirty="0"/>
          </a:p>
        </p:txBody>
      </p:sp>
    </p:spTree>
    <p:extLst>
      <p:ext uri="{BB962C8B-B14F-4D97-AF65-F5344CB8AC3E}">
        <p14:creationId xmlns:p14="http://schemas.microsoft.com/office/powerpoint/2010/main" val="3670168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4120" y="301698"/>
            <a:ext cx="10012679" cy="1330407"/>
          </a:xfrm>
          <a:prstGeom prst="rect">
            <a:avLst/>
          </a:prstGeom>
        </p:spPr>
        <p:txBody>
          <a:bodyPr vert="horz" wrap="square" lIns="0" tIns="16933" rIns="0" bIns="0" rtlCol="0" anchor="ctr">
            <a:spAutoFit/>
          </a:bodyPr>
          <a:lstStyle/>
          <a:p>
            <a:pPr marL="16933">
              <a:lnSpc>
                <a:spcPct val="100000"/>
              </a:lnSpc>
              <a:spcBef>
                <a:spcPts val="133"/>
              </a:spcBef>
            </a:pPr>
            <a:r>
              <a:rPr sz="4267" spc="-7" dirty="0"/>
              <a:t>Procedures for </a:t>
            </a:r>
            <a:r>
              <a:rPr sz="4267" spc="-13" dirty="0"/>
              <a:t>donning </a:t>
            </a:r>
            <a:r>
              <a:rPr sz="4267" spc="-7" dirty="0"/>
              <a:t>safety</a:t>
            </a:r>
            <a:r>
              <a:rPr sz="4267" spc="-100" dirty="0"/>
              <a:t> </a:t>
            </a:r>
            <a:r>
              <a:rPr sz="4267" spc="-7" dirty="0"/>
              <a:t>glasses</a:t>
            </a:r>
            <a:endParaRPr sz="4267" dirty="0"/>
          </a:p>
        </p:txBody>
      </p:sp>
      <p:sp>
        <p:nvSpPr>
          <p:cNvPr id="3" name="object 3"/>
          <p:cNvSpPr/>
          <p:nvPr/>
        </p:nvSpPr>
        <p:spPr>
          <a:xfrm>
            <a:off x="7831109" y="2761649"/>
            <a:ext cx="3945289" cy="1760367"/>
          </a:xfrm>
          <a:prstGeom prst="rect">
            <a:avLst/>
          </a:prstGeom>
          <a:blipFill>
            <a:blip r:embed="rId2" cstate="print"/>
            <a:stretch>
              <a:fillRect/>
            </a:stretch>
          </a:blipFill>
        </p:spPr>
        <p:txBody>
          <a:bodyPr wrap="square" lIns="0" tIns="0" rIns="0" bIns="0" rtlCol="0"/>
          <a:lstStyle/>
          <a:p>
            <a:endParaRPr sz="2400"/>
          </a:p>
        </p:txBody>
      </p:sp>
      <p:sp>
        <p:nvSpPr>
          <p:cNvPr id="5" name="object 5"/>
          <p:cNvSpPr txBox="1"/>
          <p:nvPr/>
        </p:nvSpPr>
        <p:spPr>
          <a:xfrm>
            <a:off x="1042034" y="1781180"/>
            <a:ext cx="6382348" cy="2740836"/>
          </a:xfrm>
          <a:prstGeom prst="rect">
            <a:avLst/>
          </a:prstGeom>
        </p:spPr>
        <p:txBody>
          <a:bodyPr vert="horz" wrap="square" lIns="0" tIns="18627" rIns="0" bIns="0" rtlCol="0">
            <a:spAutoFit/>
          </a:bodyPr>
          <a:lstStyle/>
          <a:p>
            <a:pPr marL="625671" marR="6773" indent="-609585" algn="just">
              <a:lnSpc>
                <a:spcPct val="112500"/>
              </a:lnSpc>
              <a:spcBef>
                <a:spcPts val="147"/>
              </a:spcBef>
              <a:buAutoNum type="arabicPeriod"/>
              <a:tabLst>
                <a:tab pos="626518" algn="l"/>
              </a:tabLst>
            </a:pPr>
            <a:r>
              <a:rPr sz="2667" spc="-7" dirty="0">
                <a:latin typeface="Arial"/>
                <a:cs typeface="Arial"/>
              </a:rPr>
              <a:t>Wash </a:t>
            </a:r>
            <a:r>
              <a:rPr sz="2667" dirty="0">
                <a:latin typeface="Arial"/>
                <a:cs typeface="Arial"/>
              </a:rPr>
              <a:t>hands with soap and </a:t>
            </a:r>
            <a:r>
              <a:rPr sz="2667" spc="-7" dirty="0">
                <a:latin typeface="Arial"/>
                <a:cs typeface="Arial"/>
              </a:rPr>
              <a:t>water</a:t>
            </a:r>
            <a:r>
              <a:rPr sz="2667" spc="-160" dirty="0">
                <a:latin typeface="Arial"/>
                <a:cs typeface="Arial"/>
              </a:rPr>
              <a:t> </a:t>
            </a:r>
            <a:r>
              <a:rPr sz="2667" dirty="0">
                <a:latin typeface="Arial"/>
                <a:cs typeface="Arial"/>
              </a:rPr>
              <a:t>or  apply hand sanitizer </a:t>
            </a:r>
            <a:r>
              <a:rPr sz="2667" spc="-7" dirty="0">
                <a:latin typeface="Arial"/>
                <a:cs typeface="Arial"/>
              </a:rPr>
              <a:t>before </a:t>
            </a:r>
            <a:r>
              <a:rPr sz="2667" dirty="0">
                <a:latin typeface="Arial"/>
                <a:cs typeface="Arial"/>
              </a:rPr>
              <a:t>donning  </a:t>
            </a:r>
            <a:r>
              <a:rPr sz="2667" spc="-7" dirty="0">
                <a:latin typeface="Arial"/>
                <a:cs typeface="Arial"/>
              </a:rPr>
              <a:t>safety</a:t>
            </a:r>
            <a:r>
              <a:rPr sz="2667" spc="-20" dirty="0">
                <a:latin typeface="Arial"/>
                <a:cs typeface="Arial"/>
              </a:rPr>
              <a:t> </a:t>
            </a:r>
            <a:r>
              <a:rPr sz="2667" dirty="0">
                <a:latin typeface="Arial"/>
                <a:cs typeface="Arial"/>
              </a:rPr>
              <a:t>glasses.</a:t>
            </a:r>
          </a:p>
          <a:p>
            <a:pPr>
              <a:spcBef>
                <a:spcPts val="33"/>
              </a:spcBef>
              <a:buFont typeface="Arial"/>
              <a:buAutoNum type="arabicPeriod"/>
            </a:pPr>
            <a:endParaRPr sz="2867" dirty="0">
              <a:latin typeface="Arial"/>
              <a:cs typeface="Arial"/>
            </a:endParaRPr>
          </a:p>
          <a:p>
            <a:pPr marL="625671" marR="554553" indent="-609585">
              <a:lnSpc>
                <a:spcPct val="112999"/>
              </a:lnSpc>
              <a:buAutoNum type="arabicPeriod"/>
              <a:tabLst>
                <a:tab pos="625671" algn="l"/>
                <a:tab pos="626518" algn="l"/>
              </a:tabLst>
            </a:pPr>
            <a:r>
              <a:rPr sz="2667" dirty="0">
                <a:latin typeface="Arial"/>
                <a:cs typeface="Arial"/>
              </a:rPr>
              <a:t>Remove </a:t>
            </a:r>
            <a:r>
              <a:rPr sz="2667" spc="-7" dirty="0">
                <a:latin typeface="Arial"/>
                <a:cs typeface="Arial"/>
              </a:rPr>
              <a:t>the safety </a:t>
            </a:r>
            <a:r>
              <a:rPr sz="2667" dirty="0">
                <a:latin typeface="Arial"/>
                <a:cs typeface="Arial"/>
              </a:rPr>
              <a:t>glasses</a:t>
            </a:r>
            <a:r>
              <a:rPr sz="2667" spc="-140" dirty="0">
                <a:latin typeface="Arial"/>
                <a:cs typeface="Arial"/>
              </a:rPr>
              <a:t> </a:t>
            </a:r>
            <a:r>
              <a:rPr sz="2667" spc="-7" dirty="0">
                <a:latin typeface="Arial"/>
                <a:cs typeface="Arial"/>
              </a:rPr>
              <a:t>from  </a:t>
            </a:r>
            <a:r>
              <a:rPr sz="2667" dirty="0">
                <a:latin typeface="Arial"/>
                <a:cs typeface="Arial"/>
              </a:rPr>
              <a:t>package or </a:t>
            </a:r>
            <a:r>
              <a:rPr sz="2667" spc="-7" dirty="0">
                <a:latin typeface="Arial"/>
                <a:cs typeface="Arial"/>
              </a:rPr>
              <a:t>storage</a:t>
            </a:r>
            <a:r>
              <a:rPr sz="2667" spc="-67" dirty="0">
                <a:latin typeface="Arial"/>
                <a:cs typeface="Arial"/>
              </a:rPr>
              <a:t> </a:t>
            </a:r>
            <a:r>
              <a:rPr sz="2667" spc="-7" dirty="0">
                <a:latin typeface="Arial"/>
                <a:cs typeface="Arial"/>
              </a:rPr>
              <a:t>container.</a:t>
            </a:r>
            <a:endParaRPr sz="2667" dirty="0">
              <a:latin typeface="Arial"/>
              <a:cs typeface="Arial"/>
            </a:endParaRPr>
          </a:p>
        </p:txBody>
      </p:sp>
      <p:sp>
        <p:nvSpPr>
          <p:cNvPr id="6" name="object 6"/>
          <p:cNvSpPr txBox="1"/>
          <p:nvPr/>
        </p:nvSpPr>
        <p:spPr>
          <a:xfrm>
            <a:off x="1042034" y="4769323"/>
            <a:ext cx="6280573" cy="1403183"/>
          </a:xfrm>
          <a:prstGeom prst="rect">
            <a:avLst/>
          </a:prstGeom>
        </p:spPr>
        <p:txBody>
          <a:bodyPr vert="horz" wrap="square" lIns="0" tIns="27093" rIns="0" bIns="0" rtlCol="0">
            <a:spAutoFit/>
          </a:bodyPr>
          <a:lstStyle/>
          <a:p>
            <a:pPr marL="625671" marR="6773" indent="-609585">
              <a:lnSpc>
                <a:spcPct val="114500"/>
              </a:lnSpc>
              <a:spcBef>
                <a:spcPts val="213"/>
              </a:spcBef>
              <a:tabLst>
                <a:tab pos="625671" algn="l"/>
              </a:tabLst>
            </a:pPr>
            <a:r>
              <a:rPr sz="2667" dirty="0">
                <a:latin typeface="Arial"/>
                <a:cs typeface="Arial"/>
              </a:rPr>
              <a:t>3.	Place </a:t>
            </a:r>
            <a:r>
              <a:rPr sz="2667" spc="-7" dirty="0">
                <a:latin typeface="Arial"/>
                <a:cs typeface="Arial"/>
              </a:rPr>
              <a:t>safety </a:t>
            </a:r>
            <a:r>
              <a:rPr sz="2667" dirty="0">
                <a:latin typeface="Arial"/>
                <a:cs typeface="Arial"/>
              </a:rPr>
              <a:t>glasses </a:t>
            </a:r>
            <a:r>
              <a:rPr sz="2667" spc="-7" dirty="0">
                <a:latin typeface="Arial"/>
                <a:cs typeface="Arial"/>
              </a:rPr>
              <a:t>directly </a:t>
            </a:r>
            <a:r>
              <a:rPr sz="2667" dirty="0">
                <a:latin typeface="Arial"/>
                <a:cs typeface="Arial"/>
              </a:rPr>
              <a:t>on your  </a:t>
            </a:r>
            <a:r>
              <a:rPr sz="2667" spc="-7" dirty="0">
                <a:latin typeface="Arial"/>
                <a:cs typeface="Arial"/>
              </a:rPr>
              <a:t>face. </a:t>
            </a:r>
            <a:r>
              <a:rPr sz="2667" dirty="0">
                <a:latin typeface="Arial"/>
                <a:cs typeface="Arial"/>
              </a:rPr>
              <a:t>Do not set </a:t>
            </a:r>
            <a:r>
              <a:rPr sz="2667" spc="-7" dirty="0">
                <a:latin typeface="Arial"/>
                <a:cs typeface="Arial"/>
              </a:rPr>
              <a:t>the safety </a:t>
            </a:r>
            <a:r>
              <a:rPr sz="2667" dirty="0">
                <a:latin typeface="Arial"/>
                <a:cs typeface="Arial"/>
              </a:rPr>
              <a:t>glasses</a:t>
            </a:r>
            <a:r>
              <a:rPr sz="2667" spc="-173" dirty="0">
                <a:latin typeface="Arial"/>
                <a:cs typeface="Arial"/>
              </a:rPr>
              <a:t> </a:t>
            </a:r>
            <a:r>
              <a:rPr sz="2667" dirty="0">
                <a:latin typeface="Arial"/>
                <a:cs typeface="Arial"/>
              </a:rPr>
              <a:t>on  </a:t>
            </a:r>
            <a:r>
              <a:rPr sz="2667" spc="-7" dirty="0">
                <a:latin typeface="Arial"/>
                <a:cs typeface="Arial"/>
              </a:rPr>
              <a:t>surfaces.</a:t>
            </a:r>
            <a:endParaRPr sz="2667"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352" y="531551"/>
            <a:ext cx="11539296" cy="673753"/>
          </a:xfrm>
          <a:prstGeom prst="rect">
            <a:avLst/>
          </a:prstGeom>
        </p:spPr>
        <p:txBody>
          <a:bodyPr vert="horz" wrap="square" lIns="0" tIns="16933" rIns="0" bIns="0" rtlCol="0" anchor="ctr">
            <a:spAutoFit/>
          </a:bodyPr>
          <a:lstStyle/>
          <a:p>
            <a:pPr marL="16933">
              <a:lnSpc>
                <a:spcPct val="100000"/>
              </a:lnSpc>
              <a:spcBef>
                <a:spcPts val="133"/>
              </a:spcBef>
            </a:pPr>
            <a:r>
              <a:rPr sz="4267" spc="-7" dirty="0"/>
              <a:t>Procedures for </a:t>
            </a:r>
            <a:r>
              <a:rPr sz="4267" spc="-13" dirty="0"/>
              <a:t>doffing </a:t>
            </a:r>
            <a:r>
              <a:rPr sz="4267" spc="-7" dirty="0"/>
              <a:t>safety</a:t>
            </a:r>
            <a:r>
              <a:rPr sz="4267" spc="-87" dirty="0"/>
              <a:t> </a:t>
            </a:r>
            <a:r>
              <a:rPr sz="4267" spc="-7" dirty="0"/>
              <a:t>glasses</a:t>
            </a:r>
            <a:endParaRPr sz="4267" dirty="0"/>
          </a:p>
        </p:txBody>
      </p:sp>
      <p:sp>
        <p:nvSpPr>
          <p:cNvPr id="3" name="object 3"/>
          <p:cNvSpPr txBox="1"/>
          <p:nvPr/>
        </p:nvSpPr>
        <p:spPr>
          <a:xfrm>
            <a:off x="960980" y="1348313"/>
            <a:ext cx="10270040" cy="4978136"/>
          </a:xfrm>
          <a:prstGeom prst="rect">
            <a:avLst/>
          </a:prstGeom>
        </p:spPr>
        <p:txBody>
          <a:bodyPr vert="horz" wrap="square" lIns="0" tIns="16933" rIns="0" bIns="0" rtlCol="0">
            <a:spAutoFit/>
          </a:bodyPr>
          <a:lstStyle/>
          <a:p>
            <a:pPr marL="625671" marR="329345" indent="-609585">
              <a:lnSpc>
                <a:spcPct val="112999"/>
              </a:lnSpc>
              <a:spcBef>
                <a:spcPts val="133"/>
              </a:spcBef>
              <a:buAutoNum type="arabicPeriod"/>
              <a:tabLst>
                <a:tab pos="625671" algn="l"/>
                <a:tab pos="626518" algn="l"/>
              </a:tabLst>
            </a:pPr>
            <a:r>
              <a:rPr sz="2667" spc="-7" dirty="0">
                <a:latin typeface="Arial"/>
                <a:cs typeface="Arial"/>
              </a:rPr>
              <a:t>Wash </a:t>
            </a:r>
            <a:r>
              <a:rPr sz="2667" dirty="0">
                <a:latin typeface="Arial"/>
                <a:cs typeface="Arial"/>
              </a:rPr>
              <a:t>hands with soap and </a:t>
            </a:r>
            <a:r>
              <a:rPr sz="2667" spc="-7" dirty="0">
                <a:latin typeface="Arial"/>
                <a:cs typeface="Arial"/>
              </a:rPr>
              <a:t>water </a:t>
            </a:r>
            <a:r>
              <a:rPr sz="2667" dirty="0">
                <a:latin typeface="Arial"/>
                <a:cs typeface="Arial"/>
              </a:rPr>
              <a:t>or apply hand </a:t>
            </a:r>
            <a:r>
              <a:rPr sz="2667" spc="-7" dirty="0">
                <a:latin typeface="Arial"/>
                <a:cs typeface="Arial"/>
              </a:rPr>
              <a:t>sanitizer. If</a:t>
            </a:r>
            <a:r>
              <a:rPr sz="2667" spc="-152" dirty="0">
                <a:latin typeface="Arial"/>
                <a:cs typeface="Arial"/>
              </a:rPr>
              <a:t> </a:t>
            </a:r>
            <a:r>
              <a:rPr sz="2667" dirty="0">
                <a:latin typeface="Arial"/>
                <a:cs typeface="Arial"/>
              </a:rPr>
              <a:t>wearing  gloves, </a:t>
            </a:r>
            <a:r>
              <a:rPr sz="2667" spc="-7" dirty="0">
                <a:latin typeface="Arial"/>
                <a:cs typeface="Arial"/>
              </a:rPr>
              <a:t>remove </a:t>
            </a:r>
            <a:r>
              <a:rPr sz="2667" dirty="0">
                <a:latin typeface="Arial"/>
                <a:cs typeface="Arial"/>
              </a:rPr>
              <a:t>gloves </a:t>
            </a:r>
            <a:r>
              <a:rPr sz="2667" spc="-7" dirty="0">
                <a:latin typeface="Arial"/>
                <a:cs typeface="Arial"/>
              </a:rPr>
              <a:t>before removing safety</a:t>
            </a:r>
            <a:r>
              <a:rPr sz="2667" spc="-73" dirty="0">
                <a:latin typeface="Arial"/>
                <a:cs typeface="Arial"/>
              </a:rPr>
              <a:t> </a:t>
            </a:r>
            <a:r>
              <a:rPr sz="2667" dirty="0">
                <a:latin typeface="Arial"/>
                <a:cs typeface="Arial"/>
              </a:rPr>
              <a:t>glasses.</a:t>
            </a:r>
          </a:p>
          <a:p>
            <a:pPr>
              <a:spcBef>
                <a:spcPts val="53"/>
              </a:spcBef>
              <a:buFont typeface="Arial"/>
              <a:buAutoNum type="arabicPeriod"/>
            </a:pPr>
            <a:endParaRPr sz="3067" dirty="0">
              <a:latin typeface="Arial"/>
              <a:cs typeface="Arial"/>
            </a:endParaRPr>
          </a:p>
          <a:p>
            <a:pPr marL="626518" indent="-609585">
              <a:buAutoNum type="arabicPeriod"/>
              <a:tabLst>
                <a:tab pos="625671" algn="l"/>
                <a:tab pos="626518" algn="l"/>
              </a:tabLst>
            </a:pPr>
            <a:r>
              <a:rPr sz="2667" dirty="0">
                <a:latin typeface="Arial"/>
                <a:cs typeface="Arial"/>
              </a:rPr>
              <a:t>Remove </a:t>
            </a:r>
            <a:r>
              <a:rPr sz="2667" spc="-7" dirty="0">
                <a:latin typeface="Arial"/>
                <a:cs typeface="Arial"/>
              </a:rPr>
              <a:t>safety </a:t>
            </a:r>
            <a:r>
              <a:rPr sz="2667" dirty="0">
                <a:latin typeface="Arial"/>
                <a:cs typeface="Arial"/>
              </a:rPr>
              <a:t>glasses. Avoid </a:t>
            </a:r>
            <a:r>
              <a:rPr sz="2667" spc="-7" dirty="0">
                <a:latin typeface="Arial"/>
                <a:cs typeface="Arial"/>
              </a:rPr>
              <a:t>touching </a:t>
            </a:r>
            <a:r>
              <a:rPr sz="2667" dirty="0">
                <a:latin typeface="Arial"/>
                <a:cs typeface="Arial"/>
              </a:rPr>
              <a:t>your eyes and</a:t>
            </a:r>
            <a:r>
              <a:rPr sz="2667" spc="-113" dirty="0">
                <a:latin typeface="Arial"/>
                <a:cs typeface="Arial"/>
              </a:rPr>
              <a:t> </a:t>
            </a:r>
            <a:r>
              <a:rPr sz="2667" spc="-7" dirty="0">
                <a:latin typeface="Arial"/>
                <a:cs typeface="Arial"/>
              </a:rPr>
              <a:t>face.</a:t>
            </a:r>
            <a:endParaRPr sz="2667" dirty="0">
              <a:latin typeface="Arial"/>
              <a:cs typeface="Arial"/>
            </a:endParaRPr>
          </a:p>
          <a:p>
            <a:pPr>
              <a:spcBef>
                <a:spcPts val="33"/>
              </a:spcBef>
              <a:buFont typeface="Arial"/>
              <a:buAutoNum type="arabicPeriod"/>
            </a:pPr>
            <a:endParaRPr sz="2867" dirty="0">
              <a:latin typeface="Arial"/>
              <a:cs typeface="Arial"/>
            </a:endParaRPr>
          </a:p>
          <a:p>
            <a:pPr marL="625671" marR="706102" indent="-609585">
              <a:lnSpc>
                <a:spcPct val="112999"/>
              </a:lnSpc>
              <a:buAutoNum type="arabicPeriod"/>
              <a:tabLst>
                <a:tab pos="625671" algn="l"/>
                <a:tab pos="626518" algn="l"/>
              </a:tabLst>
            </a:pPr>
            <a:r>
              <a:rPr sz="2667" dirty="0">
                <a:latin typeface="Arial"/>
                <a:cs typeface="Arial"/>
              </a:rPr>
              <a:t>Clean </a:t>
            </a:r>
            <a:r>
              <a:rPr sz="2667" spc="-7" dirty="0">
                <a:latin typeface="Arial"/>
                <a:cs typeface="Arial"/>
              </a:rPr>
              <a:t>safety </a:t>
            </a:r>
            <a:r>
              <a:rPr sz="2667" dirty="0">
                <a:latin typeface="Arial"/>
                <a:cs typeface="Arial"/>
              </a:rPr>
              <a:t>glasses with soap and </a:t>
            </a:r>
            <a:r>
              <a:rPr sz="2667" spc="-7" dirty="0">
                <a:latin typeface="Arial"/>
                <a:cs typeface="Arial"/>
              </a:rPr>
              <a:t>water </a:t>
            </a:r>
            <a:r>
              <a:rPr sz="2667" dirty="0">
                <a:latin typeface="Arial"/>
                <a:cs typeface="Arial"/>
              </a:rPr>
              <a:t>solution. Let </a:t>
            </a:r>
            <a:r>
              <a:rPr sz="2667" spc="-7" dirty="0">
                <a:latin typeface="Arial"/>
                <a:cs typeface="Arial"/>
              </a:rPr>
              <a:t>dry</a:t>
            </a:r>
            <a:r>
              <a:rPr sz="2667" spc="-173" dirty="0">
                <a:latin typeface="Arial"/>
                <a:cs typeface="Arial"/>
              </a:rPr>
              <a:t> </a:t>
            </a:r>
            <a:r>
              <a:rPr sz="2667" spc="-7" dirty="0">
                <a:latin typeface="Arial"/>
                <a:cs typeface="Arial"/>
              </a:rPr>
              <a:t>before  storing</a:t>
            </a:r>
            <a:r>
              <a:rPr sz="2667" spc="-20" dirty="0">
                <a:latin typeface="Arial"/>
                <a:cs typeface="Arial"/>
              </a:rPr>
              <a:t> </a:t>
            </a:r>
            <a:r>
              <a:rPr sz="2667" spc="-7" dirty="0">
                <a:latin typeface="Arial"/>
                <a:cs typeface="Arial"/>
              </a:rPr>
              <a:t>them.</a:t>
            </a:r>
            <a:endParaRPr sz="2667" dirty="0">
              <a:latin typeface="Arial"/>
              <a:cs typeface="Arial"/>
            </a:endParaRPr>
          </a:p>
          <a:p>
            <a:pPr>
              <a:spcBef>
                <a:spcPts val="60"/>
              </a:spcBef>
              <a:buFont typeface="Arial"/>
              <a:buAutoNum type="arabicPeriod"/>
            </a:pPr>
            <a:endParaRPr sz="3067" dirty="0">
              <a:latin typeface="Arial"/>
              <a:cs typeface="Arial"/>
            </a:endParaRPr>
          </a:p>
          <a:p>
            <a:pPr marL="626518" indent="-609585">
              <a:buAutoNum type="arabicPeriod"/>
              <a:tabLst>
                <a:tab pos="625671" algn="l"/>
                <a:tab pos="626518" algn="l"/>
              </a:tabLst>
            </a:pPr>
            <a:r>
              <a:rPr sz="2667" dirty="0">
                <a:latin typeface="Arial"/>
                <a:cs typeface="Arial"/>
              </a:rPr>
              <a:t>Place </a:t>
            </a:r>
            <a:r>
              <a:rPr sz="2667" spc="-7" dirty="0">
                <a:latin typeface="Arial"/>
                <a:cs typeface="Arial"/>
              </a:rPr>
              <a:t>safety </a:t>
            </a:r>
            <a:r>
              <a:rPr sz="2667" dirty="0">
                <a:latin typeface="Arial"/>
                <a:cs typeface="Arial"/>
              </a:rPr>
              <a:t>glasses in clean plastic </a:t>
            </a:r>
            <a:r>
              <a:rPr sz="2667" spc="-7" dirty="0">
                <a:latin typeface="Arial"/>
                <a:cs typeface="Arial"/>
              </a:rPr>
              <a:t>container </a:t>
            </a:r>
            <a:r>
              <a:rPr sz="2667" dirty="0">
                <a:latin typeface="Arial"/>
                <a:cs typeface="Arial"/>
              </a:rPr>
              <a:t>or Ziploc bag </a:t>
            </a:r>
            <a:r>
              <a:rPr sz="2667" spc="-7" dirty="0">
                <a:latin typeface="Arial"/>
                <a:cs typeface="Arial"/>
              </a:rPr>
              <a:t>for</a:t>
            </a:r>
            <a:r>
              <a:rPr sz="2667" spc="-127" dirty="0">
                <a:latin typeface="Arial"/>
                <a:cs typeface="Arial"/>
              </a:rPr>
              <a:t> </a:t>
            </a:r>
            <a:r>
              <a:rPr sz="2667" spc="-7" dirty="0">
                <a:latin typeface="Arial"/>
                <a:cs typeface="Arial"/>
              </a:rPr>
              <a:t>reuse.</a:t>
            </a:r>
            <a:endParaRPr sz="2667"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567" y="142176"/>
            <a:ext cx="8028093" cy="1330407"/>
          </a:xfrm>
          <a:prstGeom prst="rect">
            <a:avLst/>
          </a:prstGeom>
        </p:spPr>
        <p:txBody>
          <a:bodyPr vert="horz" wrap="square" lIns="0" tIns="16933" rIns="0" bIns="0" rtlCol="0" anchor="ctr">
            <a:spAutoFit/>
          </a:bodyPr>
          <a:lstStyle/>
          <a:p>
            <a:pPr marL="16933">
              <a:lnSpc>
                <a:spcPct val="100000"/>
              </a:lnSpc>
              <a:spcBef>
                <a:spcPts val="133"/>
              </a:spcBef>
            </a:pPr>
            <a:r>
              <a:rPr sz="4267" spc="-7" dirty="0"/>
              <a:t>Procedures for </a:t>
            </a:r>
            <a:r>
              <a:rPr sz="4267" spc="-13" dirty="0"/>
              <a:t>donning</a:t>
            </a:r>
            <a:r>
              <a:rPr sz="4267" spc="-73" dirty="0"/>
              <a:t> </a:t>
            </a:r>
            <a:r>
              <a:rPr sz="4267" spc="-13" dirty="0"/>
              <a:t>gloves</a:t>
            </a:r>
            <a:endParaRPr sz="4267"/>
          </a:p>
        </p:txBody>
      </p:sp>
      <p:sp>
        <p:nvSpPr>
          <p:cNvPr id="3" name="object 3"/>
          <p:cNvSpPr/>
          <p:nvPr/>
        </p:nvSpPr>
        <p:spPr>
          <a:xfrm>
            <a:off x="7933269" y="2059605"/>
            <a:ext cx="3799435" cy="3570963"/>
          </a:xfrm>
          <a:prstGeom prst="rect">
            <a:avLst/>
          </a:prstGeom>
          <a:blipFill>
            <a:blip r:embed="rId2" cstate="print"/>
            <a:stretch>
              <a:fillRect/>
            </a:stretch>
          </a:blipFill>
        </p:spPr>
        <p:txBody>
          <a:bodyPr wrap="square" lIns="0" tIns="0" rIns="0" bIns="0" rtlCol="0"/>
          <a:lstStyle/>
          <a:p>
            <a:endParaRPr sz="2400"/>
          </a:p>
        </p:txBody>
      </p:sp>
      <p:sp>
        <p:nvSpPr>
          <p:cNvPr id="5" name="object 5"/>
          <p:cNvSpPr txBox="1"/>
          <p:nvPr/>
        </p:nvSpPr>
        <p:spPr>
          <a:xfrm>
            <a:off x="470748" y="1834897"/>
            <a:ext cx="6979920" cy="4068785"/>
          </a:xfrm>
          <a:prstGeom prst="rect">
            <a:avLst/>
          </a:prstGeom>
        </p:spPr>
        <p:txBody>
          <a:bodyPr vert="horz" wrap="square" lIns="0" tIns="16933" rIns="0" bIns="0" rtlCol="0">
            <a:spAutoFit/>
          </a:bodyPr>
          <a:lstStyle/>
          <a:p>
            <a:pPr marL="625671" marR="60112" indent="-609585">
              <a:lnSpc>
                <a:spcPct val="112999"/>
              </a:lnSpc>
              <a:spcBef>
                <a:spcPts val="133"/>
              </a:spcBef>
              <a:buAutoNum type="arabicPeriod"/>
              <a:tabLst>
                <a:tab pos="625671" algn="l"/>
                <a:tab pos="626518" algn="l"/>
              </a:tabLst>
            </a:pPr>
            <a:r>
              <a:rPr sz="2667" spc="-7" dirty="0">
                <a:latin typeface="Arial"/>
                <a:cs typeface="Arial"/>
              </a:rPr>
              <a:t>Wash </a:t>
            </a:r>
            <a:r>
              <a:rPr sz="2667" dirty="0">
                <a:latin typeface="Arial"/>
                <a:cs typeface="Arial"/>
              </a:rPr>
              <a:t>hands with soap and </a:t>
            </a:r>
            <a:r>
              <a:rPr sz="2667" spc="-7" dirty="0">
                <a:latin typeface="Arial"/>
                <a:cs typeface="Arial"/>
              </a:rPr>
              <a:t>water </a:t>
            </a:r>
            <a:r>
              <a:rPr sz="2667" dirty="0">
                <a:latin typeface="Arial"/>
                <a:cs typeface="Arial"/>
              </a:rPr>
              <a:t>or</a:t>
            </a:r>
            <a:r>
              <a:rPr sz="2667" spc="-160" dirty="0">
                <a:latin typeface="Arial"/>
                <a:cs typeface="Arial"/>
              </a:rPr>
              <a:t> </a:t>
            </a:r>
            <a:r>
              <a:rPr sz="2667" dirty="0">
                <a:latin typeface="Arial"/>
                <a:cs typeface="Arial"/>
              </a:rPr>
              <a:t>apply  hand sanitizer </a:t>
            </a:r>
            <a:r>
              <a:rPr sz="2667" spc="-7" dirty="0">
                <a:latin typeface="Arial"/>
                <a:cs typeface="Arial"/>
              </a:rPr>
              <a:t>before </a:t>
            </a:r>
            <a:r>
              <a:rPr sz="2667" dirty="0">
                <a:latin typeface="Arial"/>
                <a:cs typeface="Arial"/>
              </a:rPr>
              <a:t>donning</a:t>
            </a:r>
            <a:r>
              <a:rPr sz="2667" spc="-87" dirty="0">
                <a:latin typeface="Arial"/>
                <a:cs typeface="Arial"/>
              </a:rPr>
              <a:t> </a:t>
            </a:r>
            <a:r>
              <a:rPr sz="2667" dirty="0">
                <a:latin typeface="Arial"/>
                <a:cs typeface="Arial"/>
              </a:rPr>
              <a:t>gloves.</a:t>
            </a:r>
          </a:p>
          <a:p>
            <a:pPr>
              <a:spcBef>
                <a:spcPts val="53"/>
              </a:spcBef>
              <a:buFont typeface="Arial"/>
              <a:buAutoNum type="arabicPeriod"/>
            </a:pPr>
            <a:endParaRPr sz="3067" dirty="0">
              <a:latin typeface="Arial"/>
              <a:cs typeface="Arial"/>
            </a:endParaRPr>
          </a:p>
          <a:p>
            <a:pPr marL="626518" indent="-609585">
              <a:buAutoNum type="arabicPeriod"/>
              <a:tabLst>
                <a:tab pos="625671" algn="l"/>
                <a:tab pos="626518" algn="l"/>
              </a:tabLst>
            </a:pPr>
            <a:r>
              <a:rPr sz="2667" dirty="0">
                <a:latin typeface="Arial"/>
                <a:cs typeface="Arial"/>
              </a:rPr>
              <a:t>Select </a:t>
            </a:r>
            <a:r>
              <a:rPr sz="2667" spc="-7" dirty="0">
                <a:latin typeface="Arial"/>
                <a:cs typeface="Arial"/>
              </a:rPr>
              <a:t>properly </a:t>
            </a:r>
            <a:r>
              <a:rPr sz="2667" dirty="0">
                <a:latin typeface="Arial"/>
                <a:cs typeface="Arial"/>
              </a:rPr>
              <a:t>sized</a:t>
            </a:r>
            <a:r>
              <a:rPr sz="2667" spc="-53" dirty="0">
                <a:latin typeface="Arial"/>
                <a:cs typeface="Arial"/>
              </a:rPr>
              <a:t> </a:t>
            </a:r>
            <a:r>
              <a:rPr sz="2667" dirty="0">
                <a:latin typeface="Arial"/>
                <a:cs typeface="Arial"/>
              </a:rPr>
              <a:t>gloves.</a:t>
            </a:r>
          </a:p>
          <a:p>
            <a:pPr>
              <a:spcBef>
                <a:spcPts val="67"/>
              </a:spcBef>
              <a:buFont typeface="Arial"/>
              <a:buAutoNum type="arabicPeriod"/>
            </a:pPr>
            <a:endParaRPr sz="3200" dirty="0">
              <a:latin typeface="Arial"/>
              <a:cs typeface="Arial"/>
            </a:endParaRPr>
          </a:p>
          <a:p>
            <a:pPr marL="626518" indent="-609585">
              <a:buAutoNum type="arabicPeriod"/>
              <a:tabLst>
                <a:tab pos="625671" algn="l"/>
                <a:tab pos="626518" algn="l"/>
              </a:tabLst>
            </a:pPr>
            <a:r>
              <a:rPr sz="2667" dirty="0">
                <a:latin typeface="Arial"/>
                <a:cs typeface="Arial"/>
              </a:rPr>
              <a:t>Don one glove per</a:t>
            </a:r>
            <a:r>
              <a:rPr sz="2667" spc="-73" dirty="0">
                <a:latin typeface="Arial"/>
                <a:cs typeface="Arial"/>
              </a:rPr>
              <a:t> </a:t>
            </a:r>
            <a:r>
              <a:rPr sz="2667" dirty="0">
                <a:latin typeface="Arial"/>
                <a:cs typeface="Arial"/>
              </a:rPr>
              <a:t>hand.</a:t>
            </a:r>
          </a:p>
          <a:p>
            <a:pPr>
              <a:spcBef>
                <a:spcPts val="13"/>
              </a:spcBef>
              <a:buFont typeface="Arial"/>
              <a:buAutoNum type="arabicPeriod"/>
            </a:pPr>
            <a:endParaRPr sz="2800" dirty="0">
              <a:latin typeface="Arial"/>
              <a:cs typeface="Arial"/>
            </a:endParaRPr>
          </a:p>
          <a:p>
            <a:pPr marL="625671" marR="6773" indent="-609585">
              <a:lnSpc>
                <a:spcPct val="112000"/>
              </a:lnSpc>
              <a:buAutoNum type="arabicPeriod"/>
              <a:tabLst>
                <a:tab pos="625671" algn="l"/>
                <a:tab pos="626518" algn="l"/>
              </a:tabLst>
            </a:pPr>
            <a:r>
              <a:rPr sz="2667" spc="-7" dirty="0">
                <a:latin typeface="Arial"/>
                <a:cs typeface="Arial"/>
              </a:rPr>
              <a:t>Inspect </a:t>
            </a:r>
            <a:r>
              <a:rPr sz="2667" dirty="0">
                <a:latin typeface="Arial"/>
                <a:cs typeface="Arial"/>
              </a:rPr>
              <a:t>gloves </a:t>
            </a:r>
            <a:r>
              <a:rPr sz="2667" spc="-7" dirty="0">
                <a:latin typeface="Arial"/>
                <a:cs typeface="Arial"/>
              </a:rPr>
              <a:t>for </a:t>
            </a:r>
            <a:r>
              <a:rPr sz="2667" dirty="0">
                <a:latin typeface="Arial"/>
                <a:cs typeface="Arial"/>
              </a:rPr>
              <a:t>any </a:t>
            </a:r>
            <a:r>
              <a:rPr sz="2667" spc="-7" dirty="0">
                <a:latin typeface="Arial"/>
                <a:cs typeface="Arial"/>
              </a:rPr>
              <a:t>tears </a:t>
            </a:r>
            <a:r>
              <a:rPr sz="2667" dirty="0">
                <a:latin typeface="Arial"/>
                <a:cs typeface="Arial"/>
              </a:rPr>
              <a:t>or holes and  replace gloves if any </a:t>
            </a:r>
            <a:r>
              <a:rPr sz="2667" spc="-7" dirty="0">
                <a:latin typeface="Arial"/>
                <a:cs typeface="Arial"/>
              </a:rPr>
              <a:t>defects are</a:t>
            </a:r>
            <a:r>
              <a:rPr sz="2667" spc="-133" dirty="0">
                <a:latin typeface="Arial"/>
                <a:cs typeface="Arial"/>
              </a:rPr>
              <a:t> </a:t>
            </a:r>
            <a:r>
              <a:rPr sz="2667" spc="-7" dirty="0">
                <a:latin typeface="Arial"/>
                <a:cs typeface="Arial"/>
              </a:rPr>
              <a:t>detected.</a:t>
            </a:r>
            <a:endParaRPr sz="2667"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567" y="470503"/>
            <a:ext cx="9073809" cy="673753"/>
          </a:xfrm>
          <a:prstGeom prst="rect">
            <a:avLst/>
          </a:prstGeom>
        </p:spPr>
        <p:txBody>
          <a:bodyPr vert="horz" wrap="square" lIns="0" tIns="16933" rIns="0" bIns="0" rtlCol="0" anchor="ctr">
            <a:spAutoFit/>
          </a:bodyPr>
          <a:lstStyle/>
          <a:p>
            <a:pPr marL="16933">
              <a:lnSpc>
                <a:spcPct val="100000"/>
              </a:lnSpc>
              <a:spcBef>
                <a:spcPts val="133"/>
              </a:spcBef>
            </a:pPr>
            <a:r>
              <a:rPr sz="4267" spc="-7" dirty="0"/>
              <a:t>Procedures for </a:t>
            </a:r>
            <a:r>
              <a:rPr sz="4267" spc="-13" dirty="0"/>
              <a:t>doffing</a:t>
            </a:r>
            <a:r>
              <a:rPr sz="4267" spc="-60" dirty="0"/>
              <a:t> </a:t>
            </a:r>
            <a:r>
              <a:rPr sz="4267" spc="-13" dirty="0"/>
              <a:t>gloves</a:t>
            </a:r>
            <a:endParaRPr sz="4267" dirty="0"/>
          </a:p>
        </p:txBody>
      </p:sp>
      <p:sp>
        <p:nvSpPr>
          <p:cNvPr id="3" name="object 3"/>
          <p:cNvSpPr/>
          <p:nvPr/>
        </p:nvSpPr>
        <p:spPr>
          <a:xfrm>
            <a:off x="9493768" y="787401"/>
            <a:ext cx="1312289" cy="1658793"/>
          </a:xfrm>
          <a:prstGeom prst="rect">
            <a:avLst/>
          </a:prstGeom>
          <a:blipFill>
            <a:blip r:embed="rId2" cstate="print"/>
            <a:stretch>
              <a:fillRect/>
            </a:stretch>
          </a:blipFill>
        </p:spPr>
        <p:txBody>
          <a:bodyPr wrap="square" lIns="0" tIns="0" rIns="0" bIns="0" rtlCol="0"/>
          <a:lstStyle/>
          <a:p>
            <a:endParaRPr sz="2400"/>
          </a:p>
        </p:txBody>
      </p:sp>
      <p:sp>
        <p:nvSpPr>
          <p:cNvPr id="4" name="object 4"/>
          <p:cNvSpPr/>
          <p:nvPr/>
        </p:nvSpPr>
        <p:spPr>
          <a:xfrm>
            <a:off x="10544888" y="2125480"/>
            <a:ext cx="1471307" cy="1988200"/>
          </a:xfrm>
          <a:prstGeom prst="rect">
            <a:avLst/>
          </a:prstGeom>
          <a:blipFill>
            <a:blip r:embed="rId3" cstate="print"/>
            <a:stretch>
              <a:fillRect/>
            </a:stretch>
          </a:blipFill>
        </p:spPr>
        <p:txBody>
          <a:bodyPr wrap="square" lIns="0" tIns="0" rIns="0" bIns="0" rtlCol="0"/>
          <a:lstStyle/>
          <a:p>
            <a:endParaRPr sz="2400"/>
          </a:p>
        </p:txBody>
      </p:sp>
      <p:sp>
        <p:nvSpPr>
          <p:cNvPr id="5" name="object 5"/>
          <p:cNvSpPr/>
          <p:nvPr/>
        </p:nvSpPr>
        <p:spPr>
          <a:xfrm>
            <a:off x="9404844" y="3541240"/>
            <a:ext cx="1140045" cy="1641667"/>
          </a:xfrm>
          <a:prstGeom prst="rect">
            <a:avLst/>
          </a:prstGeom>
          <a:blipFill>
            <a:blip r:embed="rId4" cstate="print"/>
            <a:stretch>
              <a:fillRect/>
            </a:stretch>
          </a:blipFill>
        </p:spPr>
        <p:txBody>
          <a:bodyPr wrap="square" lIns="0" tIns="0" rIns="0" bIns="0" rtlCol="0"/>
          <a:lstStyle/>
          <a:p>
            <a:endParaRPr sz="2400"/>
          </a:p>
        </p:txBody>
      </p:sp>
      <p:sp>
        <p:nvSpPr>
          <p:cNvPr id="6" name="object 6"/>
          <p:cNvSpPr txBox="1"/>
          <p:nvPr/>
        </p:nvSpPr>
        <p:spPr>
          <a:xfrm>
            <a:off x="766303" y="1340501"/>
            <a:ext cx="8638540" cy="4702997"/>
          </a:xfrm>
          <a:prstGeom prst="rect">
            <a:avLst/>
          </a:prstGeom>
        </p:spPr>
        <p:txBody>
          <a:bodyPr vert="horz" wrap="square" lIns="0" tIns="16933" rIns="0" bIns="0" rtlCol="0">
            <a:spAutoFit/>
          </a:bodyPr>
          <a:lstStyle/>
          <a:p>
            <a:pPr marL="626518" indent="-609585">
              <a:spcBef>
                <a:spcPts val="133"/>
              </a:spcBef>
              <a:buAutoNum type="arabicPeriod"/>
              <a:tabLst>
                <a:tab pos="625671" algn="l"/>
                <a:tab pos="626518" algn="l"/>
              </a:tabLst>
            </a:pPr>
            <a:r>
              <a:rPr sz="2667" spc="-7" dirty="0">
                <a:latin typeface="Arial"/>
                <a:cs typeface="Arial"/>
              </a:rPr>
              <a:t>Grasp the outside </a:t>
            </a:r>
            <a:r>
              <a:rPr sz="2667" dirty="0">
                <a:latin typeface="Arial"/>
                <a:cs typeface="Arial"/>
              </a:rPr>
              <a:t>edge near your</a:t>
            </a:r>
            <a:r>
              <a:rPr sz="2667" spc="-73" dirty="0">
                <a:latin typeface="Arial"/>
                <a:cs typeface="Arial"/>
              </a:rPr>
              <a:t> </a:t>
            </a:r>
            <a:r>
              <a:rPr sz="2667" spc="-7" dirty="0">
                <a:latin typeface="Arial"/>
                <a:cs typeface="Arial"/>
              </a:rPr>
              <a:t>wrist.</a:t>
            </a:r>
            <a:endParaRPr sz="2667" dirty="0">
              <a:latin typeface="Arial"/>
              <a:cs typeface="Arial"/>
            </a:endParaRPr>
          </a:p>
          <a:p>
            <a:pPr marL="626518" marR="289553" indent="-609585">
              <a:lnSpc>
                <a:spcPct val="112000"/>
              </a:lnSpc>
              <a:spcBef>
                <a:spcPts val="1627"/>
              </a:spcBef>
              <a:buAutoNum type="arabicPeriod"/>
              <a:tabLst>
                <a:tab pos="625671" algn="l"/>
                <a:tab pos="626518" algn="l"/>
              </a:tabLst>
            </a:pPr>
            <a:r>
              <a:rPr sz="2667" dirty="0">
                <a:latin typeface="Arial"/>
                <a:cs typeface="Arial"/>
              </a:rPr>
              <a:t>Peel away </a:t>
            </a:r>
            <a:r>
              <a:rPr sz="2667" spc="-7" dirty="0">
                <a:latin typeface="Arial"/>
                <a:cs typeface="Arial"/>
              </a:rPr>
              <a:t>from </a:t>
            </a:r>
            <a:r>
              <a:rPr sz="2667" dirty="0">
                <a:latin typeface="Arial"/>
                <a:cs typeface="Arial"/>
              </a:rPr>
              <a:t>your hand, </a:t>
            </a:r>
            <a:r>
              <a:rPr sz="2667" spc="-7" dirty="0">
                <a:latin typeface="Arial"/>
                <a:cs typeface="Arial"/>
              </a:rPr>
              <a:t>turning the </a:t>
            </a:r>
            <a:r>
              <a:rPr sz="2667" dirty="0">
                <a:latin typeface="Arial"/>
                <a:cs typeface="Arial"/>
              </a:rPr>
              <a:t>glove</a:t>
            </a:r>
            <a:r>
              <a:rPr sz="2667" spc="-147" dirty="0">
                <a:latin typeface="Arial"/>
                <a:cs typeface="Arial"/>
              </a:rPr>
              <a:t> </a:t>
            </a:r>
            <a:r>
              <a:rPr sz="2667" dirty="0">
                <a:latin typeface="Arial"/>
                <a:cs typeface="Arial"/>
              </a:rPr>
              <a:t>inside-  </a:t>
            </a:r>
            <a:r>
              <a:rPr sz="2667" spc="-7" dirty="0">
                <a:latin typeface="Arial"/>
                <a:cs typeface="Arial"/>
              </a:rPr>
              <a:t>out.</a:t>
            </a:r>
            <a:endParaRPr sz="2667" dirty="0">
              <a:latin typeface="Arial"/>
              <a:cs typeface="Arial"/>
            </a:endParaRPr>
          </a:p>
          <a:p>
            <a:pPr marL="626518" indent="-609585">
              <a:spcBef>
                <a:spcPts val="2147"/>
              </a:spcBef>
              <a:buAutoNum type="arabicPeriod"/>
              <a:tabLst>
                <a:tab pos="625671" algn="l"/>
                <a:tab pos="626518" algn="l"/>
              </a:tabLst>
            </a:pPr>
            <a:r>
              <a:rPr sz="2667" dirty="0">
                <a:latin typeface="Arial"/>
                <a:cs typeface="Arial"/>
              </a:rPr>
              <a:t>Hold in </a:t>
            </a:r>
            <a:r>
              <a:rPr sz="2667" spc="-7" dirty="0">
                <a:latin typeface="Arial"/>
                <a:cs typeface="Arial"/>
              </a:rPr>
              <a:t>opposite </a:t>
            </a:r>
            <a:r>
              <a:rPr sz="2667" dirty="0">
                <a:latin typeface="Arial"/>
                <a:cs typeface="Arial"/>
              </a:rPr>
              <a:t>gloved</a:t>
            </a:r>
            <a:r>
              <a:rPr sz="2667" spc="-53" dirty="0">
                <a:latin typeface="Arial"/>
                <a:cs typeface="Arial"/>
              </a:rPr>
              <a:t> </a:t>
            </a:r>
            <a:r>
              <a:rPr sz="2667" dirty="0">
                <a:latin typeface="Arial"/>
                <a:cs typeface="Arial"/>
              </a:rPr>
              <a:t>hand.</a:t>
            </a:r>
          </a:p>
          <a:p>
            <a:pPr marL="626518" marR="6773" indent="-609585">
              <a:lnSpc>
                <a:spcPct val="112000"/>
              </a:lnSpc>
              <a:spcBef>
                <a:spcPts val="1633"/>
              </a:spcBef>
              <a:buAutoNum type="arabicPeriod"/>
              <a:tabLst>
                <a:tab pos="625671" algn="l"/>
                <a:tab pos="626518" algn="l"/>
              </a:tabLst>
            </a:pPr>
            <a:r>
              <a:rPr sz="2667" dirty="0">
                <a:latin typeface="Arial"/>
                <a:cs typeface="Arial"/>
              </a:rPr>
              <a:t>Slide ungloved </a:t>
            </a:r>
            <a:r>
              <a:rPr sz="2667" spc="-7" dirty="0">
                <a:latin typeface="Arial"/>
                <a:cs typeface="Arial"/>
              </a:rPr>
              <a:t>finger </a:t>
            </a:r>
            <a:r>
              <a:rPr sz="2667" dirty="0">
                <a:latin typeface="Arial"/>
                <a:cs typeface="Arial"/>
              </a:rPr>
              <a:t>under </a:t>
            </a:r>
            <a:r>
              <a:rPr sz="2667" spc="-7" dirty="0">
                <a:latin typeface="Arial"/>
                <a:cs typeface="Arial"/>
              </a:rPr>
              <a:t>the </a:t>
            </a:r>
            <a:r>
              <a:rPr sz="2667" dirty="0">
                <a:latin typeface="Arial"/>
                <a:cs typeface="Arial"/>
              </a:rPr>
              <a:t>wrist of </a:t>
            </a:r>
            <a:r>
              <a:rPr sz="2667" spc="-7" dirty="0">
                <a:latin typeface="Arial"/>
                <a:cs typeface="Arial"/>
              </a:rPr>
              <a:t>the</a:t>
            </a:r>
            <a:r>
              <a:rPr sz="2667" spc="-167" dirty="0">
                <a:latin typeface="Arial"/>
                <a:cs typeface="Arial"/>
              </a:rPr>
              <a:t> </a:t>
            </a:r>
            <a:r>
              <a:rPr sz="2667" dirty="0">
                <a:latin typeface="Arial"/>
                <a:cs typeface="Arial"/>
              </a:rPr>
              <a:t>remaining  glove.</a:t>
            </a:r>
          </a:p>
          <a:p>
            <a:pPr marL="626518" indent="-609585">
              <a:spcBef>
                <a:spcPts val="2147"/>
              </a:spcBef>
              <a:buAutoNum type="arabicPeriod"/>
              <a:tabLst>
                <a:tab pos="625671" algn="l"/>
                <a:tab pos="626518" algn="l"/>
              </a:tabLst>
            </a:pPr>
            <a:r>
              <a:rPr sz="2667" dirty="0">
                <a:latin typeface="Arial"/>
                <a:cs typeface="Arial"/>
              </a:rPr>
              <a:t>Peel </a:t>
            </a:r>
            <a:r>
              <a:rPr sz="2667" spc="-7" dirty="0">
                <a:latin typeface="Arial"/>
                <a:cs typeface="Arial"/>
              </a:rPr>
              <a:t>off from </a:t>
            </a:r>
            <a:r>
              <a:rPr sz="2667" dirty="0">
                <a:latin typeface="Arial"/>
                <a:cs typeface="Arial"/>
              </a:rPr>
              <a:t>inside, </a:t>
            </a:r>
            <a:r>
              <a:rPr sz="2667" spc="-7" dirty="0">
                <a:latin typeface="Arial"/>
                <a:cs typeface="Arial"/>
              </a:rPr>
              <a:t>creating </a:t>
            </a:r>
            <a:r>
              <a:rPr sz="2667" dirty="0">
                <a:latin typeface="Arial"/>
                <a:cs typeface="Arial"/>
              </a:rPr>
              <a:t>a bag </a:t>
            </a:r>
            <a:r>
              <a:rPr sz="2667" spc="-7" dirty="0">
                <a:latin typeface="Arial"/>
                <a:cs typeface="Arial"/>
              </a:rPr>
              <a:t>for both</a:t>
            </a:r>
            <a:r>
              <a:rPr sz="2667" spc="-127" dirty="0">
                <a:latin typeface="Arial"/>
                <a:cs typeface="Arial"/>
              </a:rPr>
              <a:t> </a:t>
            </a:r>
            <a:r>
              <a:rPr sz="2667" dirty="0">
                <a:latin typeface="Arial"/>
                <a:cs typeface="Arial"/>
              </a:rPr>
              <a:t>gloves.</a:t>
            </a:r>
          </a:p>
          <a:p>
            <a:pPr marL="626518" indent="-609585">
              <a:spcBef>
                <a:spcPts val="1980"/>
              </a:spcBef>
              <a:buAutoNum type="arabicPeriod"/>
              <a:tabLst>
                <a:tab pos="625671" algn="l"/>
                <a:tab pos="626518" algn="l"/>
              </a:tabLst>
            </a:pPr>
            <a:r>
              <a:rPr sz="2667" dirty="0">
                <a:latin typeface="Arial"/>
                <a:cs typeface="Arial"/>
              </a:rPr>
              <a:t>Discard gloves in </a:t>
            </a:r>
            <a:r>
              <a:rPr sz="2667" spc="-7" dirty="0">
                <a:latin typeface="Arial"/>
                <a:cs typeface="Arial"/>
              </a:rPr>
              <a:t>the</a:t>
            </a:r>
            <a:r>
              <a:rPr sz="2667" spc="-60" dirty="0">
                <a:latin typeface="Arial"/>
                <a:cs typeface="Arial"/>
              </a:rPr>
              <a:t> </a:t>
            </a:r>
            <a:r>
              <a:rPr sz="2667" spc="-7" dirty="0">
                <a:latin typeface="Arial"/>
                <a:cs typeface="Arial"/>
              </a:rPr>
              <a:t>garbage.</a:t>
            </a:r>
            <a:endParaRPr sz="2667"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965" y="2766218"/>
            <a:ext cx="10515600" cy="1325563"/>
          </a:xfrm>
        </p:spPr>
        <p:txBody>
          <a:bodyPr/>
          <a:lstStyle/>
          <a:p>
            <a:pPr algn="ctr"/>
            <a:r>
              <a:rPr lang="en-US" dirty="0"/>
              <a:t>Thank You</a:t>
            </a:r>
          </a:p>
        </p:txBody>
      </p:sp>
    </p:spTree>
    <p:extLst>
      <p:ext uri="{BB962C8B-B14F-4D97-AF65-F5344CB8AC3E}">
        <p14:creationId xmlns:p14="http://schemas.microsoft.com/office/powerpoint/2010/main" val="412656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C811AEB8-87F7-4180-A4BA-AD62D8AD43E1}"/>
              </a:ext>
            </a:extLst>
          </p:cNvPr>
          <p:cNvSpPr>
            <a:spLocks noGrp="1" noChangeArrowheads="1"/>
          </p:cNvSpPr>
          <p:nvPr>
            <p:ph type="title"/>
          </p:nvPr>
        </p:nvSpPr>
        <p:spPr>
          <a:xfrm>
            <a:off x="1466056" y="273050"/>
            <a:ext cx="9258300"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a:t>Topics</a:t>
            </a:r>
          </a:p>
        </p:txBody>
      </p:sp>
      <p:sp>
        <p:nvSpPr>
          <p:cNvPr id="3075" name="Rectangle 2">
            <a:extLst>
              <a:ext uri="{FF2B5EF4-FFF2-40B4-BE49-F238E27FC236}">
                <a16:creationId xmlns:a16="http://schemas.microsoft.com/office/drawing/2014/main" id="{28C290C8-202D-488C-846B-E3E0F4B460B7}"/>
              </a:ext>
            </a:extLst>
          </p:cNvPr>
          <p:cNvSpPr>
            <a:spLocks noGrp="1" noChangeArrowheads="1"/>
          </p:cNvSpPr>
          <p:nvPr>
            <p:ph type="body" idx="1"/>
          </p:nvPr>
        </p:nvSpPr>
        <p:spPr>
          <a:xfrm>
            <a:off x="1466056" y="1604964"/>
            <a:ext cx="9258300" cy="4524375"/>
          </a:xfrm>
        </p:spPr>
        <p:txBody>
          <a:bodyPr/>
          <a:lstStyle/>
          <a:p>
            <a:pPr marL="528638" indent="-107950">
              <a:spcBef>
                <a:spcPts val="1513"/>
              </a:spcBef>
              <a:spcAft>
                <a:spcPts val="438"/>
              </a:spcAft>
              <a:buSzPct val="56000"/>
              <a:buBlip>
                <a:blip r:embed="rId2"/>
              </a:buBlip>
              <a:tabLst>
                <a:tab pos="528638" algn="l"/>
                <a:tab pos="641350" algn="l"/>
                <a:tab pos="1098550" algn="l"/>
                <a:tab pos="1555750" algn="l"/>
                <a:tab pos="2012950" algn="l"/>
                <a:tab pos="2470150" algn="l"/>
                <a:tab pos="2927350" algn="l"/>
                <a:tab pos="3384550" algn="l"/>
                <a:tab pos="3841750" algn="l"/>
                <a:tab pos="4298950" algn="l"/>
                <a:tab pos="4756150" algn="l"/>
                <a:tab pos="5213350" algn="l"/>
                <a:tab pos="5670550" algn="l"/>
                <a:tab pos="6127750" algn="l"/>
                <a:tab pos="6584950" algn="l"/>
                <a:tab pos="7042150" algn="l"/>
                <a:tab pos="7499350" algn="l"/>
                <a:tab pos="7956550" algn="l"/>
                <a:tab pos="8413750" algn="l"/>
                <a:tab pos="8870950" algn="l"/>
                <a:tab pos="9328150" algn="l"/>
              </a:tabLst>
            </a:pPr>
            <a:r>
              <a:rPr lang="en-US" altLang="ar-SA" dirty="0"/>
              <a:t>Personal Protective Equipment</a:t>
            </a:r>
          </a:p>
          <a:p>
            <a:pPr marL="528638" indent="-107950">
              <a:spcBef>
                <a:spcPts val="1513"/>
              </a:spcBef>
              <a:spcAft>
                <a:spcPts val="438"/>
              </a:spcAft>
              <a:buSzPct val="56000"/>
              <a:buBlip>
                <a:blip r:embed="rId2"/>
              </a:buBlip>
              <a:tabLst>
                <a:tab pos="528638" algn="l"/>
                <a:tab pos="641350" algn="l"/>
                <a:tab pos="1098550" algn="l"/>
                <a:tab pos="1555750" algn="l"/>
                <a:tab pos="2012950" algn="l"/>
                <a:tab pos="2470150" algn="l"/>
                <a:tab pos="2927350" algn="l"/>
                <a:tab pos="3384550" algn="l"/>
                <a:tab pos="3841750" algn="l"/>
                <a:tab pos="4298950" algn="l"/>
                <a:tab pos="4756150" algn="l"/>
                <a:tab pos="5213350" algn="l"/>
                <a:tab pos="5670550" algn="l"/>
                <a:tab pos="6127750" algn="l"/>
                <a:tab pos="6584950" algn="l"/>
                <a:tab pos="7042150" algn="l"/>
                <a:tab pos="7499350" algn="l"/>
                <a:tab pos="7956550" algn="l"/>
                <a:tab pos="8413750" algn="l"/>
                <a:tab pos="8870950" algn="l"/>
                <a:tab pos="9328150" algn="l"/>
              </a:tabLst>
            </a:pPr>
            <a:r>
              <a:rPr lang="en-US" altLang="ar-SA" dirty="0"/>
              <a:t>Types of PPE Used in Healthcare Settings</a:t>
            </a:r>
          </a:p>
          <a:p>
            <a:pPr marL="528638" indent="-107950">
              <a:spcBef>
                <a:spcPts val="1513"/>
              </a:spcBef>
              <a:spcAft>
                <a:spcPts val="438"/>
              </a:spcAft>
              <a:buSzPct val="56000"/>
              <a:buBlip>
                <a:blip r:embed="rId2"/>
              </a:buBlip>
              <a:tabLst>
                <a:tab pos="528638" algn="l"/>
                <a:tab pos="641350" algn="l"/>
                <a:tab pos="1098550" algn="l"/>
                <a:tab pos="1555750" algn="l"/>
                <a:tab pos="2012950" algn="l"/>
                <a:tab pos="2470150" algn="l"/>
                <a:tab pos="2927350" algn="l"/>
                <a:tab pos="3384550" algn="l"/>
                <a:tab pos="3841750" algn="l"/>
                <a:tab pos="4298950" algn="l"/>
                <a:tab pos="4756150" algn="l"/>
                <a:tab pos="5213350" algn="l"/>
                <a:tab pos="5670550" algn="l"/>
                <a:tab pos="6127750" algn="l"/>
                <a:tab pos="6584950" algn="l"/>
                <a:tab pos="7042150" algn="l"/>
                <a:tab pos="7499350" algn="l"/>
                <a:tab pos="7956550" algn="l"/>
                <a:tab pos="8413750" algn="l"/>
                <a:tab pos="8870950" algn="l"/>
                <a:tab pos="9328150" algn="l"/>
              </a:tabLst>
            </a:pPr>
            <a:r>
              <a:rPr lang="en-US" altLang="ar-SA" dirty="0"/>
              <a:t> Key Points About PPE</a:t>
            </a:r>
          </a:p>
          <a:p>
            <a:pPr marL="528638" indent="-107950">
              <a:spcBef>
                <a:spcPts val="1513"/>
              </a:spcBef>
              <a:spcAft>
                <a:spcPts val="438"/>
              </a:spcAft>
              <a:buSzPct val="56000"/>
              <a:buBlip>
                <a:blip r:embed="rId2"/>
              </a:buBlip>
              <a:tabLst>
                <a:tab pos="528638" algn="l"/>
                <a:tab pos="641350" algn="l"/>
                <a:tab pos="1098550" algn="l"/>
                <a:tab pos="1555750" algn="l"/>
                <a:tab pos="2012950" algn="l"/>
                <a:tab pos="2470150" algn="l"/>
                <a:tab pos="2927350" algn="l"/>
                <a:tab pos="3384550" algn="l"/>
                <a:tab pos="3841750" algn="l"/>
                <a:tab pos="4298950" algn="l"/>
                <a:tab pos="4756150" algn="l"/>
                <a:tab pos="5213350" algn="l"/>
                <a:tab pos="5670550" algn="l"/>
                <a:tab pos="6127750" algn="l"/>
                <a:tab pos="6584950" algn="l"/>
                <a:tab pos="7042150" algn="l"/>
                <a:tab pos="7499350" algn="l"/>
                <a:tab pos="7956550" algn="l"/>
                <a:tab pos="8413750" algn="l"/>
                <a:tab pos="8870950" algn="l"/>
                <a:tab pos="9328150" algn="l"/>
              </a:tabLst>
            </a:pPr>
            <a:r>
              <a:rPr lang="en-US" altLang="ar-SA" dirty="0"/>
              <a:t> Standard Precautions</a:t>
            </a:r>
          </a:p>
        </p:txBody>
      </p:sp>
    </p:spTree>
    <p:extLst>
      <p:ext uri="{BB962C8B-B14F-4D97-AF65-F5344CB8AC3E}">
        <p14:creationId xmlns:p14="http://schemas.microsoft.com/office/powerpoint/2010/main" val="76822434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31AF3B23-40D8-48A7-8886-934A1233E34C}"/>
              </a:ext>
            </a:extLst>
          </p:cNvPr>
          <p:cNvSpPr>
            <a:spLocks noGrp="1" noChangeArrowheads="1"/>
          </p:cNvSpPr>
          <p:nvPr>
            <p:ph type="title"/>
          </p:nvPr>
        </p:nvSpPr>
        <p:spPr>
          <a:xfrm>
            <a:off x="950119" y="690563"/>
            <a:ext cx="10287001" cy="1458912"/>
          </a:xfrm>
        </p:spPr>
        <p:txBody>
          <a:bodyPr vert="horz" lIns="90000" tIns="46800" rIns="90000" bIns="46800" rtlCol="0" anchor="ctr">
            <a:norm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altLang="ar-SA" dirty="0"/>
              <a:t>Personal Protective Equipment Definition</a:t>
            </a:r>
          </a:p>
        </p:txBody>
      </p:sp>
      <p:sp>
        <p:nvSpPr>
          <p:cNvPr id="4099" name="Rectangle 2">
            <a:extLst>
              <a:ext uri="{FF2B5EF4-FFF2-40B4-BE49-F238E27FC236}">
                <a16:creationId xmlns:a16="http://schemas.microsoft.com/office/drawing/2014/main" id="{65462597-7BD1-482F-A127-6FBFB344EF0F}"/>
              </a:ext>
            </a:extLst>
          </p:cNvPr>
          <p:cNvSpPr>
            <a:spLocks noChangeArrowheads="1"/>
          </p:cNvSpPr>
          <p:nvPr/>
        </p:nvSpPr>
        <p:spPr bwMode="auto">
          <a:xfrm>
            <a:off x="1721644" y="2366964"/>
            <a:ext cx="8743950" cy="410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ea typeface="Microsoft YaHei" panose="020B0503020204020204" pitchFamily="34" charset="-122"/>
              </a:defRPr>
            </a:lvl9pPr>
          </a:lstStyle>
          <a:p>
            <a:pPr>
              <a:spcBef>
                <a:spcPts val="1200"/>
              </a:spcBef>
              <a:buClrTx/>
            </a:pPr>
            <a:r>
              <a:rPr lang="en-US" altLang="ar-SA" dirty="0">
                <a:solidFill>
                  <a:schemeClr val="tx1"/>
                </a:solidFill>
              </a:rPr>
              <a:t>“specialized clothing or equipment worn by an employee for protection against infectious materials”  </a:t>
            </a:r>
          </a:p>
        </p:txBody>
      </p:sp>
    </p:spTree>
    <p:extLst>
      <p:ext uri="{BB962C8B-B14F-4D97-AF65-F5344CB8AC3E}">
        <p14:creationId xmlns:p14="http://schemas.microsoft.com/office/powerpoint/2010/main" val="204442976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E1FFFD76-13DC-4D20-985D-812CF0A63B3B}"/>
              </a:ext>
            </a:extLst>
          </p:cNvPr>
          <p:cNvSpPr>
            <a:spLocks noGrp="1" noChangeArrowheads="1"/>
          </p:cNvSpPr>
          <p:nvPr>
            <p:ph type="title"/>
          </p:nvPr>
        </p:nvSpPr>
        <p:spPr>
          <a:xfrm>
            <a:off x="1828007" y="222251"/>
            <a:ext cx="8532813" cy="1535113"/>
          </a:xfrm>
        </p:spPr>
        <p:txBody>
          <a:bodyPr vert="horz" lIns="90000" tIns="46800" rIns="90000" bIns="46800" rtlCol="0" anchor="ctr">
            <a:norm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dirty="0"/>
              <a:t>Types of PPE Used in Healthcare Settings</a:t>
            </a:r>
          </a:p>
        </p:txBody>
      </p:sp>
      <p:sp>
        <p:nvSpPr>
          <p:cNvPr id="5123" name="Rectangle 2">
            <a:extLst>
              <a:ext uri="{FF2B5EF4-FFF2-40B4-BE49-F238E27FC236}">
                <a16:creationId xmlns:a16="http://schemas.microsoft.com/office/drawing/2014/main" id="{206E6C1B-1977-4189-8EFB-51542834E6F6}"/>
              </a:ext>
            </a:extLst>
          </p:cNvPr>
          <p:cNvSpPr>
            <a:spLocks noChangeArrowheads="1"/>
          </p:cNvSpPr>
          <p:nvPr/>
        </p:nvSpPr>
        <p:spPr bwMode="auto">
          <a:xfrm>
            <a:off x="1077119" y="2019300"/>
            <a:ext cx="10033000"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3200">
                <a:solidFill>
                  <a:srgbClr val="FFFFFF"/>
                </a:solidFill>
                <a:latin typeface="Arial" panose="020B0604020202020204" pitchFamily="34" charset="0"/>
                <a:ea typeface="Microsoft YaHei" panose="020B0503020204020204" pitchFamily="34" charset="-122"/>
              </a:defRPr>
            </a:lvl1pPr>
            <a:lvl2pPr marL="738188" indent="-280988">
              <a:spcBef>
                <a:spcPts val="700"/>
              </a:spcBef>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defRPr sz="2000">
                <a:solidFill>
                  <a:srgbClr val="FFFFFF"/>
                </a:solidFill>
                <a:latin typeface="Arial" panose="020B0604020202020204" pitchFamily="34" charset="0"/>
                <a:ea typeface="Microsoft YaHei" panose="020B0503020204020204" pitchFamily="34" charset="-122"/>
              </a:defRPr>
            </a:lvl9pPr>
          </a:lstStyle>
          <a:p>
            <a:pPr>
              <a:buClr>
                <a:srgbClr val="FFFF99"/>
              </a:buClr>
              <a:buFont typeface="Arial" panose="020B0604020202020204" pitchFamily="34" charset="0"/>
              <a:buChar char="•"/>
            </a:pPr>
            <a:r>
              <a:rPr lang="en-US" altLang="ar-SA" dirty="0">
                <a:solidFill>
                  <a:schemeClr val="tx1"/>
                </a:solidFill>
              </a:rPr>
              <a:t>Gloves – protect hands</a:t>
            </a:r>
          </a:p>
          <a:p>
            <a:pPr>
              <a:buClr>
                <a:srgbClr val="FFFF99"/>
              </a:buClr>
              <a:buFont typeface="Arial" panose="020B0604020202020204" pitchFamily="34" charset="0"/>
              <a:buChar char="•"/>
            </a:pPr>
            <a:r>
              <a:rPr lang="en-US" altLang="ar-SA" dirty="0">
                <a:solidFill>
                  <a:schemeClr val="tx1"/>
                </a:solidFill>
              </a:rPr>
              <a:t>Gowns/aprons – protect skin and/or clothing </a:t>
            </a:r>
          </a:p>
          <a:p>
            <a:pPr>
              <a:buClr>
                <a:srgbClr val="FFFF99"/>
              </a:buClr>
              <a:buFont typeface="Arial" panose="020B0604020202020204" pitchFamily="34" charset="0"/>
              <a:buChar char="•"/>
            </a:pPr>
            <a:r>
              <a:rPr lang="en-US" altLang="ar-SA" dirty="0">
                <a:solidFill>
                  <a:schemeClr val="tx1"/>
                </a:solidFill>
              </a:rPr>
              <a:t>Masks and respirators– protect mouth/nose </a:t>
            </a:r>
          </a:p>
          <a:p>
            <a:pPr lvl="1">
              <a:buClr>
                <a:srgbClr val="FFFF99"/>
              </a:buClr>
              <a:buFont typeface="Arial" panose="020B0604020202020204" pitchFamily="34" charset="0"/>
              <a:buChar char="–"/>
            </a:pPr>
            <a:r>
              <a:rPr lang="en-US" altLang="ar-SA" dirty="0">
                <a:solidFill>
                  <a:schemeClr val="tx1"/>
                </a:solidFill>
              </a:rPr>
              <a:t>Respirators – protect respiratory tract from airborne infectious agents</a:t>
            </a:r>
          </a:p>
        </p:txBody>
      </p:sp>
      <p:pic>
        <p:nvPicPr>
          <p:cNvPr id="5125" name="Picture 7">
            <a:extLst>
              <a:ext uri="{FF2B5EF4-FFF2-40B4-BE49-F238E27FC236}">
                <a16:creationId xmlns:a16="http://schemas.microsoft.com/office/drawing/2014/main" id="{096663AB-A128-460D-8887-B6AA18ABF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593" y="4360864"/>
            <a:ext cx="4534763" cy="23464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20392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DAD83208-6204-4D73-9F74-25414AEA524F}"/>
              </a:ext>
            </a:extLst>
          </p:cNvPr>
          <p:cNvSpPr>
            <a:spLocks noGrp="1" noChangeArrowheads="1"/>
          </p:cNvSpPr>
          <p:nvPr>
            <p:ph type="title"/>
          </p:nvPr>
        </p:nvSpPr>
        <p:spPr>
          <a:xfrm>
            <a:off x="1828007" y="222251"/>
            <a:ext cx="8532813" cy="1535113"/>
          </a:xfrm>
        </p:spPr>
        <p:txBody>
          <a:bodyPr vert="horz" lIns="90000" tIns="46800" rIns="90000" bIns="46800" rtlCol="0" anchor="ctr">
            <a:norm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ar-SA" dirty="0"/>
              <a:t>Types of PPE Used in Healthcare Settings</a:t>
            </a:r>
          </a:p>
        </p:txBody>
      </p:sp>
      <p:sp>
        <p:nvSpPr>
          <p:cNvPr id="2" name="Rectangle 2">
            <a:extLst>
              <a:ext uri="{FF2B5EF4-FFF2-40B4-BE49-F238E27FC236}">
                <a16:creationId xmlns:a16="http://schemas.microsoft.com/office/drawing/2014/main" id="{17389B45-0804-49DE-8F69-54BC610617EE}"/>
              </a:ext>
            </a:extLst>
          </p:cNvPr>
          <p:cNvSpPr>
            <a:spLocks noChangeArrowheads="1"/>
          </p:cNvSpPr>
          <p:nvPr/>
        </p:nvSpPr>
        <p:spPr bwMode="auto">
          <a:xfrm>
            <a:off x="1077119" y="2019300"/>
            <a:ext cx="10033000"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457200" indent="-457200">
              <a:buClr>
                <a:srgbClr val="000000"/>
              </a:buClr>
              <a:buSzPct val="100000"/>
              <a:buFont typeface="Arial" pitchFamily="34" charset="0"/>
              <a:buChar char="•"/>
              <a:defRPr/>
            </a:pPr>
            <a:r>
              <a:rPr lang="en-US" sz="4000" dirty="0">
                <a:latin typeface="Times New Roman" pitchFamily="16" charset="0"/>
                <a:ea typeface="Microsoft YaHei" charset="-122"/>
              </a:rPr>
              <a:t>Goggles – protect eyes</a:t>
            </a:r>
          </a:p>
          <a:p>
            <a:pPr>
              <a:buClr>
                <a:srgbClr val="000000"/>
              </a:buClr>
              <a:buSzPct val="100000"/>
              <a:buFont typeface="Times New Roman" pitchFamily="16" charset="0"/>
              <a:buNone/>
              <a:defRPr/>
            </a:pPr>
            <a:endParaRPr lang="en-US" sz="4000" dirty="0">
              <a:latin typeface="Times New Roman" pitchFamily="16" charset="0"/>
              <a:ea typeface="Microsoft YaHei" charset="-122"/>
            </a:endParaRPr>
          </a:p>
          <a:p>
            <a:pPr>
              <a:buClr>
                <a:srgbClr val="000000"/>
              </a:buClr>
              <a:buSzPct val="100000"/>
              <a:buFont typeface="Times New Roman" pitchFamily="16" charset="0"/>
              <a:buNone/>
              <a:defRPr/>
            </a:pPr>
            <a:endParaRPr lang="en-US" sz="4000" dirty="0">
              <a:latin typeface="Times New Roman" pitchFamily="16" charset="0"/>
              <a:ea typeface="Microsoft YaHei" charset="-122"/>
            </a:endParaRPr>
          </a:p>
          <a:p>
            <a:pPr marL="457200" indent="-457200">
              <a:buClr>
                <a:srgbClr val="000000"/>
              </a:buClr>
              <a:buSzPct val="100000"/>
              <a:buFont typeface="Arial" pitchFamily="34" charset="0"/>
              <a:buChar char="•"/>
              <a:defRPr/>
            </a:pPr>
            <a:r>
              <a:rPr lang="en-US" sz="4000" dirty="0">
                <a:latin typeface="Times New Roman" pitchFamily="16" charset="0"/>
                <a:ea typeface="Microsoft YaHei" charset="-122"/>
              </a:rPr>
              <a:t>Face shields – protect face, mouth, nose, and eyes</a:t>
            </a:r>
          </a:p>
        </p:txBody>
      </p:sp>
      <p:pic>
        <p:nvPicPr>
          <p:cNvPr id="6149" name="Picture 5">
            <a:extLst>
              <a:ext uri="{FF2B5EF4-FFF2-40B4-BE49-F238E27FC236}">
                <a16:creationId xmlns:a16="http://schemas.microsoft.com/office/drawing/2014/main" id="{2E100852-372D-45A3-9C1C-DE6770A16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606" y="1963738"/>
            <a:ext cx="3048000" cy="1752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2">
            <a:extLst>
              <a:ext uri="{FF2B5EF4-FFF2-40B4-BE49-F238E27FC236}">
                <a16:creationId xmlns:a16="http://schemas.microsoft.com/office/drawing/2014/main" id="{017598C2-72B7-4539-83D0-D22785570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194" y="4495801"/>
            <a:ext cx="1676400" cy="15922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3">
            <a:extLst>
              <a:ext uri="{FF2B5EF4-FFF2-40B4-BE49-F238E27FC236}">
                <a16:creationId xmlns:a16="http://schemas.microsoft.com/office/drawing/2014/main" id="{B3CF5BA9-3B5C-4F4E-A421-C9885CBAB9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794" y="4475164"/>
            <a:ext cx="1981200" cy="1647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48791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82E66248-0586-4A21-B5F1-DB4ECEA41D1F}"/>
              </a:ext>
            </a:extLst>
          </p:cNvPr>
          <p:cNvSpPr>
            <a:spLocks noGrp="1" noChangeArrowheads="1"/>
          </p:cNvSpPr>
          <p:nvPr>
            <p:ph type="title"/>
          </p:nvPr>
        </p:nvSpPr>
        <p:spPr>
          <a:xfrm>
            <a:off x="1069388" y="533609"/>
            <a:ext cx="10287001" cy="822325"/>
          </a:xfrm>
        </p:spPr>
        <p:txBody>
          <a:bodyPr vert="horz" lIns="90000" tIns="46800" rIns="90000" bIns="46800" rtlCol="0" anchor="ctr">
            <a:norm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altLang="ar-SA" dirty="0"/>
              <a:t>Key Points About PPE</a:t>
            </a:r>
          </a:p>
        </p:txBody>
      </p:sp>
      <p:sp>
        <p:nvSpPr>
          <p:cNvPr id="7171" name="Rectangle 2">
            <a:extLst>
              <a:ext uri="{FF2B5EF4-FFF2-40B4-BE49-F238E27FC236}">
                <a16:creationId xmlns:a16="http://schemas.microsoft.com/office/drawing/2014/main" id="{496B2ADF-AF2A-4D59-A9DF-CD07505B3EC0}"/>
              </a:ext>
            </a:extLst>
          </p:cNvPr>
          <p:cNvSpPr>
            <a:spLocks noChangeArrowheads="1"/>
          </p:cNvSpPr>
          <p:nvPr/>
        </p:nvSpPr>
        <p:spPr bwMode="auto">
          <a:xfrm>
            <a:off x="1724025" y="1742042"/>
            <a:ext cx="8743950" cy="410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9pPr>
          </a:lstStyle>
          <a:p>
            <a:pPr>
              <a:spcBef>
                <a:spcPts val="1200"/>
              </a:spcBef>
              <a:buClr>
                <a:srgbClr val="FFFF99"/>
              </a:buClr>
              <a:buFont typeface="Arial" panose="020B0604020202020204" pitchFamily="34" charset="0"/>
              <a:buChar char="•"/>
            </a:pPr>
            <a:r>
              <a:rPr lang="en-US" altLang="ar-SA" dirty="0">
                <a:solidFill>
                  <a:schemeClr val="tx1"/>
                </a:solidFill>
              </a:rPr>
              <a:t>Don before contact with the patient, generally before entering the room</a:t>
            </a:r>
          </a:p>
          <a:p>
            <a:pPr>
              <a:spcBef>
                <a:spcPts val="1200"/>
              </a:spcBef>
              <a:buClr>
                <a:srgbClr val="FFFF99"/>
              </a:buClr>
              <a:buFont typeface="Arial" panose="020B0604020202020204" pitchFamily="34" charset="0"/>
              <a:buChar char="•"/>
            </a:pPr>
            <a:r>
              <a:rPr lang="en-US" altLang="ar-SA" dirty="0">
                <a:solidFill>
                  <a:schemeClr val="tx1"/>
                </a:solidFill>
              </a:rPr>
              <a:t>Use carefully – don’t spread contamination</a:t>
            </a:r>
          </a:p>
          <a:p>
            <a:pPr>
              <a:spcBef>
                <a:spcPts val="1200"/>
              </a:spcBef>
              <a:buClr>
                <a:srgbClr val="FFFF99"/>
              </a:buClr>
              <a:buFont typeface="Arial" panose="020B0604020202020204" pitchFamily="34" charset="0"/>
              <a:buChar char="•"/>
            </a:pPr>
            <a:r>
              <a:rPr lang="en-US" altLang="ar-SA" dirty="0">
                <a:solidFill>
                  <a:schemeClr val="tx1"/>
                </a:solidFill>
              </a:rPr>
              <a:t>Remove and discard carefully, either at the doorway or immediately outside patient room; remove respirator outside room</a:t>
            </a:r>
          </a:p>
          <a:p>
            <a:pPr>
              <a:spcBef>
                <a:spcPts val="1200"/>
              </a:spcBef>
              <a:buClr>
                <a:srgbClr val="FFFF99"/>
              </a:buClr>
              <a:buFont typeface="Arial" panose="020B0604020202020204" pitchFamily="34" charset="0"/>
              <a:buChar char="•"/>
            </a:pPr>
            <a:r>
              <a:rPr lang="en-US" altLang="ar-SA" dirty="0">
                <a:solidFill>
                  <a:schemeClr val="tx1"/>
                </a:solidFill>
              </a:rPr>
              <a:t>Immediately perform hand hygiene</a:t>
            </a:r>
          </a:p>
        </p:txBody>
      </p:sp>
    </p:spTree>
    <p:extLst>
      <p:ext uri="{BB962C8B-B14F-4D97-AF65-F5344CB8AC3E}">
        <p14:creationId xmlns:p14="http://schemas.microsoft.com/office/powerpoint/2010/main" val="67791842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43167417-B34F-4B88-B091-D34477CD34CC}"/>
              </a:ext>
            </a:extLst>
          </p:cNvPr>
          <p:cNvSpPr>
            <a:spLocks noGrp="1" noChangeArrowheads="1"/>
          </p:cNvSpPr>
          <p:nvPr>
            <p:ph type="title"/>
          </p:nvPr>
        </p:nvSpPr>
        <p:spPr>
          <a:xfrm>
            <a:off x="950119" y="1328739"/>
            <a:ext cx="10287001" cy="822325"/>
          </a:xfrm>
        </p:spPr>
        <p:txBody>
          <a:bodyPr vert="horz" lIns="90000" tIns="46800" rIns="90000" bIns="46800" rtlCol="0" anchor="ctr">
            <a:norm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altLang="ar-SA" dirty="0"/>
              <a:t>Sequence* for Donning PPE</a:t>
            </a:r>
          </a:p>
        </p:txBody>
      </p:sp>
      <p:sp>
        <p:nvSpPr>
          <p:cNvPr id="8195" name="Rectangle 2">
            <a:extLst>
              <a:ext uri="{FF2B5EF4-FFF2-40B4-BE49-F238E27FC236}">
                <a16:creationId xmlns:a16="http://schemas.microsoft.com/office/drawing/2014/main" id="{5D6413F4-90CE-4793-91A5-710B024C706A}"/>
              </a:ext>
            </a:extLst>
          </p:cNvPr>
          <p:cNvSpPr>
            <a:spLocks noChangeArrowheads="1"/>
          </p:cNvSpPr>
          <p:nvPr/>
        </p:nvSpPr>
        <p:spPr bwMode="auto">
          <a:xfrm>
            <a:off x="1721644" y="2352675"/>
            <a:ext cx="8743950"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spcBef>
                <a:spcPts val="8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FFFFFF"/>
                </a:solidFill>
                <a:latin typeface="Arial" panose="020B0604020202020204" pitchFamily="34" charset="0"/>
                <a:ea typeface="Microsoft YaHei" panose="020B0503020204020204" pitchFamily="34" charset="-122"/>
              </a:defRPr>
            </a:lvl9pPr>
          </a:lstStyle>
          <a:p>
            <a:pPr>
              <a:spcBef>
                <a:spcPts val="1200"/>
              </a:spcBef>
              <a:buClr>
                <a:srgbClr val="FFFF99"/>
              </a:buClr>
              <a:buFont typeface="Arial" panose="020B0604020202020204" pitchFamily="34" charset="0"/>
              <a:buChar char="•"/>
            </a:pPr>
            <a:r>
              <a:rPr lang="en-US" altLang="ar-SA" dirty="0">
                <a:solidFill>
                  <a:schemeClr val="tx1"/>
                </a:solidFill>
              </a:rPr>
              <a:t>Gown first</a:t>
            </a:r>
          </a:p>
          <a:p>
            <a:pPr>
              <a:spcBef>
                <a:spcPts val="1200"/>
              </a:spcBef>
              <a:buClr>
                <a:srgbClr val="FFFF99"/>
              </a:buClr>
              <a:buFont typeface="Arial" panose="020B0604020202020204" pitchFamily="34" charset="0"/>
              <a:buChar char="•"/>
            </a:pPr>
            <a:r>
              <a:rPr lang="en-US" altLang="ar-SA" dirty="0">
                <a:solidFill>
                  <a:schemeClr val="tx1"/>
                </a:solidFill>
              </a:rPr>
              <a:t>Mask or respirator</a:t>
            </a:r>
          </a:p>
          <a:p>
            <a:pPr>
              <a:spcBef>
                <a:spcPts val="1200"/>
              </a:spcBef>
              <a:buClr>
                <a:srgbClr val="FFFF99"/>
              </a:buClr>
              <a:buFont typeface="Arial" panose="020B0604020202020204" pitchFamily="34" charset="0"/>
              <a:buChar char="•"/>
            </a:pPr>
            <a:r>
              <a:rPr lang="en-US" altLang="ar-SA" dirty="0">
                <a:solidFill>
                  <a:schemeClr val="tx1"/>
                </a:solidFill>
              </a:rPr>
              <a:t>Goggles or face shield</a:t>
            </a:r>
          </a:p>
          <a:p>
            <a:pPr>
              <a:spcBef>
                <a:spcPts val="1200"/>
              </a:spcBef>
              <a:buClr>
                <a:srgbClr val="FFFF99"/>
              </a:buClr>
              <a:buFont typeface="Arial" panose="020B0604020202020204" pitchFamily="34" charset="0"/>
              <a:buChar char="•"/>
            </a:pPr>
            <a:r>
              <a:rPr lang="en-US" altLang="ar-SA" dirty="0">
                <a:solidFill>
                  <a:schemeClr val="tx1"/>
                </a:solidFill>
              </a:rPr>
              <a:t>Gloves</a:t>
            </a:r>
          </a:p>
        </p:txBody>
      </p:sp>
      <p:sp>
        <p:nvSpPr>
          <p:cNvPr id="8196" name="Text Box 3">
            <a:extLst>
              <a:ext uri="{FF2B5EF4-FFF2-40B4-BE49-F238E27FC236}">
                <a16:creationId xmlns:a16="http://schemas.microsoft.com/office/drawing/2014/main" id="{FF9A6E37-F787-4F44-828C-F164D12EFD27}"/>
              </a:ext>
            </a:extLst>
          </p:cNvPr>
          <p:cNvSpPr txBox="1">
            <a:spLocks noChangeArrowheads="1"/>
          </p:cNvSpPr>
          <p:nvPr/>
        </p:nvSpPr>
        <p:spPr bwMode="auto">
          <a:xfrm>
            <a:off x="1259454" y="5114925"/>
            <a:ext cx="9668330" cy="418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000">
                <a:solidFill>
                  <a:srgbClr val="FFFFFF"/>
                </a:solidFill>
                <a:latin typeface="Arial" panose="020B0604020202020204" pitchFamily="34" charset="0"/>
                <a:ea typeface="Microsoft YaHei" panose="020B0503020204020204" pitchFamily="34" charset="-122"/>
              </a:defRPr>
            </a:lvl9pPr>
          </a:lstStyle>
          <a:p>
            <a:pPr algn="ctr">
              <a:lnSpc>
                <a:spcPct val="75000"/>
              </a:lnSpc>
              <a:spcBef>
                <a:spcPct val="0"/>
              </a:spcBef>
              <a:buClrTx/>
              <a:buFontTx/>
              <a:buNone/>
            </a:pPr>
            <a:r>
              <a:rPr lang="en-US" altLang="ar-SA" sz="2800" b="1" dirty="0">
                <a:solidFill>
                  <a:schemeClr val="tx1"/>
                </a:solidFill>
              </a:rPr>
              <a:t>*Combination of PPE will affect sequence – be practical</a:t>
            </a:r>
          </a:p>
        </p:txBody>
      </p:sp>
    </p:spTree>
    <p:extLst>
      <p:ext uri="{BB962C8B-B14F-4D97-AF65-F5344CB8AC3E}">
        <p14:creationId xmlns:p14="http://schemas.microsoft.com/office/powerpoint/2010/main" val="78328358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600646C-0CF8-49F9-8744-03396C32B5AA}"/>
              </a:ext>
            </a:extLst>
          </p:cNvPr>
          <p:cNvSpPr>
            <a:spLocks noGrp="1"/>
          </p:cNvSpPr>
          <p:nvPr>
            <p:ph type="title"/>
          </p:nvPr>
        </p:nvSpPr>
        <p:spPr>
          <a:xfrm>
            <a:off x="9201116" y="1879531"/>
            <a:ext cx="2990884" cy="1760607"/>
          </a:xfrm>
        </p:spPr>
        <p:txBody>
          <a:bodyPr/>
          <a:lstStyle/>
          <a:p>
            <a:r>
              <a:rPr lang="en-US" altLang="ar-SA" dirty="0"/>
              <a:t>Donning PPE</a:t>
            </a:r>
            <a:endParaRPr lang="ar-SA" altLang="ar-SA" dirty="0"/>
          </a:p>
        </p:txBody>
      </p:sp>
      <p:pic>
        <p:nvPicPr>
          <p:cNvPr id="9219" name="Picture 3">
            <a:extLst>
              <a:ext uri="{FF2B5EF4-FFF2-40B4-BE49-F238E27FC236}">
                <a16:creationId xmlns:a16="http://schemas.microsoft.com/office/drawing/2014/main" id="{32E53F84-22DF-4A43-85BA-02F94D1C6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594" y="623888"/>
            <a:ext cx="2514600" cy="3033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Content Placeholder 4">
            <a:extLst>
              <a:ext uri="{FF2B5EF4-FFF2-40B4-BE49-F238E27FC236}">
                <a16:creationId xmlns:a16="http://schemas.microsoft.com/office/drawing/2014/main" id="{516533A3-8124-4BFB-AE7D-8E684DE2E7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71106" y="641351"/>
            <a:ext cx="2630488" cy="3001963"/>
          </a:xfrm>
          <a:noFill/>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3">
            <a:extLst>
              <a:ext uri="{FF2B5EF4-FFF2-40B4-BE49-F238E27FC236}">
                <a16:creationId xmlns:a16="http://schemas.microsoft.com/office/drawing/2014/main" id="{67A5B359-48E5-4791-81CF-48872B140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6394" y="623888"/>
            <a:ext cx="2057400" cy="3016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2">
            <a:extLst>
              <a:ext uri="{FF2B5EF4-FFF2-40B4-BE49-F238E27FC236}">
                <a16:creationId xmlns:a16="http://schemas.microsoft.com/office/drawing/2014/main" id="{3B512DB0-310B-4264-A574-9AF1319704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9394" y="3933825"/>
            <a:ext cx="2667000" cy="2674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4">
            <a:extLst>
              <a:ext uri="{FF2B5EF4-FFF2-40B4-BE49-F238E27FC236}">
                <a16:creationId xmlns:a16="http://schemas.microsoft.com/office/drawing/2014/main" id="{6A42E07A-273B-4AEA-A89D-22E08CF7BC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994" y="3933825"/>
            <a:ext cx="2514600" cy="2674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4" name="Picture 3">
            <a:extLst>
              <a:ext uri="{FF2B5EF4-FFF2-40B4-BE49-F238E27FC236}">
                <a16:creationId xmlns:a16="http://schemas.microsoft.com/office/drawing/2014/main" id="{45AF2155-5944-47B0-A16F-18CF27F2DF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794" y="3933825"/>
            <a:ext cx="2838450" cy="2674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69475160"/>
      </p:ext>
    </p:extLst>
  </p:cSld>
  <p:clrMapOvr>
    <a:masterClrMapping/>
  </p:clrMapOvr>
</p:sld>
</file>

<file path=ppt/theme/theme1.xml><?xml version="1.0" encoding="utf-8"?>
<a:theme xmlns:a="http://schemas.openxmlformats.org/drawingml/2006/main" name="Theme1">
  <a:themeElements>
    <a:clrScheme name="IIHS">
      <a:dk1>
        <a:sysClr val="windowText" lastClr="000000"/>
      </a:dk1>
      <a:lt1>
        <a:srgbClr val="FFFFFF"/>
      </a:lt1>
      <a:dk2>
        <a:srgbClr val="3F3F3F"/>
      </a:dk2>
      <a:lt2>
        <a:srgbClr val="A5A5A5"/>
      </a:lt2>
      <a:accent1>
        <a:srgbClr val="000000"/>
      </a:accent1>
      <a:accent2>
        <a:srgbClr val="3F3F3F"/>
      </a:accent2>
      <a:accent3>
        <a:srgbClr val="7F7F7F"/>
      </a:accent3>
      <a:accent4>
        <a:srgbClr val="A5A5A5"/>
      </a:accent4>
      <a:accent5>
        <a:srgbClr val="BFBFBF"/>
      </a:accent5>
      <a:accent6>
        <a:srgbClr val="FFFFFF"/>
      </a:accent6>
      <a:hlink>
        <a:srgbClr val="0563C1"/>
      </a:hlink>
      <a:folHlink>
        <a:srgbClr val="0563C1"/>
      </a:folHlink>
    </a:clrScheme>
    <a:fontScheme name="IIH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19FCB01-71CB-4CEF-9378-20A83ACD9183}" vid="{BE2750DF-4432-4BDE-9032-1C59683D62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183</TotalTime>
  <Words>2228</Words>
  <Application>Microsoft Office PowerPoint</Application>
  <PresentationFormat>Widescreen</PresentationFormat>
  <Paragraphs>151</Paragraphs>
  <Slides>28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Calibri</vt:lpstr>
      <vt:lpstr>Times New Roman</vt:lpstr>
      <vt:lpstr>Theme1</vt:lpstr>
      <vt:lpstr>Surgical Gloves, Gown, Mask and Cap and Sterile Field Preparations </vt:lpstr>
      <vt:lpstr>Guidance for the Selection and Use of Personal Protective Equipment (PPE) in Healthcare Settings</vt:lpstr>
      <vt:lpstr>Topics</vt:lpstr>
      <vt:lpstr>Personal Protective Equipment Definition</vt:lpstr>
      <vt:lpstr>Types of PPE Used in Healthcare Settings</vt:lpstr>
      <vt:lpstr>Types of PPE Used in Healthcare Settings</vt:lpstr>
      <vt:lpstr>Key Points About PPE</vt:lpstr>
      <vt:lpstr>Sequence* for Donning PPE</vt:lpstr>
      <vt:lpstr>Donning PPE</vt:lpstr>
      <vt:lpstr>How to Safely Use PPE</vt:lpstr>
      <vt:lpstr>“Contaminated” and “Clean” Areas of PPE</vt:lpstr>
      <vt:lpstr>Sequence for Removing PPE</vt:lpstr>
      <vt:lpstr>Where to Remove PPE</vt:lpstr>
      <vt:lpstr>How to Remove How to Remove </vt:lpstr>
      <vt:lpstr>Standard Precautions</vt:lpstr>
      <vt:lpstr>Standard Precautions FOR PPE  </vt:lpstr>
      <vt:lpstr> Standard Precautions for PPE</vt:lpstr>
      <vt:lpstr>Donning and Doffing PPE</vt:lpstr>
      <vt:lpstr>Donning and doffing of PPE</vt:lpstr>
      <vt:lpstr>Donning a surgical or cloth  mask</vt:lpstr>
      <vt:lpstr>Doffing a surgical or cloth mask</vt:lpstr>
      <vt:lpstr>Reusing a surgical or cloth mask</vt:lpstr>
      <vt:lpstr>PowerPoint Presentation</vt:lpstr>
      <vt:lpstr>Procedures for donning safety glasses</vt:lpstr>
      <vt:lpstr>Procedures for doffing safety glasses</vt:lpstr>
      <vt:lpstr>Procedures for donning gloves</vt:lpstr>
      <vt:lpstr>Procedures for doffing gloves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8</dc:creator>
  <cp:lastModifiedBy>Shamiddi Peiris</cp:lastModifiedBy>
  <cp:revision>71</cp:revision>
  <dcterms:created xsi:type="dcterms:W3CDTF">2021-05-07T10:11:32Z</dcterms:created>
  <dcterms:modified xsi:type="dcterms:W3CDTF">2022-03-16T05:56:24Z</dcterms:modified>
</cp:coreProperties>
</file>