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81" r:id="rId6"/>
    <p:sldId id="259" r:id="rId7"/>
    <p:sldId id="265" r:id="rId8"/>
    <p:sldId id="260" r:id="rId9"/>
    <p:sldId id="266" r:id="rId10"/>
    <p:sldId id="282" r:id="rId11"/>
    <p:sldId id="283" r:id="rId12"/>
    <p:sldId id="261" r:id="rId13"/>
    <p:sldId id="267" r:id="rId14"/>
    <p:sldId id="268" r:id="rId15"/>
    <p:sldId id="270" r:id="rId16"/>
    <p:sldId id="284" r:id="rId17"/>
    <p:sldId id="271" r:id="rId18"/>
    <p:sldId id="272" r:id="rId19"/>
    <p:sldId id="285" r:id="rId20"/>
    <p:sldId id="262" r:id="rId21"/>
    <p:sldId id="273" r:id="rId22"/>
    <p:sldId id="287" r:id="rId23"/>
    <p:sldId id="286" r:id="rId24"/>
    <p:sldId id="288" r:id="rId25"/>
    <p:sldId id="263" r:id="rId26"/>
    <p:sldId id="274" r:id="rId27"/>
    <p:sldId id="289" r:id="rId28"/>
    <p:sldId id="264" r:id="rId29"/>
    <p:sldId id="275" r:id="rId30"/>
    <p:sldId id="290" r:id="rId31"/>
    <p:sldId id="291" r:id="rId32"/>
    <p:sldId id="276" r:id="rId33"/>
    <p:sldId id="292" r:id="rId34"/>
    <p:sldId id="277" r:id="rId35"/>
    <p:sldId id="278" r:id="rId36"/>
    <p:sldId id="279" r:id="rId37"/>
    <p:sldId id="28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5C17F5-9CF9-4126-B1CF-95E10C9F728D}"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0F2936DA-4268-48E8-83CE-7EC82C8B8527}">
      <dgm:prSet/>
      <dgm:spPr>
        <a:solidFill>
          <a:srgbClr val="FF0000"/>
        </a:solidFill>
      </dgm:spPr>
      <dgm:t>
        <a:bodyPr/>
        <a:lstStyle/>
        <a:p>
          <a:r>
            <a:rPr lang="en-US" dirty="0"/>
            <a:t>1. Identify whether abuse is taking place</a:t>
          </a:r>
        </a:p>
      </dgm:t>
    </dgm:pt>
    <dgm:pt modelId="{833FC48F-4392-4600-9212-006D460A083F}" type="parTrans" cxnId="{9BBC0CBE-602A-44D6-8CDA-8A6034C739B5}">
      <dgm:prSet/>
      <dgm:spPr/>
      <dgm:t>
        <a:bodyPr/>
        <a:lstStyle/>
        <a:p>
          <a:endParaRPr lang="en-US"/>
        </a:p>
      </dgm:t>
    </dgm:pt>
    <dgm:pt modelId="{91D131C5-DBD6-46CD-B4AA-47AD39CB9755}" type="sibTrans" cxnId="{9BBC0CBE-602A-44D6-8CDA-8A6034C739B5}">
      <dgm:prSet/>
      <dgm:spPr>
        <a:ln w="57150"/>
      </dgm:spPr>
      <dgm:t>
        <a:bodyPr/>
        <a:lstStyle/>
        <a:p>
          <a:endParaRPr lang="en-US"/>
        </a:p>
      </dgm:t>
    </dgm:pt>
    <dgm:pt modelId="{6E550B73-5B53-4819-8AB3-C396B9F984B2}">
      <dgm:prSet/>
      <dgm:spPr>
        <a:solidFill>
          <a:srgbClr val="FFC000"/>
        </a:solidFill>
      </dgm:spPr>
      <dgm:t>
        <a:bodyPr/>
        <a:lstStyle/>
        <a:p>
          <a:r>
            <a:rPr lang="en-US"/>
            <a:t>2. Provide emotional support</a:t>
          </a:r>
        </a:p>
      </dgm:t>
    </dgm:pt>
    <dgm:pt modelId="{BCBA5A1D-F771-4316-BC99-E54385194163}" type="parTrans" cxnId="{F3F3681E-03D8-44E7-B2B7-5D93CEF87C9E}">
      <dgm:prSet/>
      <dgm:spPr/>
      <dgm:t>
        <a:bodyPr/>
        <a:lstStyle/>
        <a:p>
          <a:endParaRPr lang="en-US"/>
        </a:p>
      </dgm:t>
    </dgm:pt>
    <dgm:pt modelId="{D97499A2-FC1D-4B74-9180-9D76AB53E3EE}" type="sibTrans" cxnId="{F3F3681E-03D8-44E7-B2B7-5D93CEF87C9E}">
      <dgm:prSet/>
      <dgm:spPr>
        <a:ln w="57150"/>
      </dgm:spPr>
      <dgm:t>
        <a:bodyPr/>
        <a:lstStyle/>
        <a:p>
          <a:endParaRPr lang="en-US"/>
        </a:p>
      </dgm:t>
    </dgm:pt>
    <dgm:pt modelId="{E52D383A-4A1D-4A23-83A3-66777C2DDF8A}">
      <dgm:prSet/>
      <dgm:spPr>
        <a:solidFill>
          <a:srgbClr val="00B050"/>
        </a:solidFill>
      </dgm:spPr>
      <dgm:t>
        <a:bodyPr/>
        <a:lstStyle/>
        <a:p>
          <a:r>
            <a:rPr lang="en-US"/>
            <a:t>3. Assess risk and plan safety</a:t>
          </a:r>
        </a:p>
      </dgm:t>
    </dgm:pt>
    <dgm:pt modelId="{69C2F0C6-BDD3-4A1C-B257-4FECD39EE410}" type="parTrans" cxnId="{21C19F3B-7295-46D2-86A4-49C758EA46B2}">
      <dgm:prSet/>
      <dgm:spPr/>
      <dgm:t>
        <a:bodyPr/>
        <a:lstStyle/>
        <a:p>
          <a:endParaRPr lang="en-US"/>
        </a:p>
      </dgm:t>
    </dgm:pt>
    <dgm:pt modelId="{D55954C8-F72C-44F5-9DF8-A16802D75CDA}" type="sibTrans" cxnId="{21C19F3B-7295-46D2-86A4-49C758EA46B2}">
      <dgm:prSet/>
      <dgm:spPr>
        <a:ln w="57150"/>
      </dgm:spPr>
      <dgm:t>
        <a:bodyPr/>
        <a:lstStyle/>
        <a:p>
          <a:endParaRPr lang="en-US"/>
        </a:p>
      </dgm:t>
    </dgm:pt>
    <dgm:pt modelId="{686290F7-FB32-4A81-880F-05EF52CC3EE4}">
      <dgm:prSet/>
      <dgm:spPr>
        <a:solidFill>
          <a:srgbClr val="00B0F0"/>
        </a:solidFill>
      </dgm:spPr>
      <dgm:t>
        <a:bodyPr/>
        <a:lstStyle/>
        <a:p>
          <a:r>
            <a:rPr lang="en-US"/>
            <a:t>4. Refer</a:t>
          </a:r>
        </a:p>
      </dgm:t>
    </dgm:pt>
    <dgm:pt modelId="{3EC1CBCA-8206-465B-BDE5-8AF9421D7166}" type="parTrans" cxnId="{41535444-ADB0-4816-859B-94AAAA065B05}">
      <dgm:prSet/>
      <dgm:spPr/>
      <dgm:t>
        <a:bodyPr/>
        <a:lstStyle/>
        <a:p>
          <a:endParaRPr lang="en-US"/>
        </a:p>
      </dgm:t>
    </dgm:pt>
    <dgm:pt modelId="{D8D3C208-5DEC-455D-BD08-408131134E4F}" type="sibTrans" cxnId="{41535444-ADB0-4816-859B-94AAAA065B05}">
      <dgm:prSet/>
      <dgm:spPr>
        <a:ln w="57150"/>
      </dgm:spPr>
      <dgm:t>
        <a:bodyPr/>
        <a:lstStyle/>
        <a:p>
          <a:endParaRPr lang="en-US"/>
        </a:p>
      </dgm:t>
    </dgm:pt>
    <dgm:pt modelId="{E1633601-1AE8-4B76-913A-E95EA1920C3F}">
      <dgm:prSet/>
      <dgm:spPr>
        <a:solidFill>
          <a:srgbClr val="002060"/>
        </a:solidFill>
      </dgm:spPr>
      <dgm:t>
        <a:bodyPr/>
        <a:lstStyle/>
        <a:p>
          <a:r>
            <a:rPr lang="en-US"/>
            <a:t>5. Document</a:t>
          </a:r>
        </a:p>
      </dgm:t>
    </dgm:pt>
    <dgm:pt modelId="{18581C65-E96B-41B9-A4AB-2021B66C8495}" type="parTrans" cxnId="{73167345-E405-499E-B463-452D6BADB2D0}">
      <dgm:prSet/>
      <dgm:spPr/>
      <dgm:t>
        <a:bodyPr/>
        <a:lstStyle/>
        <a:p>
          <a:endParaRPr lang="en-US"/>
        </a:p>
      </dgm:t>
    </dgm:pt>
    <dgm:pt modelId="{AD25E92F-D5E0-4618-8A25-81A9605CF1AC}" type="sibTrans" cxnId="{73167345-E405-499E-B463-452D6BADB2D0}">
      <dgm:prSet/>
      <dgm:spPr/>
      <dgm:t>
        <a:bodyPr/>
        <a:lstStyle/>
        <a:p>
          <a:endParaRPr lang="en-US"/>
        </a:p>
      </dgm:t>
    </dgm:pt>
    <dgm:pt modelId="{61E650EA-6974-4945-A571-4A4025DA2F93}" type="pres">
      <dgm:prSet presAssocID="{645C17F5-9CF9-4126-B1CF-95E10C9F728D}" presName="Name0" presStyleCnt="0">
        <dgm:presLayoutVars>
          <dgm:dir/>
          <dgm:resizeHandles val="exact"/>
        </dgm:presLayoutVars>
      </dgm:prSet>
      <dgm:spPr/>
    </dgm:pt>
    <dgm:pt modelId="{4619DE2C-2601-48AE-AC6F-87F23CE6E0A2}" type="pres">
      <dgm:prSet presAssocID="{0F2936DA-4268-48E8-83CE-7EC82C8B8527}" presName="node" presStyleLbl="node1" presStyleIdx="0" presStyleCnt="5">
        <dgm:presLayoutVars>
          <dgm:bulletEnabled val="1"/>
        </dgm:presLayoutVars>
      </dgm:prSet>
      <dgm:spPr/>
    </dgm:pt>
    <dgm:pt modelId="{2F6B71B3-70C8-4CCE-8107-E9E54151CC5C}" type="pres">
      <dgm:prSet presAssocID="{91D131C5-DBD6-46CD-B4AA-47AD39CB9755}" presName="sibTrans" presStyleLbl="sibTrans1D1" presStyleIdx="0" presStyleCnt="4"/>
      <dgm:spPr/>
    </dgm:pt>
    <dgm:pt modelId="{A3075E91-59F4-4A2A-83DD-FDA090F460C7}" type="pres">
      <dgm:prSet presAssocID="{91D131C5-DBD6-46CD-B4AA-47AD39CB9755}" presName="connectorText" presStyleLbl="sibTrans1D1" presStyleIdx="0" presStyleCnt="4"/>
      <dgm:spPr/>
    </dgm:pt>
    <dgm:pt modelId="{29A2ED10-52AF-4A2E-80C1-B388505AB600}" type="pres">
      <dgm:prSet presAssocID="{6E550B73-5B53-4819-8AB3-C396B9F984B2}" presName="node" presStyleLbl="node1" presStyleIdx="1" presStyleCnt="5">
        <dgm:presLayoutVars>
          <dgm:bulletEnabled val="1"/>
        </dgm:presLayoutVars>
      </dgm:prSet>
      <dgm:spPr/>
    </dgm:pt>
    <dgm:pt modelId="{1F64716A-C325-4B10-A6E8-919E791A6A72}" type="pres">
      <dgm:prSet presAssocID="{D97499A2-FC1D-4B74-9180-9D76AB53E3EE}" presName="sibTrans" presStyleLbl="sibTrans1D1" presStyleIdx="1" presStyleCnt="4"/>
      <dgm:spPr/>
    </dgm:pt>
    <dgm:pt modelId="{78658FD4-5833-4044-9D67-D0C93B11EE40}" type="pres">
      <dgm:prSet presAssocID="{D97499A2-FC1D-4B74-9180-9D76AB53E3EE}" presName="connectorText" presStyleLbl="sibTrans1D1" presStyleIdx="1" presStyleCnt="4"/>
      <dgm:spPr/>
    </dgm:pt>
    <dgm:pt modelId="{8F7820FE-5709-45F1-92CA-0EC5E71CE789}" type="pres">
      <dgm:prSet presAssocID="{E52D383A-4A1D-4A23-83A3-66777C2DDF8A}" presName="node" presStyleLbl="node1" presStyleIdx="2" presStyleCnt="5">
        <dgm:presLayoutVars>
          <dgm:bulletEnabled val="1"/>
        </dgm:presLayoutVars>
      </dgm:prSet>
      <dgm:spPr/>
    </dgm:pt>
    <dgm:pt modelId="{A19A676F-CD31-418D-A9A1-EC54B0220B0C}" type="pres">
      <dgm:prSet presAssocID="{D55954C8-F72C-44F5-9DF8-A16802D75CDA}" presName="sibTrans" presStyleLbl="sibTrans1D1" presStyleIdx="2" presStyleCnt="4"/>
      <dgm:spPr/>
    </dgm:pt>
    <dgm:pt modelId="{73784C66-7978-4E34-993D-6934CBB9951B}" type="pres">
      <dgm:prSet presAssocID="{D55954C8-F72C-44F5-9DF8-A16802D75CDA}" presName="connectorText" presStyleLbl="sibTrans1D1" presStyleIdx="2" presStyleCnt="4"/>
      <dgm:spPr/>
    </dgm:pt>
    <dgm:pt modelId="{4EBB6A49-58E6-40ED-9DFF-2BA6DD54A6FF}" type="pres">
      <dgm:prSet presAssocID="{686290F7-FB32-4A81-880F-05EF52CC3EE4}" presName="node" presStyleLbl="node1" presStyleIdx="3" presStyleCnt="5">
        <dgm:presLayoutVars>
          <dgm:bulletEnabled val="1"/>
        </dgm:presLayoutVars>
      </dgm:prSet>
      <dgm:spPr/>
    </dgm:pt>
    <dgm:pt modelId="{822151FD-BD21-4137-B401-29F518A03F7E}" type="pres">
      <dgm:prSet presAssocID="{D8D3C208-5DEC-455D-BD08-408131134E4F}" presName="sibTrans" presStyleLbl="sibTrans1D1" presStyleIdx="3" presStyleCnt="4"/>
      <dgm:spPr/>
    </dgm:pt>
    <dgm:pt modelId="{75F29892-C2F6-4367-ADEC-7B72EFD4182A}" type="pres">
      <dgm:prSet presAssocID="{D8D3C208-5DEC-455D-BD08-408131134E4F}" presName="connectorText" presStyleLbl="sibTrans1D1" presStyleIdx="3" presStyleCnt="4"/>
      <dgm:spPr/>
    </dgm:pt>
    <dgm:pt modelId="{B074FA89-6A3D-46B0-A45C-258E839C41B4}" type="pres">
      <dgm:prSet presAssocID="{E1633601-1AE8-4B76-913A-E95EA1920C3F}" presName="node" presStyleLbl="node1" presStyleIdx="4" presStyleCnt="5">
        <dgm:presLayoutVars>
          <dgm:bulletEnabled val="1"/>
        </dgm:presLayoutVars>
      </dgm:prSet>
      <dgm:spPr/>
    </dgm:pt>
  </dgm:ptLst>
  <dgm:cxnLst>
    <dgm:cxn modelId="{F3F3681E-03D8-44E7-B2B7-5D93CEF87C9E}" srcId="{645C17F5-9CF9-4126-B1CF-95E10C9F728D}" destId="{6E550B73-5B53-4819-8AB3-C396B9F984B2}" srcOrd="1" destOrd="0" parTransId="{BCBA5A1D-F771-4316-BC99-E54385194163}" sibTransId="{D97499A2-FC1D-4B74-9180-9D76AB53E3EE}"/>
    <dgm:cxn modelId="{2A380821-0E7E-4A76-9665-737A71A2186F}" type="presOf" srcId="{D97499A2-FC1D-4B74-9180-9D76AB53E3EE}" destId="{78658FD4-5833-4044-9D67-D0C93B11EE40}" srcOrd="1" destOrd="0" presId="urn:microsoft.com/office/officeart/2005/8/layout/bProcess3"/>
    <dgm:cxn modelId="{21C19F3B-7295-46D2-86A4-49C758EA46B2}" srcId="{645C17F5-9CF9-4126-B1CF-95E10C9F728D}" destId="{E52D383A-4A1D-4A23-83A3-66777C2DDF8A}" srcOrd="2" destOrd="0" parTransId="{69C2F0C6-BDD3-4A1C-B257-4FECD39EE410}" sibTransId="{D55954C8-F72C-44F5-9DF8-A16802D75CDA}"/>
    <dgm:cxn modelId="{84F72261-066A-4665-8AEF-DA22CEA9BAF7}" type="presOf" srcId="{6E550B73-5B53-4819-8AB3-C396B9F984B2}" destId="{29A2ED10-52AF-4A2E-80C1-B388505AB600}" srcOrd="0" destOrd="0" presId="urn:microsoft.com/office/officeart/2005/8/layout/bProcess3"/>
    <dgm:cxn modelId="{F8A11B44-03A0-4979-9625-30013B1578E0}" type="presOf" srcId="{D55954C8-F72C-44F5-9DF8-A16802D75CDA}" destId="{73784C66-7978-4E34-993D-6934CBB9951B}" srcOrd="1" destOrd="0" presId="urn:microsoft.com/office/officeart/2005/8/layout/bProcess3"/>
    <dgm:cxn modelId="{41535444-ADB0-4816-859B-94AAAA065B05}" srcId="{645C17F5-9CF9-4126-B1CF-95E10C9F728D}" destId="{686290F7-FB32-4A81-880F-05EF52CC3EE4}" srcOrd="3" destOrd="0" parTransId="{3EC1CBCA-8206-465B-BDE5-8AF9421D7166}" sibTransId="{D8D3C208-5DEC-455D-BD08-408131134E4F}"/>
    <dgm:cxn modelId="{73167345-E405-499E-B463-452D6BADB2D0}" srcId="{645C17F5-9CF9-4126-B1CF-95E10C9F728D}" destId="{E1633601-1AE8-4B76-913A-E95EA1920C3F}" srcOrd="4" destOrd="0" parTransId="{18581C65-E96B-41B9-A4AB-2021B66C8495}" sibTransId="{AD25E92F-D5E0-4618-8A25-81A9605CF1AC}"/>
    <dgm:cxn modelId="{CEC2BD6F-8E2E-46E2-A537-DA0F06DF845D}" type="presOf" srcId="{D8D3C208-5DEC-455D-BD08-408131134E4F}" destId="{75F29892-C2F6-4367-ADEC-7B72EFD4182A}" srcOrd="1" destOrd="0" presId="urn:microsoft.com/office/officeart/2005/8/layout/bProcess3"/>
    <dgm:cxn modelId="{A5D5C973-0C3C-4C23-BC9C-60D343872269}" type="presOf" srcId="{D97499A2-FC1D-4B74-9180-9D76AB53E3EE}" destId="{1F64716A-C325-4B10-A6E8-919E791A6A72}" srcOrd="0" destOrd="0" presId="urn:microsoft.com/office/officeart/2005/8/layout/bProcess3"/>
    <dgm:cxn modelId="{8C0D9076-E46A-4E9A-A6EC-B80E9046ABF1}" type="presOf" srcId="{91D131C5-DBD6-46CD-B4AA-47AD39CB9755}" destId="{A3075E91-59F4-4A2A-83DD-FDA090F460C7}" srcOrd="1" destOrd="0" presId="urn:microsoft.com/office/officeart/2005/8/layout/bProcess3"/>
    <dgm:cxn modelId="{21B17994-E342-42E9-9CBB-8CF7DE413570}" type="presOf" srcId="{91D131C5-DBD6-46CD-B4AA-47AD39CB9755}" destId="{2F6B71B3-70C8-4CCE-8107-E9E54151CC5C}" srcOrd="0" destOrd="0" presId="urn:microsoft.com/office/officeart/2005/8/layout/bProcess3"/>
    <dgm:cxn modelId="{A730F396-40CA-4AFF-8C91-2A1E71D0573C}" type="presOf" srcId="{D8D3C208-5DEC-455D-BD08-408131134E4F}" destId="{822151FD-BD21-4137-B401-29F518A03F7E}" srcOrd="0" destOrd="0" presId="urn:microsoft.com/office/officeart/2005/8/layout/bProcess3"/>
    <dgm:cxn modelId="{9CA3D89C-3E78-4AEE-8F2A-A896779226C2}" type="presOf" srcId="{E1633601-1AE8-4B76-913A-E95EA1920C3F}" destId="{B074FA89-6A3D-46B0-A45C-258E839C41B4}" srcOrd="0" destOrd="0" presId="urn:microsoft.com/office/officeart/2005/8/layout/bProcess3"/>
    <dgm:cxn modelId="{62CB48B0-0413-4930-B814-1F034803E5E8}" type="presOf" srcId="{D55954C8-F72C-44F5-9DF8-A16802D75CDA}" destId="{A19A676F-CD31-418D-A9A1-EC54B0220B0C}" srcOrd="0" destOrd="0" presId="urn:microsoft.com/office/officeart/2005/8/layout/bProcess3"/>
    <dgm:cxn modelId="{9BBC0CBE-602A-44D6-8CDA-8A6034C739B5}" srcId="{645C17F5-9CF9-4126-B1CF-95E10C9F728D}" destId="{0F2936DA-4268-48E8-83CE-7EC82C8B8527}" srcOrd="0" destOrd="0" parTransId="{833FC48F-4392-4600-9212-006D460A083F}" sibTransId="{91D131C5-DBD6-46CD-B4AA-47AD39CB9755}"/>
    <dgm:cxn modelId="{74CEF4E5-8E13-415D-B5A9-FE8C9165FB15}" type="presOf" srcId="{0F2936DA-4268-48E8-83CE-7EC82C8B8527}" destId="{4619DE2C-2601-48AE-AC6F-87F23CE6E0A2}" srcOrd="0" destOrd="0" presId="urn:microsoft.com/office/officeart/2005/8/layout/bProcess3"/>
    <dgm:cxn modelId="{FE4141EC-F698-4596-B65B-DC64941D6D8F}" type="presOf" srcId="{E52D383A-4A1D-4A23-83A3-66777C2DDF8A}" destId="{8F7820FE-5709-45F1-92CA-0EC5E71CE789}" srcOrd="0" destOrd="0" presId="urn:microsoft.com/office/officeart/2005/8/layout/bProcess3"/>
    <dgm:cxn modelId="{A8B167EC-6212-4657-BFA4-136EE67CC320}" type="presOf" srcId="{645C17F5-9CF9-4126-B1CF-95E10C9F728D}" destId="{61E650EA-6974-4945-A571-4A4025DA2F93}" srcOrd="0" destOrd="0" presId="urn:microsoft.com/office/officeart/2005/8/layout/bProcess3"/>
    <dgm:cxn modelId="{2F2C2BFB-1074-4256-A485-CFA6BB558C2E}" type="presOf" srcId="{686290F7-FB32-4A81-880F-05EF52CC3EE4}" destId="{4EBB6A49-58E6-40ED-9DFF-2BA6DD54A6FF}" srcOrd="0" destOrd="0" presId="urn:microsoft.com/office/officeart/2005/8/layout/bProcess3"/>
    <dgm:cxn modelId="{1A28251A-A902-4D93-9EAC-57D9FE6F089D}" type="presParOf" srcId="{61E650EA-6974-4945-A571-4A4025DA2F93}" destId="{4619DE2C-2601-48AE-AC6F-87F23CE6E0A2}" srcOrd="0" destOrd="0" presId="urn:microsoft.com/office/officeart/2005/8/layout/bProcess3"/>
    <dgm:cxn modelId="{7F5F8535-6C56-4CA8-9642-5060DECC4B3C}" type="presParOf" srcId="{61E650EA-6974-4945-A571-4A4025DA2F93}" destId="{2F6B71B3-70C8-4CCE-8107-E9E54151CC5C}" srcOrd="1" destOrd="0" presId="urn:microsoft.com/office/officeart/2005/8/layout/bProcess3"/>
    <dgm:cxn modelId="{188D2DB0-3ABE-4350-9DD7-B2E0C090D7E1}" type="presParOf" srcId="{2F6B71B3-70C8-4CCE-8107-E9E54151CC5C}" destId="{A3075E91-59F4-4A2A-83DD-FDA090F460C7}" srcOrd="0" destOrd="0" presId="urn:microsoft.com/office/officeart/2005/8/layout/bProcess3"/>
    <dgm:cxn modelId="{A36FB2B9-E543-4D87-A709-87FB5BD6895D}" type="presParOf" srcId="{61E650EA-6974-4945-A571-4A4025DA2F93}" destId="{29A2ED10-52AF-4A2E-80C1-B388505AB600}" srcOrd="2" destOrd="0" presId="urn:microsoft.com/office/officeart/2005/8/layout/bProcess3"/>
    <dgm:cxn modelId="{CA1C1DAD-DEE6-49E3-85BA-A3CAF1128FE7}" type="presParOf" srcId="{61E650EA-6974-4945-A571-4A4025DA2F93}" destId="{1F64716A-C325-4B10-A6E8-919E791A6A72}" srcOrd="3" destOrd="0" presId="urn:microsoft.com/office/officeart/2005/8/layout/bProcess3"/>
    <dgm:cxn modelId="{44B07F51-4C04-4BEC-8B05-6951BE3BDA8B}" type="presParOf" srcId="{1F64716A-C325-4B10-A6E8-919E791A6A72}" destId="{78658FD4-5833-4044-9D67-D0C93B11EE40}" srcOrd="0" destOrd="0" presId="urn:microsoft.com/office/officeart/2005/8/layout/bProcess3"/>
    <dgm:cxn modelId="{AA23D1B2-C2A6-4918-AEE5-DC5FB9FFFD6D}" type="presParOf" srcId="{61E650EA-6974-4945-A571-4A4025DA2F93}" destId="{8F7820FE-5709-45F1-92CA-0EC5E71CE789}" srcOrd="4" destOrd="0" presId="urn:microsoft.com/office/officeart/2005/8/layout/bProcess3"/>
    <dgm:cxn modelId="{B8D95FA1-3899-4CE7-B97F-CF858FF61EF4}" type="presParOf" srcId="{61E650EA-6974-4945-A571-4A4025DA2F93}" destId="{A19A676F-CD31-418D-A9A1-EC54B0220B0C}" srcOrd="5" destOrd="0" presId="urn:microsoft.com/office/officeart/2005/8/layout/bProcess3"/>
    <dgm:cxn modelId="{0213038A-B030-44D2-ADB6-6242B7ADAE8F}" type="presParOf" srcId="{A19A676F-CD31-418D-A9A1-EC54B0220B0C}" destId="{73784C66-7978-4E34-993D-6934CBB9951B}" srcOrd="0" destOrd="0" presId="urn:microsoft.com/office/officeart/2005/8/layout/bProcess3"/>
    <dgm:cxn modelId="{A641BCC5-5521-438D-99BB-99A336A1BDAA}" type="presParOf" srcId="{61E650EA-6974-4945-A571-4A4025DA2F93}" destId="{4EBB6A49-58E6-40ED-9DFF-2BA6DD54A6FF}" srcOrd="6" destOrd="0" presId="urn:microsoft.com/office/officeart/2005/8/layout/bProcess3"/>
    <dgm:cxn modelId="{BF7EF82C-9D8A-45C9-A21F-C9D11AC2F5AE}" type="presParOf" srcId="{61E650EA-6974-4945-A571-4A4025DA2F93}" destId="{822151FD-BD21-4137-B401-29F518A03F7E}" srcOrd="7" destOrd="0" presId="urn:microsoft.com/office/officeart/2005/8/layout/bProcess3"/>
    <dgm:cxn modelId="{A4C8A565-5C6E-45ED-AC00-B1BB138539A4}" type="presParOf" srcId="{822151FD-BD21-4137-B401-29F518A03F7E}" destId="{75F29892-C2F6-4367-ADEC-7B72EFD4182A}" srcOrd="0" destOrd="0" presId="urn:microsoft.com/office/officeart/2005/8/layout/bProcess3"/>
    <dgm:cxn modelId="{7E2F47E8-5B94-47A9-A9D2-04FA99DA8CCE}" type="presParOf" srcId="{61E650EA-6974-4945-A571-4A4025DA2F93}" destId="{B074FA89-6A3D-46B0-A45C-258E839C41B4}"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B71B3-70C8-4CCE-8107-E9E54151CC5C}">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57150" cap="flat" cmpd="sng" algn="ctr">
          <a:solidFill>
            <a:scrgbClr r="0" g="0" b="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2848"/>
        <a:ext cx="34897" cy="6979"/>
      </dsp:txXfrm>
    </dsp:sp>
    <dsp:sp modelId="{4619DE2C-2601-48AE-AC6F-87F23CE6E0A2}">
      <dsp:nvSpPr>
        <dsp:cNvPr id="0" name=""/>
        <dsp:cNvSpPr/>
      </dsp:nvSpPr>
      <dsp:spPr>
        <a:xfrm>
          <a:off x="8061" y="5979"/>
          <a:ext cx="3034531" cy="1820718"/>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dirty="0"/>
            <a:t>1. Identify whether abuse is taking place</a:t>
          </a:r>
        </a:p>
      </dsp:txBody>
      <dsp:txXfrm>
        <a:off x="8061" y="5979"/>
        <a:ext cx="3034531" cy="1820718"/>
      </dsp:txXfrm>
    </dsp:sp>
    <dsp:sp modelId="{1F64716A-C325-4B10-A6E8-919E791A6A72}">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57150" cap="flat" cmpd="sng" algn="ctr">
          <a:solidFill>
            <a:scrgbClr r="0" g="0" b="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2848"/>
        <a:ext cx="34897" cy="6979"/>
      </dsp:txXfrm>
    </dsp:sp>
    <dsp:sp modelId="{29A2ED10-52AF-4A2E-80C1-B388505AB600}">
      <dsp:nvSpPr>
        <dsp:cNvPr id="0" name=""/>
        <dsp:cNvSpPr/>
      </dsp:nvSpPr>
      <dsp:spPr>
        <a:xfrm>
          <a:off x="3740534" y="5979"/>
          <a:ext cx="3034531" cy="1820718"/>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a:t>2. Provide emotional support</a:t>
          </a:r>
        </a:p>
      </dsp:txBody>
      <dsp:txXfrm>
        <a:off x="3740534" y="5979"/>
        <a:ext cx="3034531" cy="1820718"/>
      </dsp:txXfrm>
    </dsp:sp>
    <dsp:sp modelId="{A19A676F-CD31-418D-A9A1-EC54B0220B0C}">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57150" cap="flat" cmpd="sng" algn="ctr">
          <a:solidFill>
            <a:scrgbClr r="0" g="0" b="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079"/>
        <a:ext cx="374875" cy="6979"/>
      </dsp:txXfrm>
    </dsp:sp>
    <dsp:sp modelId="{8F7820FE-5709-45F1-92CA-0EC5E71CE789}">
      <dsp:nvSpPr>
        <dsp:cNvPr id="0" name=""/>
        <dsp:cNvSpPr/>
      </dsp:nvSpPr>
      <dsp:spPr>
        <a:xfrm>
          <a:off x="7473007" y="5979"/>
          <a:ext cx="3034531" cy="1820718"/>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a:t>3. Assess risk and plan safety</a:t>
          </a:r>
        </a:p>
      </dsp:txBody>
      <dsp:txXfrm>
        <a:off x="7473007" y="5979"/>
        <a:ext cx="3034531" cy="1820718"/>
      </dsp:txXfrm>
    </dsp:sp>
    <dsp:sp modelId="{822151FD-BD21-4137-B401-29F518A03F7E}">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57150" cap="flat" cmpd="sng" algn="ctr">
          <a:solidFill>
            <a:scrgbClr r="0" g="0" b="0"/>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1509"/>
        <a:ext cx="34897" cy="6979"/>
      </dsp:txXfrm>
    </dsp:sp>
    <dsp:sp modelId="{4EBB6A49-58E6-40ED-9DFF-2BA6DD54A6FF}">
      <dsp:nvSpPr>
        <dsp:cNvPr id="0" name=""/>
        <dsp:cNvSpPr/>
      </dsp:nvSpPr>
      <dsp:spPr>
        <a:xfrm>
          <a:off x="8061" y="2524640"/>
          <a:ext cx="3034531" cy="1820718"/>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a:t>4. Refer</a:t>
          </a:r>
        </a:p>
      </dsp:txBody>
      <dsp:txXfrm>
        <a:off x="8061" y="2524640"/>
        <a:ext cx="3034531" cy="1820718"/>
      </dsp:txXfrm>
    </dsp:sp>
    <dsp:sp modelId="{B074FA89-6A3D-46B0-A45C-258E839C41B4}">
      <dsp:nvSpPr>
        <dsp:cNvPr id="0" name=""/>
        <dsp:cNvSpPr/>
      </dsp:nvSpPr>
      <dsp:spPr>
        <a:xfrm>
          <a:off x="3740534" y="2524640"/>
          <a:ext cx="3034531" cy="1820718"/>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a:t>5. Document</a:t>
          </a:r>
        </a:p>
      </dsp:txBody>
      <dsp:txXfrm>
        <a:off x="3740534" y="2524640"/>
        <a:ext cx="3034531" cy="182071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47398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326152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3899609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4107831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157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335880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191287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2240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138323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262914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149528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67693719-0EEA-49D3-B1BA-7A7B25C088DD}"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4DC59C5-A23A-4CEB-9473-8628F7B130DF}" type="slidenum">
              <a:rPr lang="en-US" smtClean="0"/>
              <a:t>‹#›</a:t>
            </a:fld>
            <a:endParaRPr lang="en-US"/>
          </a:p>
        </p:txBody>
      </p:sp>
    </p:spTree>
    <p:extLst>
      <p:ext uri="{BB962C8B-B14F-4D97-AF65-F5344CB8AC3E}">
        <p14:creationId xmlns:p14="http://schemas.microsoft.com/office/powerpoint/2010/main" val="11571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67420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839105"/>
            <a:ext cx="9144000" cy="978275"/>
          </a:xfrm>
        </p:spPr>
        <p:txBody>
          <a:bodyPr/>
          <a:lstStyle/>
          <a:p>
            <a:r>
              <a:rPr lang="en-US" b="1" dirty="0"/>
              <a:t>Responses and Prevention</a:t>
            </a:r>
          </a:p>
        </p:txBody>
      </p:sp>
      <p:sp>
        <p:nvSpPr>
          <p:cNvPr id="2" name="Title 1"/>
          <p:cNvSpPr>
            <a:spLocks noGrp="1"/>
          </p:cNvSpPr>
          <p:nvPr>
            <p:ph type="title"/>
          </p:nvPr>
        </p:nvSpPr>
        <p:spPr/>
        <p:txBody>
          <a:bodyPr/>
          <a:lstStyle/>
          <a:p>
            <a:r>
              <a:rPr lang="en-US" dirty="0"/>
              <a:t>CECG109 - Elderly at Risk of Abuse and Neglect </a:t>
            </a:r>
          </a:p>
        </p:txBody>
      </p:sp>
    </p:spTree>
    <p:extLst>
      <p:ext uri="{BB962C8B-B14F-4D97-AF65-F5344CB8AC3E}">
        <p14:creationId xmlns:p14="http://schemas.microsoft.com/office/powerpoint/2010/main" val="1064503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   Reassure them that it is okay to talk about the situation</a:t>
            </a:r>
          </a:p>
          <a:p>
            <a:pPr marL="0" indent="0">
              <a:buNone/>
            </a:pPr>
            <a:endParaRPr lang="en-US" dirty="0"/>
          </a:p>
          <a:p>
            <a:pPr marL="0" indent="0">
              <a:buNone/>
            </a:pPr>
            <a:r>
              <a:rPr lang="en-US" dirty="0"/>
              <a:t>•   Accept that they will disclose only what is comfortable and </a:t>
            </a:r>
            <a:r>
              <a:rPr lang="en-US" dirty="0" err="1"/>
              <a:t>recognise</a:t>
            </a:r>
            <a:r>
              <a:rPr lang="en-US" dirty="0"/>
              <a:t> that talking about abuse is difficult</a:t>
            </a:r>
          </a:p>
          <a:p>
            <a:pPr marL="0" indent="0">
              <a:buNone/>
            </a:pPr>
            <a:endParaRPr lang="en-US" dirty="0"/>
          </a:p>
          <a:p>
            <a:pPr marL="0" indent="0">
              <a:buNone/>
            </a:pPr>
            <a:r>
              <a:rPr lang="en-US" dirty="0"/>
              <a:t>•   Let them take their time</a:t>
            </a:r>
          </a:p>
          <a:p>
            <a:pPr marL="0" indent="0">
              <a:buNone/>
            </a:pPr>
            <a:endParaRPr lang="en-US" dirty="0"/>
          </a:p>
          <a:p>
            <a:pPr marL="0" indent="0">
              <a:buNone/>
            </a:pPr>
            <a:r>
              <a:rPr lang="en-US" dirty="0"/>
              <a:t>•   Don’t make promises you can’t keep</a:t>
            </a:r>
          </a:p>
          <a:p>
            <a:pPr marL="0" indent="0">
              <a:buNone/>
            </a:pPr>
            <a:endParaRPr lang="en-US" dirty="0"/>
          </a:p>
        </p:txBody>
      </p:sp>
    </p:spTree>
    <p:extLst>
      <p:ext uri="{BB962C8B-B14F-4D97-AF65-F5344CB8AC3E}">
        <p14:creationId xmlns:p14="http://schemas.microsoft.com/office/powerpoint/2010/main" val="614962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Maintain confidentiality – unless at risk of harm </a:t>
            </a:r>
          </a:p>
          <a:p>
            <a:pPr marL="0" indent="0">
              <a:buNone/>
            </a:pPr>
            <a:endParaRPr lang="en-US" dirty="0"/>
          </a:p>
          <a:p>
            <a:pPr marL="0" indent="0">
              <a:buNone/>
            </a:pPr>
            <a:r>
              <a:rPr lang="en-US" dirty="0"/>
              <a:t>•   Tell them what you plan to do next</a:t>
            </a:r>
          </a:p>
          <a:p>
            <a:pPr marL="0" indent="0">
              <a:buNone/>
            </a:pPr>
            <a:endParaRPr lang="en-US" dirty="0"/>
          </a:p>
          <a:p>
            <a:pPr marL="0" indent="0">
              <a:buNone/>
            </a:pPr>
            <a:r>
              <a:rPr lang="en-US" dirty="0"/>
              <a:t>•   Do not confront the perpetrator</a:t>
            </a:r>
          </a:p>
          <a:p>
            <a:endParaRPr lang="en-US" dirty="0"/>
          </a:p>
          <a:p>
            <a:endParaRPr lang="en-US" dirty="0"/>
          </a:p>
        </p:txBody>
      </p:sp>
    </p:spTree>
    <p:extLst>
      <p:ext uri="{BB962C8B-B14F-4D97-AF65-F5344CB8AC3E}">
        <p14:creationId xmlns:p14="http://schemas.microsoft.com/office/powerpoint/2010/main" val="52249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Assess risk and plan safety</a:t>
            </a:r>
          </a:p>
        </p:txBody>
      </p:sp>
      <p:sp>
        <p:nvSpPr>
          <p:cNvPr id="3" name="Content Placeholder 2"/>
          <p:cNvSpPr>
            <a:spLocks noGrp="1"/>
          </p:cNvSpPr>
          <p:nvPr>
            <p:ph idx="1"/>
          </p:nvPr>
        </p:nvSpPr>
        <p:spPr/>
        <p:txBody>
          <a:bodyPr/>
          <a:lstStyle/>
          <a:p>
            <a:r>
              <a:rPr lang="en-US" dirty="0"/>
              <a:t>Determine the level of urgency – is it an emergency, urgent or non-urgent? </a:t>
            </a:r>
          </a:p>
          <a:p>
            <a:endParaRPr lang="en-US" dirty="0"/>
          </a:p>
          <a:p>
            <a:r>
              <a:rPr lang="en-US" dirty="0"/>
              <a:t>Follow agency procedures, including informing line managers.</a:t>
            </a:r>
          </a:p>
          <a:p>
            <a:endParaRPr lang="en-US" dirty="0"/>
          </a:p>
          <a:p>
            <a:r>
              <a:rPr lang="en-US" dirty="0"/>
              <a:t>Take steps to safeguard the older person and others in any response to the abuse</a:t>
            </a:r>
          </a:p>
        </p:txBody>
      </p:sp>
    </p:spTree>
    <p:extLst>
      <p:ext uri="{BB962C8B-B14F-4D97-AF65-F5344CB8AC3E}">
        <p14:creationId xmlns:p14="http://schemas.microsoft.com/office/powerpoint/2010/main" val="109749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Determine the level of urgency of safety concerns for the older person, others, property or finances using the information you have gathered. </a:t>
            </a:r>
          </a:p>
          <a:p>
            <a:endParaRPr lang="en-US" dirty="0"/>
          </a:p>
          <a:p>
            <a:r>
              <a:rPr lang="en-US" dirty="0"/>
              <a:t>Once elder abuse has been identified, steps must be taken to safeguard the older person and respond to the abuse. </a:t>
            </a:r>
          </a:p>
        </p:txBody>
      </p:sp>
    </p:spTree>
    <p:extLst>
      <p:ext uri="{BB962C8B-B14F-4D97-AF65-F5344CB8AC3E}">
        <p14:creationId xmlns:p14="http://schemas.microsoft.com/office/powerpoint/2010/main" val="84667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response: </a:t>
            </a:r>
          </a:p>
        </p:txBody>
      </p:sp>
      <p:sp>
        <p:nvSpPr>
          <p:cNvPr id="3" name="Content Placeholder 2"/>
          <p:cNvSpPr>
            <a:spLocks noGrp="1"/>
          </p:cNvSpPr>
          <p:nvPr>
            <p:ph idx="1"/>
          </p:nvPr>
        </p:nvSpPr>
        <p:spPr/>
        <p:txBody>
          <a:bodyPr/>
          <a:lstStyle/>
          <a:p>
            <a:r>
              <a:rPr lang="en-US" dirty="0"/>
              <a:t>In situations where there is an immediate threat to life or a serious risk of injury or property damage, immediate action is needed. </a:t>
            </a:r>
          </a:p>
          <a:p>
            <a:endParaRPr lang="en-US" dirty="0"/>
          </a:p>
          <a:p>
            <a:r>
              <a:rPr lang="en-US" dirty="0"/>
              <a:t>The appropriate emergency service (i.e. Ambulance, Fire Service, or Police) should be called immediately when there is a threat to life, health or property.</a:t>
            </a:r>
          </a:p>
        </p:txBody>
      </p:sp>
    </p:spTree>
    <p:extLst>
      <p:ext uri="{BB962C8B-B14F-4D97-AF65-F5344CB8AC3E}">
        <p14:creationId xmlns:p14="http://schemas.microsoft.com/office/powerpoint/2010/main" val="1129059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105"/>
            <a:ext cx="10515600" cy="1325563"/>
          </a:xfrm>
        </p:spPr>
        <p:txBody>
          <a:bodyPr/>
          <a:lstStyle/>
          <a:p>
            <a:r>
              <a:rPr lang="en-US" dirty="0"/>
              <a:t>Urgent response:</a:t>
            </a:r>
          </a:p>
        </p:txBody>
      </p:sp>
      <p:sp>
        <p:nvSpPr>
          <p:cNvPr id="3" name="Content Placeholder 2"/>
          <p:cNvSpPr>
            <a:spLocks noGrp="1"/>
          </p:cNvSpPr>
          <p:nvPr>
            <p:ph idx="1"/>
          </p:nvPr>
        </p:nvSpPr>
        <p:spPr>
          <a:xfrm>
            <a:off x="838200" y="2028825"/>
            <a:ext cx="10515600" cy="4351338"/>
          </a:xfrm>
        </p:spPr>
        <p:txBody>
          <a:bodyPr>
            <a:normAutofit/>
          </a:bodyPr>
          <a:lstStyle/>
          <a:p>
            <a:r>
              <a:rPr lang="en-US" dirty="0"/>
              <a:t>These may include the risk of serious injury, homicide, suicide, self-harm, or imminent property damage or financial loss.  </a:t>
            </a:r>
          </a:p>
          <a:p>
            <a:endParaRPr lang="en-US" dirty="0"/>
          </a:p>
          <a:p>
            <a:r>
              <a:rPr lang="en-US" dirty="0"/>
              <a:t>In these cases, an urgent response might be required and action should be taken as soon as possible to safeguard the older person and prevent further injury, damage, or financial loss. </a:t>
            </a:r>
          </a:p>
          <a:p>
            <a:endParaRPr lang="en-US" dirty="0"/>
          </a:p>
        </p:txBody>
      </p:sp>
    </p:spTree>
    <p:extLst>
      <p:ext uri="{BB962C8B-B14F-4D97-AF65-F5344CB8AC3E}">
        <p14:creationId xmlns:p14="http://schemas.microsoft.com/office/powerpoint/2010/main" val="230231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5032375"/>
          </a:xfrm>
        </p:spPr>
        <p:txBody>
          <a:bodyPr/>
          <a:lstStyle/>
          <a:p>
            <a:r>
              <a:rPr lang="en-US" dirty="0">
                <a:solidFill>
                  <a:srgbClr val="FF0000"/>
                </a:solidFill>
              </a:rPr>
              <a:t>This may involve contacting the Police to report a crime, </a:t>
            </a:r>
          </a:p>
          <a:p>
            <a:pPr marL="0" indent="0">
              <a:buNone/>
            </a:pPr>
            <a:r>
              <a:rPr lang="en-US" dirty="0">
                <a:solidFill>
                  <a:srgbClr val="FF0000"/>
                </a:solidFill>
              </a:rPr>
              <a:t>or contacting Crisis Care, </a:t>
            </a:r>
          </a:p>
          <a:p>
            <a:pPr marL="0" indent="0">
              <a:buNone/>
            </a:pPr>
            <a:r>
              <a:rPr lang="en-US" dirty="0">
                <a:solidFill>
                  <a:srgbClr val="FF0000"/>
                </a:solidFill>
              </a:rPr>
              <a:t>to request support to escape domestic violence, for information on available refuge and accommodation options, to report any concerns for the wellbeing of a child in the care of the older person, for emergency financial assistance or if you are alone or afraid and urgently need to talk to someone</a:t>
            </a:r>
          </a:p>
          <a:p>
            <a:endParaRPr lang="en-US" dirty="0"/>
          </a:p>
        </p:txBody>
      </p:sp>
    </p:spTree>
    <p:extLst>
      <p:ext uri="{BB962C8B-B14F-4D97-AF65-F5344CB8AC3E}">
        <p14:creationId xmlns:p14="http://schemas.microsoft.com/office/powerpoint/2010/main" val="194973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the older person is at immediate risk, advise them of your concerns and contact the Police to report the alleged offence. </a:t>
            </a:r>
          </a:p>
          <a:p>
            <a:endParaRPr lang="en-US" dirty="0"/>
          </a:p>
          <a:p>
            <a:r>
              <a:rPr lang="en-US" dirty="0"/>
              <a:t>For all other safety concerns, seek the older person’s consent and discuss a safety plan and referral options</a:t>
            </a:r>
          </a:p>
          <a:p>
            <a:endParaRPr lang="en-US" dirty="0"/>
          </a:p>
        </p:txBody>
      </p:sp>
    </p:spTree>
    <p:extLst>
      <p:ext uri="{BB962C8B-B14F-4D97-AF65-F5344CB8AC3E}">
        <p14:creationId xmlns:p14="http://schemas.microsoft.com/office/powerpoint/2010/main" val="2961510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Non-urgent response:</a:t>
            </a:r>
          </a:p>
        </p:txBody>
      </p:sp>
      <p:sp>
        <p:nvSpPr>
          <p:cNvPr id="3" name="Content Placeholder 2"/>
          <p:cNvSpPr>
            <a:spLocks noGrp="1"/>
          </p:cNvSpPr>
          <p:nvPr>
            <p:ph idx="1"/>
          </p:nvPr>
        </p:nvSpPr>
        <p:spPr/>
        <p:txBody>
          <a:bodyPr>
            <a:normAutofit/>
          </a:bodyPr>
          <a:lstStyle/>
          <a:p>
            <a:r>
              <a:rPr lang="en-US" dirty="0"/>
              <a:t>If there is no immediate threat to safety, wait for business hours and contact the appropriate </a:t>
            </a:r>
            <a:r>
              <a:rPr lang="en-US" dirty="0" err="1"/>
              <a:t>organisations</a:t>
            </a:r>
            <a:r>
              <a:rPr lang="en-US" dirty="0"/>
              <a:t>. </a:t>
            </a:r>
          </a:p>
          <a:p>
            <a:endParaRPr lang="en-US" dirty="0"/>
          </a:p>
          <a:p>
            <a:r>
              <a:rPr lang="en-US" dirty="0"/>
              <a:t>Responses will depend on the situation and the decision-making capacity of the older person, as well as the person’s living arrangements and whether there is any immediate danger. </a:t>
            </a:r>
          </a:p>
          <a:p>
            <a:endParaRPr lang="en-US" dirty="0"/>
          </a:p>
          <a:p>
            <a:pPr marL="0" indent="0">
              <a:buNone/>
            </a:pPr>
            <a:endParaRPr lang="en-US" dirty="0"/>
          </a:p>
        </p:txBody>
      </p:sp>
    </p:spTree>
    <p:extLst>
      <p:ext uri="{BB962C8B-B14F-4D97-AF65-F5344CB8AC3E}">
        <p14:creationId xmlns:p14="http://schemas.microsoft.com/office/powerpoint/2010/main" val="2266171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Ensure that any action you take will not increase risk for the older person, for example, providing referral information in written format may escalate the abuse if the perpetrator finds it.</a:t>
            </a:r>
          </a:p>
          <a:p>
            <a:endParaRPr lang="en-US" dirty="0"/>
          </a:p>
          <a:p>
            <a:r>
              <a:rPr lang="en-US" dirty="0"/>
              <a:t> Follow agency procedures, including informing line managers.</a:t>
            </a:r>
          </a:p>
        </p:txBody>
      </p:sp>
    </p:spTree>
    <p:extLst>
      <p:ext uri="{BB962C8B-B14F-4D97-AF65-F5344CB8AC3E}">
        <p14:creationId xmlns:p14="http://schemas.microsoft.com/office/powerpoint/2010/main" val="140666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Responding to elder abuse incident </a:t>
            </a:r>
            <a:br>
              <a:rPr lang="en-US" dirty="0"/>
            </a:br>
            <a:endParaRPr lang="en-US" dirty="0"/>
          </a:p>
        </p:txBody>
      </p:sp>
      <p:sp>
        <p:nvSpPr>
          <p:cNvPr id="3" name="Content Placeholder 2"/>
          <p:cNvSpPr>
            <a:spLocks noGrp="1"/>
          </p:cNvSpPr>
          <p:nvPr>
            <p:ph idx="1"/>
          </p:nvPr>
        </p:nvSpPr>
        <p:spPr/>
        <p:txBody>
          <a:bodyPr>
            <a:normAutofit/>
          </a:bodyPr>
          <a:lstStyle/>
          <a:p>
            <a:r>
              <a:rPr lang="en-US" dirty="0">
                <a:solidFill>
                  <a:srgbClr val="FF0000"/>
                </a:solidFill>
              </a:rPr>
              <a:t>EMERGENCY – LIFE THREATENING SITUATION  ;</a:t>
            </a:r>
          </a:p>
          <a:p>
            <a:endParaRPr lang="en-US" dirty="0">
              <a:solidFill>
                <a:srgbClr val="FF0000"/>
              </a:solidFill>
            </a:endParaRPr>
          </a:p>
          <a:p>
            <a:r>
              <a:rPr lang="en-US" dirty="0"/>
              <a:t>No consent required   </a:t>
            </a:r>
          </a:p>
          <a:p>
            <a:r>
              <a:rPr lang="en-US" dirty="0"/>
              <a:t>Police, ambulance, hospital called as appropriate  liaise with emergency services  </a:t>
            </a:r>
          </a:p>
          <a:p>
            <a:r>
              <a:rPr lang="en-US" dirty="0"/>
              <a:t>Follow agency protocols Once safety is addressed/emergency resolved, follow the ‘Has capacity’ or ‘Impaired capacity’ pathway as appropriate.</a:t>
            </a:r>
          </a:p>
        </p:txBody>
      </p:sp>
    </p:spTree>
    <p:extLst>
      <p:ext uri="{BB962C8B-B14F-4D97-AF65-F5344CB8AC3E}">
        <p14:creationId xmlns:p14="http://schemas.microsoft.com/office/powerpoint/2010/main" val="1833820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194"/>
            <a:ext cx="10515600" cy="1325563"/>
          </a:xfrm>
        </p:spPr>
        <p:txBody>
          <a:bodyPr/>
          <a:lstStyle/>
          <a:p>
            <a:r>
              <a:rPr lang="en-US" dirty="0"/>
              <a:t>4. Refer</a:t>
            </a:r>
          </a:p>
        </p:txBody>
      </p:sp>
      <p:sp>
        <p:nvSpPr>
          <p:cNvPr id="3" name="Content Placeholder 2"/>
          <p:cNvSpPr>
            <a:spLocks noGrp="1"/>
          </p:cNvSpPr>
          <p:nvPr>
            <p:ph idx="1"/>
          </p:nvPr>
        </p:nvSpPr>
        <p:spPr>
          <a:xfrm>
            <a:off x="838200" y="1340203"/>
            <a:ext cx="10515600" cy="4744508"/>
          </a:xfrm>
        </p:spPr>
        <p:txBody>
          <a:bodyPr>
            <a:normAutofit/>
          </a:bodyPr>
          <a:lstStyle/>
          <a:p>
            <a:r>
              <a:rPr lang="en-US" dirty="0"/>
              <a:t>Contact the appropriate service with reference to the level of risk to the older person and others. </a:t>
            </a:r>
          </a:p>
          <a:p>
            <a:endParaRPr lang="en-US" dirty="0"/>
          </a:p>
          <a:p>
            <a:r>
              <a:rPr lang="en-US" dirty="0"/>
              <a:t>Seek consent if it is not an emergency.</a:t>
            </a:r>
          </a:p>
          <a:p>
            <a:endParaRPr lang="en-US" dirty="0"/>
          </a:p>
          <a:p>
            <a:r>
              <a:rPr lang="en-US" dirty="0"/>
              <a:t>With the older person’s consent, make appropriate referrals, e.g. Elder Abuse Helpline, Office of the Public Advocate </a:t>
            </a:r>
          </a:p>
          <a:p>
            <a:endParaRPr lang="en-US" dirty="0"/>
          </a:p>
          <a:p>
            <a:r>
              <a:rPr lang="en-US" dirty="0"/>
              <a:t>Safely provide them with contact information for services in case they wish to get in contact at a later date.</a:t>
            </a:r>
          </a:p>
        </p:txBody>
      </p:sp>
    </p:spTree>
    <p:extLst>
      <p:ext uri="{BB962C8B-B14F-4D97-AF65-F5344CB8AC3E}">
        <p14:creationId xmlns:p14="http://schemas.microsoft.com/office/powerpoint/2010/main" val="2670516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Refer the older person to the Elder Abuse Helpline or with their consent contact the Helpline on their behalf. </a:t>
            </a:r>
          </a:p>
          <a:p>
            <a:endParaRPr lang="en-US" dirty="0"/>
          </a:p>
          <a:p>
            <a:r>
              <a:rPr lang="en-US" dirty="0"/>
              <a:t>Helpline staff are available to discuss concerns and explore options to address the issues. </a:t>
            </a:r>
          </a:p>
          <a:p>
            <a:endParaRPr lang="en-US" dirty="0"/>
          </a:p>
          <a:p>
            <a:r>
              <a:rPr lang="en-US" dirty="0"/>
              <a:t>Gather decision-making capacity information (see key concepts section for further details). </a:t>
            </a:r>
          </a:p>
        </p:txBody>
      </p:sp>
    </p:spTree>
    <p:extLst>
      <p:ext uri="{BB962C8B-B14F-4D97-AF65-F5344CB8AC3E}">
        <p14:creationId xmlns:p14="http://schemas.microsoft.com/office/powerpoint/2010/main" val="3582628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If the older person refuses any intervention (does not consent) and is considered to have decision-making capacity, their choice for non-intervention must be respected, unless there is further foreseeable risk of harm to themselves or others. </a:t>
            </a:r>
          </a:p>
          <a:p>
            <a:endParaRPr lang="en-US" dirty="0"/>
          </a:p>
          <a:p>
            <a:r>
              <a:rPr lang="en-US" dirty="0"/>
              <a:t>The older person should be advised that they may contact you or other support agencies for help in the future. </a:t>
            </a:r>
          </a:p>
          <a:p>
            <a:endParaRPr lang="en-US" dirty="0"/>
          </a:p>
        </p:txBody>
      </p:sp>
    </p:spTree>
    <p:extLst>
      <p:ext uri="{BB962C8B-B14F-4D97-AF65-F5344CB8AC3E}">
        <p14:creationId xmlns:p14="http://schemas.microsoft.com/office/powerpoint/2010/main" val="2255472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If the older person has (or is suspected to have) impaired decision-making capacity and does not consent, contact the Telephone Advisory Service at the Office of the Public Advocate.</a:t>
            </a:r>
          </a:p>
          <a:p>
            <a:endParaRPr lang="en-US" dirty="0"/>
          </a:p>
          <a:p>
            <a:r>
              <a:rPr lang="en-US" dirty="0"/>
              <a:t>Educate and support the older person, no matter what their choices are, and always provide contact information for services. </a:t>
            </a:r>
          </a:p>
          <a:p>
            <a:endParaRPr lang="en-US" dirty="0"/>
          </a:p>
          <a:p>
            <a:endParaRPr lang="en-US" dirty="0"/>
          </a:p>
        </p:txBody>
      </p:sp>
    </p:spTree>
    <p:extLst>
      <p:ext uri="{BB962C8B-B14F-4D97-AF65-F5344CB8AC3E}">
        <p14:creationId xmlns:p14="http://schemas.microsoft.com/office/powerpoint/2010/main" val="870366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Sometimes this must be done discreetly to avoid alerting the abuser and causing negative repercussions for the older person. </a:t>
            </a:r>
          </a:p>
          <a:p>
            <a:endParaRPr lang="en-US" dirty="0"/>
          </a:p>
          <a:p>
            <a:r>
              <a:rPr lang="en-US" dirty="0"/>
              <a:t>Ensure procedures are in place to coordinate and monitor the intervention, and follow up as required. </a:t>
            </a:r>
          </a:p>
          <a:p>
            <a:endParaRPr lang="en-US" dirty="0"/>
          </a:p>
        </p:txBody>
      </p:sp>
    </p:spTree>
    <p:extLst>
      <p:ext uri="{BB962C8B-B14F-4D97-AF65-F5344CB8AC3E}">
        <p14:creationId xmlns:p14="http://schemas.microsoft.com/office/powerpoint/2010/main" val="3111589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Document</a:t>
            </a:r>
          </a:p>
        </p:txBody>
      </p:sp>
      <p:sp>
        <p:nvSpPr>
          <p:cNvPr id="3" name="Content Placeholder 2"/>
          <p:cNvSpPr>
            <a:spLocks noGrp="1"/>
          </p:cNvSpPr>
          <p:nvPr>
            <p:ph idx="1"/>
          </p:nvPr>
        </p:nvSpPr>
        <p:spPr/>
        <p:txBody>
          <a:bodyPr/>
          <a:lstStyle/>
          <a:p>
            <a:r>
              <a:rPr lang="en-US" dirty="0"/>
              <a:t>Record concerns and actions taken.</a:t>
            </a:r>
          </a:p>
          <a:p>
            <a:endParaRPr lang="en-US" dirty="0"/>
          </a:p>
          <a:p>
            <a:r>
              <a:rPr lang="en-US" dirty="0"/>
              <a:t>If the older person has capacity and refuses assistance, document this by detailing your concerns.</a:t>
            </a:r>
          </a:p>
        </p:txBody>
      </p:sp>
    </p:spTree>
    <p:extLst>
      <p:ext uri="{BB962C8B-B14F-4D97-AF65-F5344CB8AC3E}">
        <p14:creationId xmlns:p14="http://schemas.microsoft.com/office/powerpoint/2010/main" val="3087337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a:t>Incidents of elder abuse and any responses should be carefully documented in a factual, objective manner according to agency protocol, policies and procedures:</a:t>
            </a:r>
          </a:p>
          <a:p>
            <a:pPr algn="just"/>
            <a:endParaRPr lang="en-US" dirty="0"/>
          </a:p>
          <a:p>
            <a:pPr algn="just"/>
            <a:r>
              <a:rPr lang="en-US" dirty="0"/>
              <a:t>Record any concerns and observations–what was witnessed, disclosed, or observed?</a:t>
            </a:r>
          </a:p>
          <a:p>
            <a:pPr marL="0" indent="0" algn="just">
              <a:buNone/>
            </a:pPr>
            <a:r>
              <a:rPr lang="en-US" dirty="0"/>
              <a:t>•  Record what the older person or other witness has said, using quotation marks if appropriate.</a:t>
            </a:r>
          </a:p>
          <a:p>
            <a:pPr marL="0" indent="0" algn="just">
              <a:buNone/>
            </a:pPr>
            <a:r>
              <a:rPr lang="en-US" dirty="0"/>
              <a:t>•  Describe any current or past injuries, or signs of abuse or other damage, e.g. type, extent, age, location. </a:t>
            </a:r>
          </a:p>
          <a:p>
            <a:pPr marL="0" indent="0" algn="just">
              <a:buNone/>
            </a:pPr>
            <a:r>
              <a:rPr lang="en-US" dirty="0"/>
              <a:t>If you believe the explanation for the injury/incident does not match the injury/incident, detail the reasons for your belief.</a:t>
            </a:r>
          </a:p>
        </p:txBody>
      </p:sp>
    </p:spTree>
    <p:extLst>
      <p:ext uri="{BB962C8B-B14F-4D97-AF65-F5344CB8AC3E}">
        <p14:creationId xmlns:p14="http://schemas.microsoft.com/office/powerpoint/2010/main" val="531531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533" y="470956"/>
            <a:ext cx="10515600" cy="5534731"/>
          </a:xfrm>
        </p:spPr>
        <p:txBody>
          <a:bodyPr>
            <a:normAutofit/>
          </a:bodyPr>
          <a:lstStyle/>
          <a:p>
            <a:pPr marL="0" indent="0" algn="just">
              <a:buNone/>
            </a:pPr>
            <a:r>
              <a:rPr lang="en-US" dirty="0"/>
              <a:t>•  Document any actions taken. </a:t>
            </a:r>
          </a:p>
          <a:p>
            <a:pPr marL="0" indent="0" algn="just">
              <a:buNone/>
            </a:pPr>
            <a:r>
              <a:rPr lang="en-US" dirty="0"/>
              <a:t>If the older person has decision-making capacity and refuses intervention, document this also. </a:t>
            </a:r>
          </a:p>
          <a:p>
            <a:pPr marL="0" indent="0" algn="just">
              <a:buNone/>
            </a:pPr>
            <a:r>
              <a:rPr lang="en-US" dirty="0"/>
              <a:t>If you suspect the older person may lack decision-making capacity, document your concerns and any discussion you have had with the Office of the Public Advocate. </a:t>
            </a:r>
          </a:p>
          <a:p>
            <a:pPr marL="0" indent="0" algn="just">
              <a:buNone/>
            </a:pPr>
            <a:endParaRPr lang="en-US" dirty="0"/>
          </a:p>
          <a:p>
            <a:pPr algn="just"/>
            <a:r>
              <a:rPr lang="en-US" dirty="0"/>
              <a:t>Appropriate record-keeping relating to disclosures of abuse and mistreatment is important for service risk management. </a:t>
            </a:r>
          </a:p>
          <a:p>
            <a:pPr algn="just"/>
            <a:endParaRPr lang="en-US" dirty="0"/>
          </a:p>
          <a:p>
            <a:pPr algn="just"/>
            <a:r>
              <a:rPr lang="en-US" dirty="0"/>
              <a:t>Detailed records also support information sharing processes and potential legal actions relating to criminal charges. </a:t>
            </a:r>
          </a:p>
          <a:p>
            <a:endParaRPr lang="en-US" dirty="0"/>
          </a:p>
        </p:txBody>
      </p:sp>
    </p:spTree>
    <p:extLst>
      <p:ext uri="{BB962C8B-B14F-4D97-AF65-F5344CB8AC3E}">
        <p14:creationId xmlns:p14="http://schemas.microsoft.com/office/powerpoint/2010/main" val="2731964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While these steps are written as a linear progression to help guide responses, some may actually occur at the same time, for example, you can be asking questions to gain further information and be providing emotional support at the same time. </a:t>
            </a:r>
          </a:p>
          <a:p>
            <a:endParaRPr lang="en-US" dirty="0">
              <a:solidFill>
                <a:srgbClr val="FF0000"/>
              </a:solidFill>
            </a:endParaRPr>
          </a:p>
          <a:p>
            <a:r>
              <a:rPr lang="en-US" dirty="0">
                <a:solidFill>
                  <a:srgbClr val="FF0000"/>
                </a:solidFill>
              </a:rPr>
              <a:t>Documentation may also be ongoing and occur at any stage</a:t>
            </a:r>
          </a:p>
        </p:txBody>
      </p:sp>
    </p:spTree>
    <p:extLst>
      <p:ext uri="{BB962C8B-B14F-4D97-AF65-F5344CB8AC3E}">
        <p14:creationId xmlns:p14="http://schemas.microsoft.com/office/powerpoint/2010/main" val="2517290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a:t>
            </a:r>
            <a:br>
              <a:rPr lang="en-US" dirty="0"/>
            </a:br>
            <a:r>
              <a:rPr lang="en-US" dirty="0"/>
              <a:t>1. Decision-making capacity</a:t>
            </a:r>
          </a:p>
        </p:txBody>
      </p:sp>
      <p:sp>
        <p:nvSpPr>
          <p:cNvPr id="3" name="Content Placeholder 2"/>
          <p:cNvSpPr>
            <a:spLocks noGrp="1"/>
          </p:cNvSpPr>
          <p:nvPr>
            <p:ph idx="1"/>
          </p:nvPr>
        </p:nvSpPr>
        <p:spPr>
          <a:xfrm>
            <a:off x="680155" y="1836914"/>
            <a:ext cx="10515600" cy="4351338"/>
          </a:xfrm>
        </p:spPr>
        <p:txBody>
          <a:bodyPr>
            <a:normAutofit fontScale="92500" lnSpcReduction="10000"/>
          </a:bodyPr>
          <a:lstStyle/>
          <a:p>
            <a:r>
              <a:rPr lang="en-US" dirty="0"/>
              <a:t>Under the common law, and with reference to Article 12 of the United Nations’ Convention on the Rights of Persons with Disabilities, a person is always presumed to have capacity to make decisions. </a:t>
            </a:r>
          </a:p>
          <a:p>
            <a:endParaRPr lang="en-US" dirty="0"/>
          </a:p>
          <a:p>
            <a:r>
              <a:rPr lang="en-US" dirty="0"/>
              <a:t>Capacity is:</a:t>
            </a:r>
          </a:p>
          <a:p>
            <a:r>
              <a:rPr lang="en-US" dirty="0"/>
              <a:t>the ability to make and communicate a decision</a:t>
            </a:r>
          </a:p>
          <a:p>
            <a:r>
              <a:rPr lang="en-US" dirty="0"/>
              <a:t>not a unitary or global concept</a:t>
            </a:r>
          </a:p>
          <a:p>
            <a:r>
              <a:rPr lang="en-US" dirty="0"/>
              <a:t>domain specific: particular to the type of decision being made (e.g. personal, health, financial)</a:t>
            </a:r>
          </a:p>
          <a:p>
            <a:r>
              <a:rPr lang="en-US" dirty="0"/>
              <a:t>decision or task specific: different for every decision made, even within one domain.</a:t>
            </a:r>
          </a:p>
          <a:p>
            <a:endParaRPr lang="en-US" dirty="0"/>
          </a:p>
        </p:txBody>
      </p:sp>
    </p:spTree>
    <p:extLst>
      <p:ext uri="{BB962C8B-B14F-4D97-AF65-F5344CB8AC3E}">
        <p14:creationId xmlns:p14="http://schemas.microsoft.com/office/powerpoint/2010/main" val="208047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249892"/>
            <a:ext cx="10515600" cy="4351338"/>
          </a:xfrm>
        </p:spPr>
        <p:txBody>
          <a:bodyPr>
            <a:normAutofit/>
          </a:bodyPr>
          <a:lstStyle/>
          <a:p>
            <a:endParaRPr lang="en-US" dirty="0"/>
          </a:p>
          <a:p>
            <a:pPr algn="just"/>
            <a:r>
              <a:rPr lang="en-US" dirty="0"/>
              <a:t>For example, where a person is at serious risk of physical injury or serious damage to property, the discretion of staff should be limited and it should be mandatory that the police are called, without seeking permission from the clients and not having to consider client’s capacity.</a:t>
            </a:r>
          </a:p>
          <a:p>
            <a:pPr algn="just"/>
            <a:endParaRPr lang="en-US" dirty="0"/>
          </a:p>
          <a:p>
            <a:pPr algn="just"/>
            <a:r>
              <a:rPr lang="en-US" dirty="0"/>
              <a:t>At an emergency situation, staff safety is paramount and all interventions  need  to  be  activated  after  taking  staff  safety  into consideration.</a:t>
            </a:r>
          </a:p>
        </p:txBody>
      </p:sp>
    </p:spTree>
    <p:extLst>
      <p:ext uri="{BB962C8B-B14F-4D97-AF65-F5344CB8AC3E}">
        <p14:creationId xmlns:p14="http://schemas.microsoft.com/office/powerpoint/2010/main" val="335496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955" y="1295046"/>
            <a:ext cx="10515600" cy="5884687"/>
          </a:xfrm>
        </p:spPr>
        <p:txBody>
          <a:bodyPr>
            <a:normAutofit/>
          </a:bodyPr>
          <a:lstStyle/>
          <a:p>
            <a:r>
              <a:rPr lang="en-US" dirty="0"/>
              <a:t>If you are uncertain about an older person’s decision-making capacity, then a GP, geriatrician, clinical psychologist, or psychiatrist should be contacted to formally assess capacity. </a:t>
            </a:r>
          </a:p>
          <a:p>
            <a:endParaRPr lang="en-US" dirty="0"/>
          </a:p>
          <a:p>
            <a:r>
              <a:rPr lang="en-US" dirty="0"/>
              <a:t>An application may need to be made to the State Administrative Tribunal for a decision if the person’s decision-making capacity is in dispute. </a:t>
            </a:r>
          </a:p>
          <a:p>
            <a:endParaRPr lang="en-US" dirty="0"/>
          </a:p>
        </p:txBody>
      </p:sp>
    </p:spTree>
    <p:extLst>
      <p:ext uri="{BB962C8B-B14F-4D97-AF65-F5344CB8AC3E}">
        <p14:creationId xmlns:p14="http://schemas.microsoft.com/office/powerpoint/2010/main" val="912007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561269"/>
            <a:ext cx="10515600" cy="5534731"/>
          </a:xfrm>
        </p:spPr>
        <p:txBody>
          <a:bodyPr>
            <a:normAutofit/>
          </a:bodyPr>
          <a:lstStyle/>
          <a:p>
            <a:r>
              <a:rPr lang="en-US" dirty="0"/>
              <a:t>In cases where the older person has impaired decision-making capacity and you are aware that they have a legally appointed decision-maker, </a:t>
            </a:r>
          </a:p>
          <a:p>
            <a:pPr marL="0" indent="0">
              <a:buNone/>
            </a:pPr>
            <a:r>
              <a:rPr lang="en-US" dirty="0"/>
              <a:t>e.g. an Attorney, Administrator, Enduring Guardian, or Guardian, </a:t>
            </a:r>
          </a:p>
          <a:p>
            <a:pPr marL="0" indent="0">
              <a:buNone/>
            </a:pPr>
            <a:r>
              <a:rPr lang="en-US" dirty="0"/>
              <a:t>you could discuss the situation with the substitute decision-maker, unless there are indications that this person might be involved in the abuse.</a:t>
            </a:r>
          </a:p>
          <a:p>
            <a:endParaRPr lang="en-US" dirty="0"/>
          </a:p>
          <a:p>
            <a:r>
              <a:rPr lang="en-US" dirty="0"/>
              <a:t>Where a person has substitute decision-making authority for an older person with diminished decision-making capacity, by law the </a:t>
            </a:r>
            <a:r>
              <a:rPr lang="en-US" dirty="0" err="1"/>
              <a:t>authorised</a:t>
            </a:r>
            <a:r>
              <a:rPr lang="en-US" dirty="0"/>
              <a:t> person must make decisions in the best interests of the older person. </a:t>
            </a:r>
          </a:p>
          <a:p>
            <a:endParaRPr lang="en-US" dirty="0"/>
          </a:p>
          <a:p>
            <a:endParaRPr lang="en-US" dirty="0"/>
          </a:p>
        </p:txBody>
      </p:sp>
    </p:spTree>
    <p:extLst>
      <p:ext uri="{BB962C8B-B14F-4D97-AF65-F5344CB8AC3E}">
        <p14:creationId xmlns:p14="http://schemas.microsoft.com/office/powerpoint/2010/main" val="1009042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a typeface="Calibri" panose="020F0502020204030204" pitchFamily="34" charset="0"/>
              </a:rPr>
              <a:t>2. Privacy and confidentiality</a:t>
            </a:r>
            <a:endParaRPr lang="en-US" b="1" dirty="0"/>
          </a:p>
        </p:txBody>
      </p:sp>
      <p:sp>
        <p:nvSpPr>
          <p:cNvPr id="3" name="Content Placeholder 2"/>
          <p:cNvSpPr>
            <a:spLocks noGrp="1"/>
          </p:cNvSpPr>
          <p:nvPr>
            <p:ph idx="1"/>
          </p:nvPr>
        </p:nvSpPr>
        <p:spPr/>
        <p:txBody>
          <a:bodyPr>
            <a:noAutofit/>
          </a:bodyPr>
          <a:lstStyle/>
          <a:p>
            <a:pPr algn="just"/>
            <a:r>
              <a:rPr lang="en-US" dirty="0">
                <a:effectLst/>
                <a:ea typeface="Calibri" panose="020F0502020204030204" pitchFamily="34" charset="0"/>
              </a:rPr>
              <a:t>The older person’s privacy and confidentiality is important </a:t>
            </a:r>
            <a:r>
              <a:rPr lang="en-US" dirty="0">
                <a:effectLst/>
              </a:rPr>
              <a:t>and must be respected, though in cases where there is a foreseeable risk of harm to the person, others, or property, you may need to contact authorities to report the situation against the older person’s wishes. </a:t>
            </a:r>
          </a:p>
          <a:p>
            <a:pPr algn="just"/>
            <a:endParaRPr lang="en-US" dirty="0"/>
          </a:p>
          <a:p>
            <a:pPr algn="just"/>
            <a:r>
              <a:rPr lang="en-US" dirty="0">
                <a:effectLst/>
              </a:rPr>
              <a:t>There are limits to confidentiality for reporting serious incidents where a criminal offence may have been committed. </a:t>
            </a:r>
          </a:p>
          <a:p>
            <a:pPr algn="just"/>
            <a:endParaRPr lang="en-US" dirty="0"/>
          </a:p>
        </p:txBody>
      </p:sp>
    </p:spTree>
    <p:extLst>
      <p:ext uri="{BB962C8B-B14F-4D97-AF65-F5344CB8AC3E}">
        <p14:creationId xmlns:p14="http://schemas.microsoft.com/office/powerpoint/2010/main" val="3514373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Other confidentiality issues which need to be considered in the handling elder abuse cases, include the potential use of service or professional records as evidence in criminal law proceedings. Personal information should be managed in accordance with the Privacy Act 1988 (Commonwealth)</a:t>
            </a:r>
          </a:p>
          <a:p>
            <a:endParaRPr lang="en-US" dirty="0"/>
          </a:p>
        </p:txBody>
      </p:sp>
    </p:spTree>
    <p:extLst>
      <p:ext uri="{BB962C8B-B14F-4D97-AF65-F5344CB8AC3E}">
        <p14:creationId xmlns:p14="http://schemas.microsoft.com/office/powerpoint/2010/main" val="1758738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panose="020F0502020204030204" pitchFamily="34" charset="0"/>
              </a:rPr>
              <a:t>3. Duty of Care</a:t>
            </a:r>
            <a:endParaRPr lang="en-US" dirty="0"/>
          </a:p>
        </p:txBody>
      </p:sp>
      <p:sp>
        <p:nvSpPr>
          <p:cNvPr id="3" name="Content Placeholder 2"/>
          <p:cNvSpPr>
            <a:spLocks noGrp="1"/>
          </p:cNvSpPr>
          <p:nvPr>
            <p:ph idx="1"/>
          </p:nvPr>
        </p:nvSpPr>
        <p:spPr/>
        <p:txBody>
          <a:bodyPr>
            <a:normAutofit/>
          </a:bodyPr>
          <a:lstStyle/>
          <a:p>
            <a:r>
              <a:rPr lang="en-US" dirty="0">
                <a:effectLst/>
                <a:ea typeface="Calibri" panose="020F0502020204030204" pitchFamily="34" charset="0"/>
              </a:rPr>
              <a:t>This is the legal obligation to avoid causing harm in cases </a:t>
            </a:r>
            <a:r>
              <a:rPr lang="en-US" dirty="0">
                <a:effectLst/>
              </a:rPr>
              <a:t>where harm is ‘reasonably foreseeable’ if care is not taken. </a:t>
            </a:r>
          </a:p>
          <a:p>
            <a:endParaRPr lang="en-US" dirty="0"/>
          </a:p>
          <a:p>
            <a:r>
              <a:rPr lang="en-US" dirty="0">
                <a:effectLst/>
              </a:rPr>
              <a:t>It is expected that </a:t>
            </a:r>
            <a:r>
              <a:rPr lang="en-US" dirty="0" err="1">
                <a:effectLst/>
              </a:rPr>
              <a:t>organisations</a:t>
            </a:r>
            <a:r>
              <a:rPr lang="en-US" dirty="0">
                <a:effectLst/>
              </a:rPr>
              <a:t> will have policies to guide responses to abuse, in line with duty of care obligations. </a:t>
            </a:r>
            <a:endParaRPr lang="en-US" dirty="0"/>
          </a:p>
        </p:txBody>
      </p:sp>
    </p:spTree>
    <p:extLst>
      <p:ext uri="{BB962C8B-B14F-4D97-AF65-F5344CB8AC3E}">
        <p14:creationId xmlns:p14="http://schemas.microsoft.com/office/powerpoint/2010/main" val="1591598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a:ea typeface="Calibri" panose="020F0502020204030204" pitchFamily="34" charset="0"/>
              </a:rPr>
              <a:t>4. Criminal Offences</a:t>
            </a:r>
            <a:endParaRPr lang="en-US" dirty="0"/>
          </a:p>
        </p:txBody>
      </p:sp>
      <p:sp>
        <p:nvSpPr>
          <p:cNvPr id="3" name="Content Placeholder 2"/>
          <p:cNvSpPr>
            <a:spLocks noGrp="1"/>
          </p:cNvSpPr>
          <p:nvPr>
            <p:ph idx="1"/>
          </p:nvPr>
        </p:nvSpPr>
        <p:spPr>
          <a:xfrm>
            <a:off x="838200" y="1057980"/>
            <a:ext cx="10515600" cy="5139620"/>
          </a:xfrm>
        </p:spPr>
        <p:txBody>
          <a:bodyPr>
            <a:normAutofit/>
          </a:bodyPr>
          <a:lstStyle/>
          <a:p>
            <a:r>
              <a:rPr lang="en-US" dirty="0">
                <a:effectLst/>
                <a:ea typeface="Calibri" panose="020F0502020204030204" pitchFamily="34" charset="0"/>
              </a:rPr>
              <a:t>Some forms of elder abuse, such as theft, fraud, physical and </a:t>
            </a:r>
            <a:r>
              <a:rPr lang="en-US" dirty="0">
                <a:effectLst/>
              </a:rPr>
              <a:t>sexual assault, and neglect, are also criminal offences. </a:t>
            </a:r>
          </a:p>
          <a:p>
            <a:endParaRPr lang="en-US" dirty="0"/>
          </a:p>
          <a:p>
            <a:r>
              <a:rPr lang="en-US" dirty="0">
                <a:effectLst/>
              </a:rPr>
              <a:t>The abuser may be able to be charged with an offence by the Police. </a:t>
            </a:r>
          </a:p>
          <a:p>
            <a:endParaRPr lang="en-US" dirty="0"/>
          </a:p>
          <a:p>
            <a:r>
              <a:rPr lang="en-US" dirty="0">
                <a:effectLst/>
              </a:rPr>
              <a:t>In these situations, this option must be offered and the client asked whether they want to contact the Police. </a:t>
            </a:r>
          </a:p>
          <a:p>
            <a:endParaRPr lang="en-US" dirty="0"/>
          </a:p>
          <a:p>
            <a:r>
              <a:rPr lang="en-US" dirty="0">
                <a:effectLst/>
              </a:rPr>
              <a:t>An agency protocol with clear guidelines should to be put into place to address this issue.</a:t>
            </a:r>
            <a:endParaRPr lang="en-US" dirty="0"/>
          </a:p>
        </p:txBody>
      </p:sp>
    </p:spTree>
    <p:extLst>
      <p:ext uri="{BB962C8B-B14F-4D97-AF65-F5344CB8AC3E}">
        <p14:creationId xmlns:p14="http://schemas.microsoft.com/office/powerpoint/2010/main" val="4164033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9616"/>
            <a:ext cx="10515600" cy="1325563"/>
          </a:xfrm>
        </p:spPr>
        <p:txBody>
          <a:bodyPr>
            <a:normAutofit/>
          </a:bodyPr>
          <a:lstStyle/>
          <a:p>
            <a:r>
              <a:rPr lang="en-US" dirty="0">
                <a:ea typeface="Calibri" panose="020F0502020204030204" pitchFamily="34" charset="0"/>
                <a:cs typeface="Times New Roman" panose="02020603050405020304" pitchFamily="18" charset="0"/>
              </a:rPr>
              <a:t>Compulsory reporting in residential aged care</a:t>
            </a:r>
            <a:endParaRPr lang="en-US" dirty="0"/>
          </a:p>
        </p:txBody>
      </p:sp>
      <p:sp>
        <p:nvSpPr>
          <p:cNvPr id="3" name="Content Placeholder 2"/>
          <p:cNvSpPr>
            <a:spLocks noGrp="1"/>
          </p:cNvSpPr>
          <p:nvPr>
            <p:ph idx="1"/>
          </p:nvPr>
        </p:nvSpPr>
        <p:spPr>
          <a:xfrm>
            <a:off x="838200" y="2593270"/>
            <a:ext cx="10515600" cy="4351338"/>
          </a:xfrm>
        </p:spPr>
        <p:txBody>
          <a:bodyPr>
            <a:normAutofit/>
          </a:bodyPr>
          <a:lstStyle/>
          <a:p>
            <a:pPr marL="0" marR="0">
              <a:lnSpc>
                <a:spcPct val="115000"/>
              </a:lnSpc>
              <a:spcBef>
                <a:spcPts val="0"/>
              </a:spcBef>
              <a:spcAft>
                <a:spcPts val="1000"/>
              </a:spcAft>
              <a:tabLst>
                <a:tab pos="1428750" algn="l"/>
              </a:tabLst>
            </a:pPr>
            <a:r>
              <a:rPr lang="en-US" dirty="0">
                <a:effectLst/>
                <a:latin typeface="Arial" panose="020B0604020202020204" pitchFamily="34" charset="0"/>
                <a:ea typeface="Calibri" panose="020F0502020204030204" pitchFamily="34" charset="0"/>
                <a:cs typeface="Times New Roman" panose="02020603050405020304" pitchFamily="18" charset="0"/>
              </a:rPr>
              <a:t>Under the Aged Care Act 1997, there are compulsory reporting requirements for physical and sexual abuse in residential aged care, where approved providers must report suspected or alleged abuse to the Police and the Department of Health within 24 hours. </a:t>
            </a:r>
          </a:p>
          <a:p>
            <a:pPr marL="0" marR="0">
              <a:lnSpc>
                <a:spcPct val="115000"/>
              </a:lnSpc>
              <a:spcBef>
                <a:spcPts val="0"/>
              </a:spcBef>
              <a:spcAft>
                <a:spcPts val="1000"/>
              </a:spcAft>
              <a:tabLst>
                <a:tab pos="1428750" algn="l"/>
              </a:tabLst>
            </a:pPr>
            <a:endParaRPr lang="en-US" dirty="0">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738932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511" y="2114905"/>
            <a:ext cx="10515600" cy="1325563"/>
          </a:xfrm>
        </p:spPr>
        <p:txBody>
          <a:bodyPr/>
          <a:lstStyle/>
          <a:p>
            <a:pPr algn="ctr"/>
            <a:r>
              <a:rPr lang="en-US" dirty="0"/>
              <a:t>Thank You</a:t>
            </a:r>
          </a:p>
        </p:txBody>
      </p:sp>
    </p:spTree>
    <p:extLst>
      <p:ext uri="{BB962C8B-B14F-4D97-AF65-F5344CB8AC3E}">
        <p14:creationId xmlns:p14="http://schemas.microsoft.com/office/powerpoint/2010/main" val="145744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Five-Step Approach</a:t>
            </a:r>
          </a:p>
        </p:txBody>
      </p:sp>
      <p:sp>
        <p:nvSpPr>
          <p:cNvPr id="3" name="Content Placeholder 2"/>
          <p:cNvSpPr>
            <a:spLocks noGrp="1"/>
          </p:cNvSpPr>
          <p:nvPr>
            <p:ph idx="1"/>
          </p:nvPr>
        </p:nvSpPr>
        <p:spPr/>
        <p:txBody>
          <a:bodyPr/>
          <a:lstStyle/>
          <a:p>
            <a:pPr algn="just"/>
            <a:r>
              <a:rPr lang="en-US" dirty="0"/>
              <a:t>The following five-step approach is a helpful framework to guide elder abuse responses. </a:t>
            </a:r>
          </a:p>
          <a:p>
            <a:pPr algn="just"/>
            <a:endParaRPr lang="en-US" dirty="0"/>
          </a:p>
          <a:p>
            <a:pPr algn="just"/>
            <a:r>
              <a:rPr lang="en-US" dirty="0"/>
              <a:t>Please note that responding to an emergency, </a:t>
            </a:r>
          </a:p>
          <a:p>
            <a:pPr marL="0" indent="0" algn="just">
              <a:buNone/>
            </a:pPr>
            <a:r>
              <a:rPr lang="en-US" dirty="0"/>
              <a:t>	such as serious physical or sexual assault or neglect, 	or an ongoing criminal act, should always be the first 	priority in order to safeguard the older person and 		others, with identification, assessment, and 			responses to elder abuse to follow. </a:t>
            </a:r>
          </a:p>
        </p:txBody>
      </p:sp>
    </p:spTree>
    <p:extLst>
      <p:ext uri="{BB962C8B-B14F-4D97-AF65-F5344CB8AC3E}">
        <p14:creationId xmlns:p14="http://schemas.microsoft.com/office/powerpoint/2010/main" val="260763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63689447"/>
              </p:ext>
            </p:extLst>
          </p:nvPr>
        </p:nvGraphicFramePr>
        <p:xfrm>
          <a:off x="973666" y="115958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440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Identify whether abuse is taking place</a:t>
            </a:r>
          </a:p>
        </p:txBody>
      </p:sp>
      <p:sp>
        <p:nvSpPr>
          <p:cNvPr id="3" name="Content Placeholder 2"/>
          <p:cNvSpPr>
            <a:spLocks noGrp="1"/>
          </p:cNvSpPr>
          <p:nvPr>
            <p:ph idx="1"/>
          </p:nvPr>
        </p:nvSpPr>
        <p:spPr>
          <a:xfrm>
            <a:off x="838200" y="2220737"/>
            <a:ext cx="10515600" cy="4351338"/>
          </a:xfrm>
        </p:spPr>
        <p:txBody>
          <a:bodyPr/>
          <a:lstStyle/>
          <a:p>
            <a:r>
              <a:rPr lang="en-US" dirty="0"/>
              <a:t>Ask questions to find out further information, </a:t>
            </a:r>
          </a:p>
          <a:p>
            <a:endParaRPr lang="en-US" dirty="0"/>
          </a:p>
          <a:p>
            <a:pPr marL="0" indent="0">
              <a:buNone/>
            </a:pPr>
            <a:r>
              <a:rPr lang="en-US" dirty="0"/>
              <a:t> 	e.g. 	Has anyone hurt you? </a:t>
            </a:r>
          </a:p>
          <a:p>
            <a:pPr marL="0" indent="0">
              <a:buNone/>
            </a:pPr>
            <a:r>
              <a:rPr lang="en-US" dirty="0"/>
              <a:t>		Are you frightened of anyone? </a:t>
            </a:r>
          </a:p>
          <a:p>
            <a:endParaRPr lang="en-US" dirty="0"/>
          </a:p>
          <a:p>
            <a:endParaRPr lang="en-US" dirty="0"/>
          </a:p>
          <a:p>
            <a:r>
              <a:rPr lang="en-US" dirty="0"/>
              <a:t>In an emergency, go to Step 3</a:t>
            </a:r>
          </a:p>
        </p:txBody>
      </p:sp>
    </p:spTree>
    <p:extLst>
      <p:ext uri="{BB962C8B-B14F-4D97-AF65-F5344CB8AC3E}">
        <p14:creationId xmlns:p14="http://schemas.microsoft.com/office/powerpoint/2010/main" val="337267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027908"/>
            <a:ext cx="10515600" cy="4351338"/>
          </a:xfrm>
        </p:spPr>
        <p:txBody>
          <a:bodyPr/>
          <a:lstStyle/>
          <a:p>
            <a:r>
              <a:rPr lang="en-US" dirty="0"/>
              <a:t>In circumstances where abuse is suspected, ask questions to gain more information about the older person’s situation. </a:t>
            </a:r>
          </a:p>
          <a:p>
            <a:endParaRPr lang="en-US" dirty="0"/>
          </a:p>
          <a:p>
            <a:r>
              <a:rPr lang="en-US" dirty="0"/>
              <a:t>Gather information from other sources as well, if possible, e.g. relatives, friends, </a:t>
            </a:r>
            <a:r>
              <a:rPr lang="en-US" dirty="0" err="1"/>
              <a:t>neighbours</a:t>
            </a:r>
            <a:r>
              <a:rPr lang="en-US" dirty="0"/>
              <a:t>, other </a:t>
            </a:r>
            <a:r>
              <a:rPr lang="en-US" dirty="0" err="1"/>
              <a:t>carers</a:t>
            </a:r>
            <a:r>
              <a:rPr lang="en-US" dirty="0"/>
              <a:t>, etc. </a:t>
            </a:r>
          </a:p>
          <a:p>
            <a:endParaRPr lang="en-US" dirty="0"/>
          </a:p>
          <a:p>
            <a:r>
              <a:rPr lang="en-US" dirty="0"/>
              <a:t>Consider including specific screening questions during assessments to help identify signs and symptoms of elder abuse. </a:t>
            </a:r>
          </a:p>
        </p:txBody>
      </p:sp>
    </p:spTree>
    <p:extLst>
      <p:ext uri="{BB962C8B-B14F-4D97-AF65-F5344CB8AC3E}">
        <p14:creationId xmlns:p14="http://schemas.microsoft.com/office/powerpoint/2010/main" val="102560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Provide emotional support</a:t>
            </a:r>
          </a:p>
        </p:txBody>
      </p:sp>
      <p:sp>
        <p:nvSpPr>
          <p:cNvPr id="3" name="Content Placeholder 2"/>
          <p:cNvSpPr>
            <a:spLocks noGrp="1"/>
          </p:cNvSpPr>
          <p:nvPr>
            <p:ph idx="1"/>
          </p:nvPr>
        </p:nvSpPr>
        <p:spPr/>
        <p:txBody>
          <a:bodyPr/>
          <a:lstStyle/>
          <a:p>
            <a:endParaRPr lang="en-US" dirty="0"/>
          </a:p>
          <a:p>
            <a:r>
              <a:rPr lang="en-US" dirty="0"/>
              <a:t>Listen to the person</a:t>
            </a:r>
          </a:p>
          <a:p>
            <a:endParaRPr lang="en-US" dirty="0"/>
          </a:p>
          <a:p>
            <a:r>
              <a:rPr lang="en-US" dirty="0"/>
              <a:t>Acknowledge what they are saying and validate their feelings.</a:t>
            </a:r>
          </a:p>
        </p:txBody>
      </p:sp>
    </p:spTree>
    <p:extLst>
      <p:ext uri="{BB962C8B-B14F-4D97-AF65-F5344CB8AC3E}">
        <p14:creationId xmlns:p14="http://schemas.microsoft.com/office/powerpoint/2010/main" val="297156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8340"/>
            <a:ext cx="10515600" cy="1325563"/>
          </a:xfrm>
        </p:spPr>
        <p:txBody>
          <a:bodyPr/>
          <a:lstStyle/>
          <a:p>
            <a:endParaRPr lang="en-US"/>
          </a:p>
        </p:txBody>
      </p:sp>
      <p:sp>
        <p:nvSpPr>
          <p:cNvPr id="3" name="Content Placeholder 2"/>
          <p:cNvSpPr>
            <a:spLocks noGrp="1"/>
          </p:cNvSpPr>
          <p:nvPr>
            <p:ph idx="1"/>
          </p:nvPr>
        </p:nvSpPr>
        <p:spPr>
          <a:xfrm>
            <a:off x="838200" y="1204736"/>
            <a:ext cx="10515600" cy="4351338"/>
          </a:xfrm>
        </p:spPr>
        <p:txBody>
          <a:bodyPr>
            <a:noAutofit/>
          </a:bodyPr>
          <a:lstStyle/>
          <a:p>
            <a:r>
              <a:rPr lang="en-US" dirty="0"/>
              <a:t>Listen to the person’s story, acknowledge what they are saying, and validate their feelings. </a:t>
            </a:r>
          </a:p>
          <a:p>
            <a:endParaRPr lang="en-US" dirty="0"/>
          </a:p>
          <a:p>
            <a:r>
              <a:rPr lang="en-US" dirty="0"/>
              <a:t>Below are some things you can do to be supportive during a disclosure of abuse, but just by listening calmly with empathy and offering support, you are already helping:</a:t>
            </a:r>
          </a:p>
          <a:p>
            <a:endParaRPr lang="en-US" dirty="0"/>
          </a:p>
          <a:p>
            <a:pPr marL="0" indent="0">
              <a:buNone/>
            </a:pPr>
            <a:r>
              <a:rPr lang="en-US" dirty="0"/>
              <a:t>•   Give them your full attention</a:t>
            </a:r>
          </a:p>
          <a:p>
            <a:pPr marL="0" indent="0">
              <a:buNone/>
            </a:pPr>
            <a:endParaRPr lang="en-US" dirty="0"/>
          </a:p>
          <a:p>
            <a:pPr marL="0" indent="0">
              <a:buNone/>
            </a:pPr>
            <a:r>
              <a:rPr lang="en-US" dirty="0"/>
              <a:t>•   Maintain a calm appearance</a:t>
            </a:r>
          </a:p>
          <a:p>
            <a:pPr marL="0" indent="0">
              <a:buNone/>
            </a:pPr>
            <a:endParaRPr lang="en-US" dirty="0"/>
          </a:p>
        </p:txBody>
      </p:sp>
    </p:spTree>
    <p:extLst>
      <p:ext uri="{BB962C8B-B14F-4D97-AF65-F5344CB8AC3E}">
        <p14:creationId xmlns:p14="http://schemas.microsoft.com/office/powerpoint/2010/main" val="1330885931"/>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docProps/app.xml><?xml version="1.0" encoding="utf-8"?>
<Properties xmlns="http://schemas.openxmlformats.org/officeDocument/2006/extended-properties" xmlns:vt="http://schemas.openxmlformats.org/officeDocument/2006/docPropsVTypes">
  <Template>Theme1</Template>
  <TotalTime>103</TotalTime>
  <Words>2018</Words>
  <Application>Microsoft Office PowerPoint</Application>
  <PresentationFormat>Widescreen</PresentationFormat>
  <Paragraphs>168</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Arial Black</vt:lpstr>
      <vt:lpstr>Theme1</vt:lpstr>
      <vt:lpstr>CECG109 - Elderly at Risk of Abuse and Neglect </vt:lpstr>
      <vt:lpstr>Responding to elder abuse incident  </vt:lpstr>
      <vt:lpstr>PowerPoint Presentation</vt:lpstr>
      <vt:lpstr>Five-Step Approach</vt:lpstr>
      <vt:lpstr>PowerPoint Presentation</vt:lpstr>
      <vt:lpstr>1. Identify whether abuse is taking place</vt:lpstr>
      <vt:lpstr>PowerPoint Presentation</vt:lpstr>
      <vt:lpstr>2. Provide emotional support</vt:lpstr>
      <vt:lpstr>PowerPoint Presentation</vt:lpstr>
      <vt:lpstr>PowerPoint Presentation</vt:lpstr>
      <vt:lpstr>PowerPoint Presentation</vt:lpstr>
      <vt:lpstr>3. Assess risk and plan safety</vt:lpstr>
      <vt:lpstr>PowerPoint Presentation</vt:lpstr>
      <vt:lpstr>Emergency response: </vt:lpstr>
      <vt:lpstr>Urgent response:</vt:lpstr>
      <vt:lpstr>PowerPoint Presentation</vt:lpstr>
      <vt:lpstr>PowerPoint Presentation</vt:lpstr>
      <vt:lpstr>Non-urgent response:</vt:lpstr>
      <vt:lpstr>PowerPoint Presentation</vt:lpstr>
      <vt:lpstr>4. Refer</vt:lpstr>
      <vt:lpstr>PowerPoint Presentation</vt:lpstr>
      <vt:lpstr>PowerPoint Presentation</vt:lpstr>
      <vt:lpstr>PowerPoint Presentation</vt:lpstr>
      <vt:lpstr>PowerPoint Presentation</vt:lpstr>
      <vt:lpstr>5. Document</vt:lpstr>
      <vt:lpstr>PowerPoint Presentation</vt:lpstr>
      <vt:lpstr>PowerPoint Presentation</vt:lpstr>
      <vt:lpstr>PowerPoint Presentation</vt:lpstr>
      <vt:lpstr>KEY CONCEPTS;  1. Decision-making capacity</vt:lpstr>
      <vt:lpstr>PowerPoint Presentation</vt:lpstr>
      <vt:lpstr>PowerPoint Presentation</vt:lpstr>
      <vt:lpstr>2. Privacy and confidentiality</vt:lpstr>
      <vt:lpstr>PowerPoint Presentation</vt:lpstr>
      <vt:lpstr>3. Duty of Care</vt:lpstr>
      <vt:lpstr>4. Criminal Offences</vt:lpstr>
      <vt:lpstr>Compulsory reporting in residential aged care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CECG109 - Elderly at Risk of Abuse and Neglect</dc:title>
  <dc:creator>Win 8</dc:creator>
  <cp:lastModifiedBy>Sandaney Perera</cp:lastModifiedBy>
  <cp:revision>13</cp:revision>
  <dcterms:created xsi:type="dcterms:W3CDTF">2021-05-17T10:33:37Z</dcterms:created>
  <dcterms:modified xsi:type="dcterms:W3CDTF">2021-06-11T05:19:51Z</dcterms:modified>
</cp:coreProperties>
</file>