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39"/>
  </p:notesMasterIdLst>
  <p:sldIdLst>
    <p:sldId id="256" r:id="rId2"/>
    <p:sldId id="257" r:id="rId3"/>
    <p:sldId id="258" r:id="rId4"/>
    <p:sldId id="262" r:id="rId5"/>
    <p:sldId id="259" r:id="rId6"/>
    <p:sldId id="287" r:id="rId7"/>
    <p:sldId id="260" r:id="rId8"/>
    <p:sldId id="261" r:id="rId9"/>
    <p:sldId id="263" r:id="rId10"/>
    <p:sldId id="264" r:id="rId11"/>
    <p:sldId id="265" r:id="rId12"/>
    <p:sldId id="266" r:id="rId13"/>
    <p:sldId id="267" r:id="rId14"/>
    <p:sldId id="268" r:id="rId15"/>
    <p:sldId id="269" r:id="rId16"/>
    <p:sldId id="270" r:id="rId17"/>
    <p:sldId id="271" r:id="rId18"/>
    <p:sldId id="288" r:id="rId19"/>
    <p:sldId id="272" r:id="rId20"/>
    <p:sldId id="273" r:id="rId21"/>
    <p:sldId id="274" r:id="rId22"/>
    <p:sldId id="275" r:id="rId23"/>
    <p:sldId id="276" r:id="rId24"/>
    <p:sldId id="277" r:id="rId25"/>
    <p:sldId id="289" r:id="rId26"/>
    <p:sldId id="278" r:id="rId27"/>
    <p:sldId id="279" r:id="rId28"/>
    <p:sldId id="280" r:id="rId29"/>
    <p:sldId id="281" r:id="rId30"/>
    <p:sldId id="290" r:id="rId31"/>
    <p:sldId id="282" r:id="rId32"/>
    <p:sldId id="283" r:id="rId33"/>
    <p:sldId id="291" r:id="rId34"/>
    <p:sldId id="284" r:id="rId35"/>
    <p:sldId id="292" r:id="rId36"/>
    <p:sldId id="285" r:id="rId37"/>
    <p:sldId id="286"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7D605-6886-47F2-A31E-31A2B8EB8E7C}" type="datetimeFigureOut">
              <a:rPr lang="en-US" smtClean="0"/>
              <a:t>3/12/2022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D9E116-A489-4F88-B185-816386CC197F}" type="slidenum">
              <a:rPr lang="en-US" smtClean="0"/>
              <a:t>‹#›</a:t>
            </a:fld>
            <a:endParaRPr lang="en-US"/>
          </a:p>
        </p:txBody>
      </p:sp>
    </p:spTree>
    <p:extLst>
      <p:ext uri="{BB962C8B-B14F-4D97-AF65-F5344CB8AC3E}">
        <p14:creationId xmlns:p14="http://schemas.microsoft.com/office/powerpoint/2010/main" val="610294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D9E116-A489-4F88-B185-816386CC197F}" type="slidenum">
              <a:rPr lang="en-US" smtClean="0"/>
              <a:t>28</a:t>
            </a:fld>
            <a:endParaRPr lang="en-US"/>
          </a:p>
        </p:txBody>
      </p:sp>
    </p:spTree>
    <p:extLst>
      <p:ext uri="{BB962C8B-B14F-4D97-AF65-F5344CB8AC3E}">
        <p14:creationId xmlns:p14="http://schemas.microsoft.com/office/powerpoint/2010/main" val="3900275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3735407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202023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2600115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29618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736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409987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401086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299608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33786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261090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272678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F5E3815-4329-4D67-BF35-BDA538BEF8B1}"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34A1DA5-F9B1-4D8C-9B8A-27CEC7798BF8}" type="slidenum">
              <a:rPr lang="en-US" smtClean="0"/>
              <a:t>‹#›</a:t>
            </a:fld>
            <a:endParaRPr lang="en-US"/>
          </a:p>
        </p:txBody>
      </p:sp>
    </p:spTree>
    <p:extLst>
      <p:ext uri="{BB962C8B-B14F-4D97-AF65-F5344CB8AC3E}">
        <p14:creationId xmlns:p14="http://schemas.microsoft.com/office/powerpoint/2010/main" val="657833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3616976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003" y="1913467"/>
            <a:ext cx="9973994" cy="1515533"/>
          </a:xfrm>
        </p:spPr>
        <p:txBody>
          <a:bodyPr/>
          <a:lstStyle/>
          <a:p>
            <a:r>
              <a:rPr lang="en-US" sz="4800" b="1" dirty="0"/>
              <a:t>Nursing Care for a Client with Fecal Incontinence</a:t>
            </a:r>
          </a:p>
        </p:txBody>
      </p:sp>
    </p:spTree>
    <p:extLst>
      <p:ext uri="{BB962C8B-B14F-4D97-AF65-F5344CB8AC3E}">
        <p14:creationId xmlns:p14="http://schemas.microsoft.com/office/powerpoint/2010/main" val="491496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Loss of Stretch in the Rectum </a:t>
            </a:r>
          </a:p>
        </p:txBody>
      </p:sp>
      <p:sp>
        <p:nvSpPr>
          <p:cNvPr id="3" name="Content Placeholder 2"/>
          <p:cNvSpPr>
            <a:spLocks noGrp="1"/>
          </p:cNvSpPr>
          <p:nvPr>
            <p:ph idx="1"/>
          </p:nvPr>
        </p:nvSpPr>
        <p:spPr/>
        <p:txBody>
          <a:bodyPr>
            <a:normAutofit/>
          </a:bodyPr>
          <a:lstStyle/>
          <a:p>
            <a:r>
              <a:rPr lang="en-US" dirty="0"/>
              <a:t> Normally, the rectum stretches to hold stool until a person has a bowel movement. </a:t>
            </a:r>
          </a:p>
          <a:p>
            <a:endParaRPr lang="en-US" dirty="0"/>
          </a:p>
          <a:p>
            <a:r>
              <a:rPr lang="en-US" dirty="0"/>
              <a:t>Rectal surgery, radiation treatment, and inflammatory bowel can cause the rectal walls to become stiff. </a:t>
            </a:r>
          </a:p>
          <a:p>
            <a:endParaRPr lang="en-US" dirty="0"/>
          </a:p>
          <a:p>
            <a:r>
              <a:rPr lang="en-US" dirty="0"/>
              <a:t>The rectum then can’t stretch as much to hold stool, increasing the risk of fecal incontinence.</a:t>
            </a:r>
          </a:p>
        </p:txBody>
      </p:sp>
    </p:spTree>
    <p:extLst>
      <p:ext uri="{BB962C8B-B14F-4D97-AF65-F5344CB8AC3E}">
        <p14:creationId xmlns:p14="http://schemas.microsoft.com/office/powerpoint/2010/main" val="340337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Childbirth by Vaginal Delivery </a:t>
            </a:r>
          </a:p>
        </p:txBody>
      </p:sp>
      <p:sp>
        <p:nvSpPr>
          <p:cNvPr id="3" name="Content Placeholder 2"/>
          <p:cNvSpPr>
            <a:spLocks noGrp="1"/>
          </p:cNvSpPr>
          <p:nvPr>
            <p:ph idx="1"/>
          </p:nvPr>
        </p:nvSpPr>
        <p:spPr/>
        <p:txBody>
          <a:bodyPr>
            <a:normAutofit/>
          </a:bodyPr>
          <a:lstStyle/>
          <a:p>
            <a:pPr algn="just"/>
            <a:r>
              <a:rPr lang="en-US" dirty="0"/>
              <a:t>Childbirth sometimes causes injuries to muscles and nerves in the pelvic floor. </a:t>
            </a:r>
          </a:p>
          <a:p>
            <a:pPr algn="just"/>
            <a:r>
              <a:rPr lang="en-US" dirty="0"/>
              <a:t>The risk is greater if forceps are used to help deliver the baby or if an episiotomy is performed. </a:t>
            </a:r>
          </a:p>
          <a:p>
            <a:pPr algn="just"/>
            <a:r>
              <a:rPr lang="en-US" dirty="0"/>
              <a:t>Fecal incontinence related to childbirth can appear soon after delivery or many years later. </a:t>
            </a:r>
          </a:p>
        </p:txBody>
      </p:sp>
    </p:spTree>
    <p:extLst>
      <p:ext uri="{BB962C8B-B14F-4D97-AF65-F5344CB8AC3E}">
        <p14:creationId xmlns:p14="http://schemas.microsoft.com/office/powerpoint/2010/main" val="956156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Hemorrhoids and Rectal Prolapse </a:t>
            </a:r>
          </a:p>
        </p:txBody>
      </p:sp>
      <p:sp>
        <p:nvSpPr>
          <p:cNvPr id="3" name="Content Placeholder 2"/>
          <p:cNvSpPr>
            <a:spLocks noGrp="1"/>
          </p:cNvSpPr>
          <p:nvPr>
            <p:ph idx="1"/>
          </p:nvPr>
        </p:nvSpPr>
        <p:spPr/>
        <p:txBody>
          <a:bodyPr>
            <a:normAutofit/>
          </a:bodyPr>
          <a:lstStyle/>
          <a:p>
            <a:pPr algn="just"/>
            <a:r>
              <a:rPr lang="en-US" dirty="0"/>
              <a:t>External hemorrhoids, which develop under the skin around the anus, can prevent the anal sphincter muscles from closing completely. </a:t>
            </a:r>
          </a:p>
          <a:p>
            <a:pPr algn="just"/>
            <a:r>
              <a:rPr lang="en-US" dirty="0"/>
              <a:t>Rectal prolapse, a condition that causes the rectum to drop down through the anus, can also prevent the anal sphincter muscles from closing well enough to prevent leakage. </a:t>
            </a:r>
          </a:p>
          <a:p>
            <a:pPr algn="just"/>
            <a:r>
              <a:rPr lang="en-US" dirty="0"/>
              <a:t>Small amounts of mucus or liquid stool can then leak through the anus.</a:t>
            </a:r>
          </a:p>
        </p:txBody>
      </p:sp>
    </p:spTree>
    <p:extLst>
      <p:ext uri="{BB962C8B-B14F-4D97-AF65-F5344CB8AC3E}">
        <p14:creationId xmlns:p14="http://schemas.microsoft.com/office/powerpoint/2010/main" val="3245480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Rectocele</a:t>
            </a:r>
          </a:p>
        </p:txBody>
      </p:sp>
      <p:sp>
        <p:nvSpPr>
          <p:cNvPr id="3" name="Content Placeholder 2"/>
          <p:cNvSpPr>
            <a:spLocks noGrp="1"/>
          </p:cNvSpPr>
          <p:nvPr>
            <p:ph idx="1"/>
          </p:nvPr>
        </p:nvSpPr>
        <p:spPr/>
        <p:txBody>
          <a:bodyPr>
            <a:normAutofit/>
          </a:bodyPr>
          <a:lstStyle/>
          <a:p>
            <a:pPr algn="just"/>
            <a:r>
              <a:rPr lang="en-US" dirty="0"/>
              <a:t>Rectocele is a condition that causes the rectum to protrude through the vagina. </a:t>
            </a:r>
          </a:p>
          <a:p>
            <a:pPr algn="just"/>
            <a:r>
              <a:rPr lang="en-US" dirty="0"/>
              <a:t>Rectocele can happen when the thin layer of muscles separating the rectum from the vagina becomes weak. </a:t>
            </a:r>
          </a:p>
          <a:p>
            <a:pPr algn="just"/>
            <a:r>
              <a:rPr lang="en-US" dirty="0"/>
              <a:t>For women with rectocele, straining to have a bowel movement may be less effective because rectocele reduces the amount of downward force through the anus. </a:t>
            </a:r>
          </a:p>
          <a:p>
            <a:pPr algn="just"/>
            <a:r>
              <a:rPr lang="en-US" dirty="0"/>
              <a:t>The result may be retention of stool in the rectum. More research is needed to be sure rectocele increases the risk of fecal incontinence. </a:t>
            </a:r>
          </a:p>
        </p:txBody>
      </p:sp>
    </p:spTree>
    <p:extLst>
      <p:ext uri="{BB962C8B-B14F-4D97-AF65-F5344CB8AC3E}">
        <p14:creationId xmlns:p14="http://schemas.microsoft.com/office/powerpoint/2010/main" val="1226992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Inactivity</a:t>
            </a:r>
          </a:p>
        </p:txBody>
      </p:sp>
      <p:sp>
        <p:nvSpPr>
          <p:cNvPr id="3" name="Content Placeholder 2"/>
          <p:cNvSpPr>
            <a:spLocks noGrp="1"/>
          </p:cNvSpPr>
          <p:nvPr>
            <p:ph idx="1"/>
          </p:nvPr>
        </p:nvSpPr>
        <p:spPr/>
        <p:txBody>
          <a:bodyPr>
            <a:normAutofit/>
          </a:bodyPr>
          <a:lstStyle/>
          <a:p>
            <a:pPr algn="just"/>
            <a:r>
              <a:rPr lang="en-US" dirty="0"/>
              <a:t>People who are inactive, especially those who spend many hours a day sitting or lying down, have an increased risk of retaining a large amount of stool in the rectum. </a:t>
            </a:r>
          </a:p>
          <a:p>
            <a:pPr algn="just"/>
            <a:r>
              <a:rPr lang="en-US" dirty="0"/>
              <a:t>Liquid stool can then leak around the more solid stool. </a:t>
            </a:r>
          </a:p>
          <a:p>
            <a:pPr algn="just"/>
            <a:r>
              <a:rPr lang="en-US" dirty="0"/>
              <a:t>Frail, older adults are most likely to develop constipation-related fecal incontinence for this reason</a:t>
            </a:r>
          </a:p>
        </p:txBody>
      </p:sp>
    </p:spTree>
    <p:extLst>
      <p:ext uri="{BB962C8B-B14F-4D97-AF65-F5344CB8AC3E}">
        <p14:creationId xmlns:p14="http://schemas.microsoft.com/office/powerpoint/2010/main" val="1048607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Clinical manifestations </a:t>
            </a:r>
          </a:p>
        </p:txBody>
      </p:sp>
      <p:sp>
        <p:nvSpPr>
          <p:cNvPr id="3" name="Content Placeholder 2"/>
          <p:cNvSpPr>
            <a:spLocks noGrp="1"/>
          </p:cNvSpPr>
          <p:nvPr>
            <p:ph idx="1"/>
          </p:nvPr>
        </p:nvSpPr>
        <p:spPr/>
        <p:txBody>
          <a:bodyPr/>
          <a:lstStyle/>
          <a:p>
            <a:r>
              <a:rPr lang="en-US" dirty="0"/>
              <a:t>Urgency and loss of control, or complete incontinence </a:t>
            </a:r>
          </a:p>
          <a:p>
            <a:r>
              <a:rPr lang="en-US" dirty="0"/>
              <a:t>Poor control of flatus </a:t>
            </a:r>
          </a:p>
          <a:p>
            <a:r>
              <a:rPr lang="en-US" dirty="0"/>
              <a:t>Diarrhea</a:t>
            </a:r>
          </a:p>
          <a:p>
            <a:r>
              <a:rPr lang="en-US" dirty="0"/>
              <a:t>Constipation</a:t>
            </a:r>
          </a:p>
        </p:txBody>
      </p:sp>
    </p:spTree>
    <p:extLst>
      <p:ext uri="{BB962C8B-B14F-4D97-AF65-F5344CB8AC3E}">
        <p14:creationId xmlns:p14="http://schemas.microsoft.com/office/powerpoint/2010/main" val="2540770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Assessment</a:t>
            </a:r>
          </a:p>
        </p:txBody>
      </p:sp>
      <p:sp>
        <p:nvSpPr>
          <p:cNvPr id="3" name="Content Placeholder 2"/>
          <p:cNvSpPr>
            <a:spLocks noGrp="1"/>
          </p:cNvSpPr>
          <p:nvPr>
            <p:ph idx="1"/>
          </p:nvPr>
        </p:nvSpPr>
        <p:spPr/>
        <p:txBody>
          <a:bodyPr>
            <a:normAutofit/>
          </a:bodyPr>
          <a:lstStyle/>
          <a:p>
            <a:pPr algn="just"/>
            <a:r>
              <a:rPr lang="en-US" dirty="0"/>
              <a:t>Patient History and Physical Assessment - Determine underlying type and cause of fecal incontinence Evaluate potential cause(s) of fecal incontinence and associated complications </a:t>
            </a:r>
          </a:p>
          <a:p>
            <a:pPr algn="just"/>
            <a:r>
              <a:rPr lang="en-US" dirty="0"/>
              <a:t>Assess for medical conditions, contraindications and warnings to all interventions </a:t>
            </a:r>
          </a:p>
          <a:p>
            <a:pPr algn="just"/>
            <a:r>
              <a:rPr lang="en-US" dirty="0"/>
              <a:t>Use appropriate Pain Scale or Assessment Tool to detect pain per facility policy Abdominal </a:t>
            </a:r>
          </a:p>
          <a:p>
            <a:pPr algn="just"/>
            <a:endParaRPr lang="en-US" dirty="0"/>
          </a:p>
        </p:txBody>
      </p:sp>
    </p:spTree>
    <p:extLst>
      <p:ext uri="{BB962C8B-B14F-4D97-AF65-F5344CB8AC3E}">
        <p14:creationId xmlns:p14="http://schemas.microsoft.com/office/powerpoint/2010/main" val="132477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Assessment</a:t>
            </a:r>
          </a:p>
        </p:txBody>
      </p:sp>
      <p:sp>
        <p:nvSpPr>
          <p:cNvPr id="3" name="Content Placeholder 2"/>
          <p:cNvSpPr>
            <a:spLocks noGrp="1"/>
          </p:cNvSpPr>
          <p:nvPr>
            <p:ph idx="1"/>
          </p:nvPr>
        </p:nvSpPr>
        <p:spPr/>
        <p:txBody>
          <a:bodyPr>
            <a:normAutofit/>
          </a:bodyPr>
          <a:lstStyle/>
          <a:p>
            <a:pPr algn="just"/>
            <a:r>
              <a:rPr lang="en-US" dirty="0"/>
              <a:t>Assess abdomen for stool impaction, abnormalities and pain </a:t>
            </a:r>
          </a:p>
          <a:p>
            <a:pPr algn="just"/>
            <a:r>
              <a:rPr lang="en-US" dirty="0"/>
              <a:t>Assess fecal output for stool frequency, consistency and volume Obtain stool culture if stool consistency is semi-liquid to liquid (diarrhea) or if ileus is suspected</a:t>
            </a:r>
          </a:p>
          <a:p>
            <a:pPr algn="just"/>
            <a:r>
              <a:rPr lang="en-US" dirty="0"/>
              <a:t>If diarrhea present, initiate and document Contact Precautions until resolved </a:t>
            </a:r>
          </a:p>
          <a:p>
            <a:pPr algn="just"/>
            <a:r>
              <a:rPr lang="en-US" dirty="0"/>
              <a:t>Assess skin for injury, abnormalities and dehydration</a:t>
            </a:r>
          </a:p>
        </p:txBody>
      </p:sp>
    </p:spTree>
    <p:extLst>
      <p:ext uri="{BB962C8B-B14F-4D97-AF65-F5344CB8AC3E}">
        <p14:creationId xmlns:p14="http://schemas.microsoft.com/office/powerpoint/2010/main" val="2094270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16" y="1038000"/>
            <a:ext cx="10515600" cy="1325563"/>
          </a:xfrm>
        </p:spPr>
        <p:txBody>
          <a:bodyPr/>
          <a:lstStyle/>
          <a:p>
            <a:pPr algn="ctr"/>
            <a:r>
              <a:rPr lang="en-US" b="1" dirty="0">
                <a:solidFill>
                  <a:srgbClr val="C00000"/>
                </a:solidFill>
              </a:rPr>
              <a:t>Diagnostic tests </a:t>
            </a:r>
          </a:p>
        </p:txBody>
      </p:sp>
    </p:spTree>
    <p:extLst>
      <p:ext uri="{BB962C8B-B14F-4D97-AF65-F5344CB8AC3E}">
        <p14:creationId xmlns:p14="http://schemas.microsoft.com/office/powerpoint/2010/main" val="836526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 manometry  </a:t>
            </a:r>
          </a:p>
        </p:txBody>
      </p:sp>
      <p:sp>
        <p:nvSpPr>
          <p:cNvPr id="3" name="Content Placeholder 2"/>
          <p:cNvSpPr>
            <a:spLocks noGrp="1"/>
          </p:cNvSpPr>
          <p:nvPr>
            <p:ph idx="1"/>
          </p:nvPr>
        </p:nvSpPr>
        <p:spPr/>
        <p:txBody>
          <a:bodyPr>
            <a:normAutofit/>
          </a:bodyPr>
          <a:lstStyle/>
          <a:p>
            <a:pPr algn="just"/>
            <a:r>
              <a:rPr lang="en-US" dirty="0"/>
              <a:t>Anal manometry uses pressure sensors and a balloon that can be inflated in the rectum to check the sensitivity and function of the rectum. </a:t>
            </a:r>
          </a:p>
          <a:p>
            <a:pPr algn="just"/>
            <a:r>
              <a:rPr lang="en-US" dirty="0"/>
              <a:t>Anal manometry also checks the tightness of the anal sphincter muscles around the anus. </a:t>
            </a:r>
          </a:p>
          <a:p>
            <a:pPr algn="just"/>
            <a:r>
              <a:rPr lang="en-US" dirty="0"/>
              <a:t>To prepare for this test, the person should use an enema and not eat anything 2 hours before the test. </a:t>
            </a:r>
          </a:p>
        </p:txBody>
      </p:sp>
    </p:spTree>
    <p:extLst>
      <p:ext uri="{BB962C8B-B14F-4D97-AF65-F5344CB8AC3E}">
        <p14:creationId xmlns:p14="http://schemas.microsoft.com/office/powerpoint/2010/main" val="3333149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Fecal Incontinence</a:t>
            </a:r>
          </a:p>
        </p:txBody>
      </p:sp>
      <p:sp>
        <p:nvSpPr>
          <p:cNvPr id="3" name="Content Placeholder 2"/>
          <p:cNvSpPr>
            <a:spLocks noGrp="1"/>
          </p:cNvSpPr>
          <p:nvPr>
            <p:ph idx="1"/>
          </p:nvPr>
        </p:nvSpPr>
        <p:spPr/>
        <p:txBody>
          <a:bodyPr>
            <a:normAutofit/>
          </a:bodyPr>
          <a:lstStyle/>
          <a:p>
            <a:pPr algn="just"/>
            <a:r>
              <a:rPr lang="en-US" dirty="0"/>
              <a:t>Fecal incontinence is the inability to control your bowel movements, causing stool (feces) to leak unexpectedly from your rectum. </a:t>
            </a:r>
          </a:p>
          <a:p>
            <a:pPr algn="just"/>
            <a:endParaRPr lang="en-US" dirty="0"/>
          </a:p>
          <a:p>
            <a:pPr algn="just"/>
            <a:r>
              <a:rPr lang="en-US" dirty="0"/>
              <a:t>Also called bowel or anal incontinence, fecal incontinence can range from occasional leakage of a small quantity of stool while passing gas to a complete loss of bowel control. </a:t>
            </a:r>
          </a:p>
        </p:txBody>
      </p:sp>
    </p:spTree>
    <p:extLst>
      <p:ext uri="{BB962C8B-B14F-4D97-AF65-F5344CB8AC3E}">
        <p14:creationId xmlns:p14="http://schemas.microsoft.com/office/powerpoint/2010/main" val="1122190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 ultrasound</a:t>
            </a:r>
          </a:p>
        </p:txBody>
      </p:sp>
      <p:sp>
        <p:nvSpPr>
          <p:cNvPr id="3" name="Content Placeholder 2"/>
          <p:cNvSpPr>
            <a:spLocks noGrp="1"/>
          </p:cNvSpPr>
          <p:nvPr>
            <p:ph idx="1"/>
          </p:nvPr>
        </p:nvSpPr>
        <p:spPr/>
        <p:txBody>
          <a:bodyPr/>
          <a:lstStyle/>
          <a:p>
            <a:r>
              <a:rPr lang="en-US" dirty="0"/>
              <a:t>Ultrasound uses a device, called a transducer, that bounces safe, painless sound waves off organs to create an image of their structure. </a:t>
            </a:r>
          </a:p>
        </p:txBody>
      </p:sp>
    </p:spTree>
    <p:extLst>
      <p:ext uri="{BB962C8B-B14F-4D97-AF65-F5344CB8AC3E}">
        <p14:creationId xmlns:p14="http://schemas.microsoft.com/office/powerpoint/2010/main" val="2064147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MRI</a:t>
            </a:r>
          </a:p>
        </p:txBody>
      </p:sp>
      <p:sp>
        <p:nvSpPr>
          <p:cNvPr id="3" name="Content Placeholder 2"/>
          <p:cNvSpPr>
            <a:spLocks noGrp="1"/>
          </p:cNvSpPr>
          <p:nvPr>
            <p:ph idx="1"/>
          </p:nvPr>
        </p:nvSpPr>
        <p:spPr/>
        <p:txBody>
          <a:bodyPr/>
          <a:lstStyle/>
          <a:p>
            <a:pPr algn="just"/>
            <a:r>
              <a:rPr lang="en-US" dirty="0"/>
              <a:t>MRI machines use radio waves and magnets to produce detailed pictures of the body’s internal organs and soft tissues without using x rays.</a:t>
            </a:r>
          </a:p>
          <a:p>
            <a:pPr algn="just"/>
            <a:r>
              <a:rPr lang="en-US" dirty="0"/>
              <a:t>MRI is an alternative to anal ultrasound that may provide more detailed information, especially about the external anal sphincter.</a:t>
            </a:r>
          </a:p>
        </p:txBody>
      </p:sp>
    </p:spTree>
    <p:extLst>
      <p:ext uri="{BB962C8B-B14F-4D97-AF65-F5344CB8AC3E}">
        <p14:creationId xmlns:p14="http://schemas.microsoft.com/office/powerpoint/2010/main" val="4129896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Defecography</a:t>
            </a:r>
            <a:endParaRPr lang="en-US" dirty="0"/>
          </a:p>
        </p:txBody>
      </p:sp>
      <p:sp>
        <p:nvSpPr>
          <p:cNvPr id="3" name="Content Placeholder 2"/>
          <p:cNvSpPr>
            <a:spLocks noGrp="1"/>
          </p:cNvSpPr>
          <p:nvPr>
            <p:ph idx="1"/>
          </p:nvPr>
        </p:nvSpPr>
        <p:spPr>
          <a:xfrm>
            <a:off x="968990" y="2556932"/>
            <a:ext cx="10331355" cy="3318936"/>
          </a:xfrm>
        </p:spPr>
        <p:txBody>
          <a:bodyPr>
            <a:noAutofit/>
          </a:bodyPr>
          <a:lstStyle/>
          <a:p>
            <a:r>
              <a:rPr lang="en-US" sz="1900" dirty="0"/>
              <a:t>This x ray of the area around the anus and rectum shows how well the person can hold and evacuate stool. </a:t>
            </a:r>
          </a:p>
          <a:p>
            <a:r>
              <a:rPr lang="en-US" sz="1900" dirty="0"/>
              <a:t>The test also identifies structural changes in the rectum and anus such as rectocele and rectal prolapse. </a:t>
            </a:r>
          </a:p>
          <a:p>
            <a:r>
              <a:rPr lang="en-US" sz="1900" dirty="0"/>
              <a:t>To prepare for the test, the person uses two enemas and does not eat anything 2 hours prior to the test. </a:t>
            </a:r>
          </a:p>
          <a:p>
            <a:r>
              <a:rPr lang="en-US" sz="1900" dirty="0"/>
              <a:t>During the test, the health care provider fills the rectum with a soft paste that shows up on x rays and is the same consistency as stool. </a:t>
            </a:r>
          </a:p>
          <a:p>
            <a:r>
              <a:rPr lang="en-US" sz="1900" dirty="0"/>
              <a:t>The person sits on a toilet inside an x-ray machine. The person is first asked to pull in and squeeze the sphincter muscles to prevent leakage and then to strain as if having a bowel movement. The radiologist studies the x rays to identify problems with the rectum, anus, and pelvic floor muscles.</a:t>
            </a:r>
          </a:p>
        </p:txBody>
      </p:sp>
    </p:spTree>
    <p:extLst>
      <p:ext uri="{BB962C8B-B14F-4D97-AF65-F5344CB8AC3E}">
        <p14:creationId xmlns:p14="http://schemas.microsoft.com/office/powerpoint/2010/main" val="3585043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Flexible sigmoidoscopy or colonoscopy</a:t>
            </a:r>
          </a:p>
        </p:txBody>
      </p:sp>
      <p:sp>
        <p:nvSpPr>
          <p:cNvPr id="3" name="Content Placeholder 2"/>
          <p:cNvSpPr>
            <a:spLocks noGrp="1"/>
          </p:cNvSpPr>
          <p:nvPr>
            <p:ph idx="1"/>
          </p:nvPr>
        </p:nvSpPr>
        <p:spPr/>
        <p:txBody>
          <a:bodyPr>
            <a:normAutofit fontScale="92500" lnSpcReduction="20000"/>
          </a:bodyPr>
          <a:lstStyle/>
          <a:p>
            <a:pPr algn="just"/>
            <a:r>
              <a:rPr lang="en-US" dirty="0"/>
              <a:t>These tests are used to help diagnose problems causing fecal incontinence. </a:t>
            </a:r>
          </a:p>
          <a:p>
            <a:pPr algn="just"/>
            <a:r>
              <a:rPr lang="en-US" dirty="0"/>
              <a:t>The tests are similar, but colonoscopy is used to view the rectum and entire colon, while flexible sigmoidoscopy is used to view just the rectum and lower colon. </a:t>
            </a:r>
          </a:p>
          <a:p>
            <a:pPr algn="just"/>
            <a:r>
              <a:rPr lang="en-US" dirty="0"/>
              <a:t>These tests are performed at a hospital or outpatient center by a gastroenterologist. For both tests, a health care provider will provide written bowel prep instructions to follow at home. </a:t>
            </a:r>
          </a:p>
          <a:p>
            <a:pPr algn="just"/>
            <a:r>
              <a:rPr lang="en-US" dirty="0"/>
              <a:t>The person may be asked to follow a clear liquid diet for 1 to 3 days before either test. A laxative may be required the night before the test. </a:t>
            </a:r>
          </a:p>
          <a:p>
            <a:pPr algn="just"/>
            <a:r>
              <a:rPr lang="en-US" dirty="0"/>
              <a:t>One or more enemas may be required the night before and about 2 hours before the test</a:t>
            </a:r>
          </a:p>
        </p:txBody>
      </p:sp>
    </p:spTree>
    <p:extLst>
      <p:ext uri="{BB962C8B-B14F-4D97-AF65-F5344CB8AC3E}">
        <p14:creationId xmlns:p14="http://schemas.microsoft.com/office/powerpoint/2010/main" val="118548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 Electromyography.</a:t>
            </a:r>
          </a:p>
        </p:txBody>
      </p:sp>
      <p:sp>
        <p:nvSpPr>
          <p:cNvPr id="3" name="Content Placeholder 2"/>
          <p:cNvSpPr>
            <a:spLocks noGrp="1"/>
          </p:cNvSpPr>
          <p:nvPr>
            <p:ph idx="1"/>
          </p:nvPr>
        </p:nvSpPr>
        <p:spPr/>
        <p:txBody>
          <a:bodyPr>
            <a:normAutofit fontScale="85000" lnSpcReduction="20000"/>
          </a:bodyPr>
          <a:lstStyle/>
          <a:p>
            <a:r>
              <a:rPr lang="en-US" dirty="0"/>
              <a:t>Anal EMG checks the health of the pelvic floor muscles and the nerves that control the muscles. </a:t>
            </a:r>
          </a:p>
          <a:p>
            <a:r>
              <a:rPr lang="en-US" dirty="0"/>
              <a:t>The health care provider inserts a very thin needle electrode through the skin into the muscle. </a:t>
            </a:r>
          </a:p>
          <a:p>
            <a:r>
              <a:rPr lang="en-US" dirty="0"/>
              <a:t>The electrode on the needle picks up the electrical activity given off by the muscles and shows it as images on a monitor or sounds through a speaker. </a:t>
            </a:r>
          </a:p>
          <a:p>
            <a:r>
              <a:rPr lang="en-US" dirty="0"/>
              <a:t>The plug is inserted into the anal canal to measure the electrical activity of the external anal sphincter and other pelvic floor muscles. </a:t>
            </a:r>
          </a:p>
          <a:p>
            <a:r>
              <a:rPr lang="en-US" dirty="0"/>
              <a:t>The average amount of electrical activity when the person relaxes quietly, squeezes to prevent a bowel movement, and strains to have a bowel movement shows whether there is damage to the nerves that control the external sphincter and pelvic floor muscles.</a:t>
            </a:r>
          </a:p>
        </p:txBody>
      </p:sp>
    </p:spTree>
    <p:extLst>
      <p:ext uri="{BB962C8B-B14F-4D97-AF65-F5344CB8AC3E}">
        <p14:creationId xmlns:p14="http://schemas.microsoft.com/office/powerpoint/2010/main" val="491850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Medical management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9282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Medications</a:t>
            </a:r>
          </a:p>
        </p:txBody>
      </p:sp>
      <p:sp>
        <p:nvSpPr>
          <p:cNvPr id="3" name="Content Placeholder 2"/>
          <p:cNvSpPr>
            <a:spLocks noGrp="1"/>
          </p:cNvSpPr>
          <p:nvPr>
            <p:ph idx="1"/>
          </p:nvPr>
        </p:nvSpPr>
        <p:spPr/>
        <p:txBody>
          <a:bodyPr/>
          <a:lstStyle/>
          <a:p>
            <a:r>
              <a:rPr lang="en-US" dirty="0"/>
              <a:t>If diarrhea is causing fecal incontinence, medication may help. </a:t>
            </a:r>
          </a:p>
          <a:p>
            <a:r>
              <a:rPr lang="en-US" dirty="0"/>
              <a:t>Health care providers sometimes recommend using bulk laxatives, such as Citrucel and Metamucil, to develop more solid stools that are easier to control. </a:t>
            </a:r>
          </a:p>
          <a:p>
            <a:r>
              <a:rPr lang="en-US" dirty="0"/>
              <a:t>Antidiarrheal medications such as </a:t>
            </a:r>
            <a:r>
              <a:rPr lang="en-US" dirty="0" err="1"/>
              <a:t>loperamide</a:t>
            </a:r>
            <a:r>
              <a:rPr lang="en-US" dirty="0"/>
              <a:t> or </a:t>
            </a:r>
            <a:r>
              <a:rPr lang="en-US" dirty="0" err="1"/>
              <a:t>diphenoxylate</a:t>
            </a:r>
            <a:r>
              <a:rPr lang="en-US" dirty="0"/>
              <a:t> may be recommended to slow down the bowels and help control the problem. </a:t>
            </a:r>
          </a:p>
        </p:txBody>
      </p:sp>
    </p:spTree>
    <p:extLst>
      <p:ext uri="{BB962C8B-B14F-4D97-AF65-F5344CB8AC3E}">
        <p14:creationId xmlns:p14="http://schemas.microsoft.com/office/powerpoint/2010/main" val="4261951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Bowel Training</a:t>
            </a:r>
          </a:p>
        </p:txBody>
      </p:sp>
      <p:sp>
        <p:nvSpPr>
          <p:cNvPr id="3" name="Content Placeholder 2"/>
          <p:cNvSpPr>
            <a:spLocks noGrp="1"/>
          </p:cNvSpPr>
          <p:nvPr>
            <p:ph idx="1"/>
          </p:nvPr>
        </p:nvSpPr>
        <p:spPr/>
        <p:txBody>
          <a:bodyPr>
            <a:normAutofit/>
          </a:bodyPr>
          <a:lstStyle/>
          <a:p>
            <a:r>
              <a:rPr lang="en-US" dirty="0"/>
              <a:t>Developing a regular bowel movement pattern can improve fecal incontinence, especially fecal incontinence due to constipation. </a:t>
            </a:r>
          </a:p>
          <a:p>
            <a:r>
              <a:rPr lang="en-US" dirty="0"/>
              <a:t>Bowel training involves trying to have bowel movements at specific times of the day, such as after every meal. </a:t>
            </a:r>
          </a:p>
          <a:p>
            <a:r>
              <a:rPr lang="en-US" dirty="0"/>
              <a:t>Over time, the body becomes used to a regular bowel movement pattern, thus reducing constipation and related fecal incontinence. </a:t>
            </a:r>
          </a:p>
          <a:p>
            <a:r>
              <a:rPr lang="en-US" dirty="0"/>
              <a:t>Persistence is key to successful bowel training. Achieving a regular bowel control pattern can take weeks to months.</a:t>
            </a:r>
          </a:p>
        </p:txBody>
      </p:sp>
    </p:spTree>
    <p:extLst>
      <p:ext uri="{BB962C8B-B14F-4D97-AF65-F5344CB8AC3E}">
        <p14:creationId xmlns:p14="http://schemas.microsoft.com/office/powerpoint/2010/main" val="330621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Pelvic Floor Exercises</a:t>
            </a:r>
          </a:p>
        </p:txBody>
      </p:sp>
      <p:sp>
        <p:nvSpPr>
          <p:cNvPr id="3" name="Content Placeholder 2"/>
          <p:cNvSpPr>
            <a:spLocks noGrp="1"/>
          </p:cNvSpPr>
          <p:nvPr>
            <p:ph idx="1"/>
          </p:nvPr>
        </p:nvSpPr>
        <p:spPr/>
        <p:txBody>
          <a:bodyPr/>
          <a:lstStyle/>
          <a:p>
            <a:r>
              <a:rPr lang="en-US" dirty="0"/>
              <a:t>Exercises that strengthen the pelvic floor muscles may improve bowel control. </a:t>
            </a:r>
          </a:p>
          <a:p>
            <a:r>
              <a:rPr lang="en-US" dirty="0"/>
              <a:t>Pelvic floor exercises involve squeezing and relaxing pelvic floor muscles 50 to 100 times a day. </a:t>
            </a:r>
          </a:p>
          <a:p>
            <a:r>
              <a:rPr lang="en-US" dirty="0"/>
              <a:t>A health care provider can help with proper technique.</a:t>
            </a:r>
          </a:p>
        </p:txBody>
      </p:sp>
    </p:spTree>
    <p:extLst>
      <p:ext uri="{BB962C8B-B14F-4D97-AF65-F5344CB8AC3E}">
        <p14:creationId xmlns:p14="http://schemas.microsoft.com/office/powerpoint/2010/main" val="3715121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Biofeedback</a:t>
            </a:r>
          </a:p>
        </p:txBody>
      </p:sp>
      <p:sp>
        <p:nvSpPr>
          <p:cNvPr id="3" name="Content Placeholder 2"/>
          <p:cNvSpPr>
            <a:spLocks noGrp="1"/>
          </p:cNvSpPr>
          <p:nvPr>
            <p:ph idx="1"/>
          </p:nvPr>
        </p:nvSpPr>
        <p:spPr/>
        <p:txBody>
          <a:bodyPr>
            <a:normAutofit fontScale="77500" lnSpcReduction="20000"/>
          </a:bodyPr>
          <a:lstStyle/>
          <a:p>
            <a:r>
              <a:rPr lang="en-US" dirty="0"/>
              <a:t>Biofeedback therapy may also help a person perform the exercises properly. </a:t>
            </a:r>
          </a:p>
          <a:p>
            <a:r>
              <a:rPr lang="en-US" dirty="0"/>
              <a:t>This therapy also improves a person’s awareness of sensations in the rectum, teaching how to coordinate squeezing of the external sphincter muscle with the sensation of rectal filling. </a:t>
            </a:r>
          </a:p>
          <a:p>
            <a:r>
              <a:rPr lang="en-US" dirty="0"/>
              <a:t>Biofeedback training uses special sensors to measure bodily functions. Sensors include pressure or EMG sensors in the anus, pressure sensors in the rectum, and a balloon in the rectum to produce graded sensations of rectal fullness. </a:t>
            </a:r>
          </a:p>
          <a:p>
            <a:r>
              <a:rPr lang="en-US" dirty="0"/>
              <a:t>The measurements are displayed on a video screen as sounds or line graphs. The health care provider uses the information to help the person modify or change abnormal function. </a:t>
            </a:r>
          </a:p>
          <a:p>
            <a:r>
              <a:rPr lang="en-US" dirty="0"/>
              <a:t>The person practices the exercises at home. Success with pelvic floor exercises depends on the cause of fecal incontinence, its severity, and the person’s motivation and ability to follow the health care provider’s recommendations.</a:t>
            </a:r>
          </a:p>
        </p:txBody>
      </p:sp>
    </p:spTree>
    <p:extLst>
      <p:ext uri="{BB962C8B-B14F-4D97-AF65-F5344CB8AC3E}">
        <p14:creationId xmlns:p14="http://schemas.microsoft.com/office/powerpoint/2010/main" val="74868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735" y="1119116"/>
            <a:ext cx="10515600" cy="5508223"/>
          </a:xfrm>
        </p:spPr>
        <p:txBody>
          <a:bodyPr/>
          <a:lstStyle/>
          <a:p>
            <a:pPr algn="just"/>
            <a:r>
              <a:rPr lang="en-US" dirty="0"/>
              <a:t>The ability to hold stool (called continence) requires the rectum, anus and nervous system to be working normally. </a:t>
            </a:r>
          </a:p>
          <a:p>
            <a:pPr algn="just"/>
            <a:endParaRPr lang="en-US" dirty="0"/>
          </a:p>
          <a:p>
            <a:pPr algn="just"/>
            <a:r>
              <a:rPr lang="en-US" dirty="0"/>
              <a:t>Two groups of muscles in the wall of the anus and rectum are responsible for holding the stool in the rectum, the outer muscle group (external anal sphincter) and the inner muscle group (internal anal sphincter). </a:t>
            </a:r>
          </a:p>
          <a:p>
            <a:pPr algn="just"/>
            <a:endParaRPr lang="en-US" dirty="0"/>
          </a:p>
          <a:p>
            <a:pPr algn="just"/>
            <a:r>
              <a:rPr lang="en-US" dirty="0"/>
              <a:t>Normal continence also requires the ability to sense the presence of stool in the rectum (called rectal sensation), and the ability to relax and store stool (called rectal compliance) when having a bowel movement is not convenient. </a:t>
            </a:r>
          </a:p>
          <a:p>
            <a:pPr algn="just"/>
            <a:endParaRPr lang="en-US" dirty="0"/>
          </a:p>
        </p:txBody>
      </p:sp>
    </p:spTree>
    <p:extLst>
      <p:ext uri="{BB962C8B-B14F-4D97-AF65-F5344CB8AC3E}">
        <p14:creationId xmlns:p14="http://schemas.microsoft.com/office/powerpoint/2010/main" val="382280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Surgical management</a:t>
            </a:r>
          </a:p>
        </p:txBody>
      </p:sp>
      <p:sp>
        <p:nvSpPr>
          <p:cNvPr id="3" name="Content Placeholder 2"/>
          <p:cNvSpPr>
            <a:spLocks noGrp="1"/>
          </p:cNvSpPr>
          <p:nvPr>
            <p:ph idx="1"/>
          </p:nvPr>
        </p:nvSpPr>
        <p:spPr/>
        <p:txBody>
          <a:bodyPr/>
          <a:lstStyle/>
          <a:p>
            <a:r>
              <a:rPr lang="en-US" dirty="0"/>
              <a:t>Surgery may be an option for fecal incontinence that fails to improve with other treatments or for fecal incontinence caused by pelvic floor or anal sphincter muscle injuries</a:t>
            </a:r>
          </a:p>
        </p:txBody>
      </p:sp>
    </p:spTree>
    <p:extLst>
      <p:ext uri="{BB962C8B-B14F-4D97-AF65-F5344CB8AC3E}">
        <p14:creationId xmlns:p14="http://schemas.microsoft.com/office/powerpoint/2010/main" val="509009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Sphincteroplasty</a:t>
            </a:r>
            <a:endParaRPr lang="en-US" dirty="0"/>
          </a:p>
        </p:txBody>
      </p:sp>
      <p:sp>
        <p:nvSpPr>
          <p:cNvPr id="3" name="Content Placeholder 2"/>
          <p:cNvSpPr>
            <a:spLocks noGrp="1"/>
          </p:cNvSpPr>
          <p:nvPr>
            <p:ph idx="1"/>
          </p:nvPr>
        </p:nvSpPr>
        <p:spPr/>
        <p:txBody>
          <a:bodyPr/>
          <a:lstStyle/>
          <a:p>
            <a:r>
              <a:rPr lang="en-US" dirty="0" err="1"/>
              <a:t>Sphincteroplasty</a:t>
            </a:r>
            <a:r>
              <a:rPr lang="en-US" dirty="0"/>
              <a:t>, the most common fecal incontinence surgery, reconnects the separated ends of a sphincter muscle torn by childbirth or another injury. </a:t>
            </a:r>
          </a:p>
          <a:p>
            <a:endParaRPr lang="en-US" dirty="0"/>
          </a:p>
          <a:p>
            <a:r>
              <a:rPr lang="en-US" dirty="0" err="1"/>
              <a:t>Sphincteroplasty</a:t>
            </a:r>
            <a:r>
              <a:rPr lang="en-US" dirty="0"/>
              <a:t> is performed at a hospital by a colorectal, gynecological, or general surgeon. </a:t>
            </a:r>
          </a:p>
        </p:txBody>
      </p:sp>
    </p:spTree>
    <p:extLst>
      <p:ext uri="{BB962C8B-B14F-4D97-AF65-F5344CB8AC3E}">
        <p14:creationId xmlns:p14="http://schemas.microsoft.com/office/powerpoint/2010/main" val="10035111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Artificial anal sphincter</a:t>
            </a:r>
          </a:p>
        </p:txBody>
      </p:sp>
      <p:sp>
        <p:nvSpPr>
          <p:cNvPr id="3" name="Content Placeholder 2"/>
          <p:cNvSpPr>
            <a:spLocks noGrp="1"/>
          </p:cNvSpPr>
          <p:nvPr>
            <p:ph idx="1"/>
          </p:nvPr>
        </p:nvSpPr>
        <p:spPr/>
        <p:txBody>
          <a:bodyPr>
            <a:normAutofit/>
          </a:bodyPr>
          <a:lstStyle/>
          <a:p>
            <a:r>
              <a:rPr lang="en-US" dirty="0"/>
              <a:t>Artificial anal sphincter involves placing an inflatable cuff around the anus and implanting a small pump beneath the skin that the person activates to inflate or deflate the cuff. </a:t>
            </a:r>
          </a:p>
          <a:p>
            <a:endParaRPr lang="en-US" dirty="0"/>
          </a:p>
          <a:p>
            <a:r>
              <a:rPr lang="en-US" dirty="0"/>
              <a:t>This surgery is much less common and is performed at a hospital by a specially trained colorectal surgeon</a:t>
            </a:r>
          </a:p>
        </p:txBody>
      </p:sp>
    </p:spTree>
    <p:extLst>
      <p:ext uri="{BB962C8B-B14F-4D97-AF65-F5344CB8AC3E}">
        <p14:creationId xmlns:p14="http://schemas.microsoft.com/office/powerpoint/2010/main" val="2958832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Nonabsorbable</a:t>
            </a:r>
            <a:r>
              <a:rPr lang="en-US" dirty="0"/>
              <a:t> bulking agents</a:t>
            </a:r>
          </a:p>
        </p:txBody>
      </p:sp>
      <p:sp>
        <p:nvSpPr>
          <p:cNvPr id="3" name="Content Placeholder 2"/>
          <p:cNvSpPr>
            <a:spLocks noGrp="1"/>
          </p:cNvSpPr>
          <p:nvPr>
            <p:ph idx="1"/>
          </p:nvPr>
        </p:nvSpPr>
        <p:spPr/>
        <p:txBody>
          <a:bodyPr>
            <a:normAutofit/>
          </a:bodyPr>
          <a:lstStyle/>
          <a:p>
            <a:r>
              <a:rPr lang="en-US" dirty="0" err="1"/>
              <a:t>Nonabsorbable</a:t>
            </a:r>
            <a:r>
              <a:rPr lang="en-US" dirty="0"/>
              <a:t> bulking agents can be injected into the wall of the anus to bulk up the tissue around the anus. </a:t>
            </a:r>
          </a:p>
          <a:p>
            <a:r>
              <a:rPr lang="en-US" dirty="0"/>
              <a:t>The bulkier tissues make the opening of the anus narrower so the sphincters are able to close better. </a:t>
            </a:r>
          </a:p>
          <a:p>
            <a:r>
              <a:rPr lang="en-US" dirty="0"/>
              <a:t>The procedure is performed in a health care provider’s office; anesthesia is not needed. </a:t>
            </a:r>
          </a:p>
          <a:p>
            <a:r>
              <a:rPr lang="en-US" dirty="0"/>
              <a:t>The person can return to normal physical activities 1 week after the procedure </a:t>
            </a:r>
          </a:p>
        </p:txBody>
      </p:sp>
    </p:spTree>
    <p:extLst>
      <p:ext uri="{BB962C8B-B14F-4D97-AF65-F5344CB8AC3E}">
        <p14:creationId xmlns:p14="http://schemas.microsoft.com/office/powerpoint/2010/main" val="3844861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Bowel diversion</a:t>
            </a:r>
          </a:p>
        </p:txBody>
      </p:sp>
      <p:sp>
        <p:nvSpPr>
          <p:cNvPr id="3" name="Content Placeholder 2"/>
          <p:cNvSpPr>
            <a:spLocks noGrp="1"/>
          </p:cNvSpPr>
          <p:nvPr>
            <p:ph idx="1"/>
          </p:nvPr>
        </p:nvSpPr>
        <p:spPr/>
        <p:txBody>
          <a:bodyPr>
            <a:normAutofit/>
          </a:bodyPr>
          <a:lstStyle/>
          <a:p>
            <a:r>
              <a:rPr lang="en-US" dirty="0"/>
              <a:t>Bowel diversion is an operation that reroutes the normal movement of stool out of the body when part of the bowel is removed. </a:t>
            </a:r>
          </a:p>
          <a:p>
            <a:r>
              <a:rPr lang="en-US" dirty="0"/>
              <a:t>The operation diverts the lower part of the small intestine or colon to an opening in the wall of the abdomen.</a:t>
            </a:r>
          </a:p>
          <a:p>
            <a:r>
              <a:rPr lang="en-US" dirty="0"/>
              <a:t>An external pouch is attached to the opening to collect stool. </a:t>
            </a:r>
          </a:p>
          <a:p>
            <a:r>
              <a:rPr lang="en-US" dirty="0"/>
              <a:t>The procedure is performed by a surgeon in a hospital and anesthesia is used. </a:t>
            </a:r>
          </a:p>
        </p:txBody>
      </p:sp>
    </p:spTree>
    <p:extLst>
      <p:ext uri="{BB962C8B-B14F-4D97-AF65-F5344CB8AC3E}">
        <p14:creationId xmlns:p14="http://schemas.microsoft.com/office/powerpoint/2010/main" val="956982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Stimulation</a:t>
            </a:r>
          </a:p>
        </p:txBody>
      </p:sp>
      <p:sp>
        <p:nvSpPr>
          <p:cNvPr id="3" name="Content Placeholder 2"/>
          <p:cNvSpPr>
            <a:spLocks noGrp="1"/>
          </p:cNvSpPr>
          <p:nvPr>
            <p:ph idx="1"/>
          </p:nvPr>
        </p:nvSpPr>
        <p:spPr/>
        <p:txBody>
          <a:bodyPr>
            <a:normAutofit fontScale="92500" lnSpcReduction="20000"/>
          </a:bodyPr>
          <a:lstStyle/>
          <a:p>
            <a:endParaRPr lang="en-US" dirty="0"/>
          </a:p>
          <a:p>
            <a:r>
              <a:rPr lang="en-US" dirty="0"/>
              <a:t>Electrical stimulation, also called sacral nerve stimulation or neuromodulation, involves placing electrodes in the sacral nerves to the anus and rectum and continuously stimulating the nerves with electrical pulses. The sacral nerves connect to the part of the spine in the hip area. </a:t>
            </a:r>
          </a:p>
          <a:p>
            <a:r>
              <a:rPr lang="en-US" dirty="0"/>
              <a:t>A battery-operated stimulator is placed beneath the skin. Based on the person’s response, the health care provider can adjust the amount of stimulation so it works best for that person. </a:t>
            </a:r>
          </a:p>
          <a:p>
            <a:r>
              <a:rPr lang="en-US" dirty="0"/>
              <a:t>The person can turn the stimulator on or off at any time. </a:t>
            </a:r>
          </a:p>
          <a:p>
            <a:r>
              <a:rPr lang="en-US" dirty="0"/>
              <a:t>The procedure is performed in an outpatient center using local anesthesia. </a:t>
            </a:r>
          </a:p>
        </p:txBody>
      </p:sp>
    </p:spTree>
    <p:extLst>
      <p:ext uri="{BB962C8B-B14F-4D97-AF65-F5344CB8AC3E}">
        <p14:creationId xmlns:p14="http://schemas.microsoft.com/office/powerpoint/2010/main" val="360795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Nursing diagnosis</a:t>
            </a:r>
          </a:p>
        </p:txBody>
      </p:sp>
      <p:sp>
        <p:nvSpPr>
          <p:cNvPr id="3" name="Content Placeholder 2"/>
          <p:cNvSpPr>
            <a:spLocks noGrp="1"/>
          </p:cNvSpPr>
          <p:nvPr>
            <p:ph idx="1"/>
          </p:nvPr>
        </p:nvSpPr>
        <p:spPr/>
        <p:txBody>
          <a:bodyPr/>
          <a:lstStyle/>
          <a:p>
            <a:r>
              <a:rPr lang="en-US" dirty="0"/>
              <a:t>Fluid and Electrolyte Imbalance </a:t>
            </a:r>
          </a:p>
          <a:p>
            <a:r>
              <a:rPr lang="en-US" dirty="0"/>
              <a:t>Knowledge Deficit </a:t>
            </a:r>
          </a:p>
          <a:p>
            <a:r>
              <a:rPr lang="en-US" dirty="0"/>
              <a:t>Activity Intolerance </a:t>
            </a:r>
          </a:p>
          <a:p>
            <a:r>
              <a:rPr lang="en-US" dirty="0"/>
              <a:t>Pain</a:t>
            </a:r>
          </a:p>
        </p:txBody>
      </p:sp>
    </p:spTree>
    <p:extLst>
      <p:ext uri="{BB962C8B-B14F-4D97-AF65-F5344CB8AC3E}">
        <p14:creationId xmlns:p14="http://schemas.microsoft.com/office/powerpoint/2010/main" val="126703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Nursing management</a:t>
            </a:r>
          </a:p>
        </p:txBody>
      </p:sp>
      <p:sp>
        <p:nvSpPr>
          <p:cNvPr id="3" name="Content Placeholder 2"/>
          <p:cNvSpPr>
            <a:spLocks noGrp="1"/>
          </p:cNvSpPr>
          <p:nvPr>
            <p:ph idx="1"/>
          </p:nvPr>
        </p:nvSpPr>
        <p:spPr/>
        <p:txBody>
          <a:bodyPr>
            <a:normAutofit fontScale="92500" lnSpcReduction="20000"/>
          </a:bodyPr>
          <a:lstStyle/>
          <a:p>
            <a:r>
              <a:rPr lang="en-US" dirty="0"/>
              <a:t>Obtain patient thorough health history</a:t>
            </a:r>
          </a:p>
          <a:p>
            <a:r>
              <a:rPr lang="en-US" dirty="0"/>
              <a:t>Monitor VS</a:t>
            </a:r>
          </a:p>
          <a:p>
            <a:r>
              <a:rPr lang="en-US" dirty="0"/>
              <a:t>Assess for sign of dehydration </a:t>
            </a:r>
          </a:p>
          <a:p>
            <a:r>
              <a:rPr lang="en-US" dirty="0"/>
              <a:t>Give medication as ordered </a:t>
            </a:r>
          </a:p>
          <a:p>
            <a:r>
              <a:rPr lang="en-US" dirty="0"/>
              <a:t>Encourage to increased fluid intake </a:t>
            </a:r>
          </a:p>
          <a:p>
            <a:r>
              <a:rPr lang="en-US" dirty="0"/>
              <a:t>Therapeutic use of diet and fiber </a:t>
            </a:r>
          </a:p>
          <a:p>
            <a:r>
              <a:rPr lang="en-US" dirty="0"/>
              <a:t>Maintaining skin integrity </a:t>
            </a:r>
          </a:p>
          <a:p>
            <a:r>
              <a:rPr lang="en-US" dirty="0"/>
              <a:t>Complete examination of the rectal area</a:t>
            </a:r>
          </a:p>
          <a:p>
            <a:r>
              <a:rPr lang="en-US" dirty="0"/>
              <a:t>Initiate bowel training program </a:t>
            </a:r>
          </a:p>
          <a:p>
            <a:r>
              <a:rPr lang="en-US" dirty="0"/>
              <a:t>Initiate pelvic floor exercise</a:t>
            </a:r>
          </a:p>
        </p:txBody>
      </p:sp>
    </p:spTree>
    <p:extLst>
      <p:ext uri="{BB962C8B-B14F-4D97-AF65-F5344CB8AC3E}">
        <p14:creationId xmlns:p14="http://schemas.microsoft.com/office/powerpoint/2010/main" val="185693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609" y="1170343"/>
            <a:ext cx="10515600" cy="1325563"/>
          </a:xfrm>
        </p:spPr>
        <p:txBody>
          <a:bodyPr/>
          <a:lstStyle/>
          <a:p>
            <a:pPr algn="ctr"/>
            <a:r>
              <a:rPr lang="en-US" b="1" dirty="0">
                <a:solidFill>
                  <a:srgbClr val="C00000"/>
                </a:solidFill>
              </a:rPr>
              <a:t>Causes </a:t>
            </a:r>
          </a:p>
        </p:txBody>
      </p:sp>
    </p:spTree>
    <p:extLst>
      <p:ext uri="{BB962C8B-B14F-4D97-AF65-F5344CB8AC3E}">
        <p14:creationId xmlns:p14="http://schemas.microsoft.com/office/powerpoint/2010/main" val="4002666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Diarrhea</a:t>
            </a:r>
          </a:p>
        </p:txBody>
      </p:sp>
      <p:sp>
        <p:nvSpPr>
          <p:cNvPr id="3" name="Content Placeholder 2"/>
          <p:cNvSpPr>
            <a:spLocks noGrp="1"/>
          </p:cNvSpPr>
          <p:nvPr>
            <p:ph idx="1"/>
          </p:nvPr>
        </p:nvSpPr>
        <p:spPr/>
        <p:txBody>
          <a:bodyPr/>
          <a:lstStyle/>
          <a:p>
            <a:r>
              <a:rPr lang="en-US" dirty="0"/>
              <a:t>Diarrhea can cause fecal incontinence. </a:t>
            </a:r>
          </a:p>
          <a:p>
            <a:r>
              <a:rPr lang="en-US" dirty="0"/>
              <a:t>Loose stools fill the rectum quickly and are more difficult to hold than solid stools. </a:t>
            </a:r>
          </a:p>
          <a:p>
            <a:r>
              <a:rPr lang="en-US" dirty="0"/>
              <a:t>Diarrhea increases the chance of not reaching a bathroom in time. </a:t>
            </a:r>
          </a:p>
          <a:p>
            <a:endParaRPr lang="en-US" dirty="0"/>
          </a:p>
        </p:txBody>
      </p:sp>
    </p:spTree>
    <p:extLst>
      <p:ext uri="{BB962C8B-B14F-4D97-AF65-F5344CB8AC3E}">
        <p14:creationId xmlns:p14="http://schemas.microsoft.com/office/powerpoint/2010/main" val="241108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Constipation</a:t>
            </a:r>
          </a:p>
        </p:txBody>
      </p:sp>
      <p:sp>
        <p:nvSpPr>
          <p:cNvPr id="3" name="Content Placeholder 2"/>
          <p:cNvSpPr>
            <a:spLocks noGrp="1"/>
          </p:cNvSpPr>
          <p:nvPr>
            <p:ph idx="1"/>
          </p:nvPr>
        </p:nvSpPr>
        <p:spPr>
          <a:xfrm>
            <a:off x="1295402" y="2529637"/>
            <a:ext cx="9601196" cy="3318936"/>
          </a:xfrm>
        </p:spPr>
        <p:txBody>
          <a:bodyPr>
            <a:normAutofit fontScale="92500" lnSpcReduction="10000"/>
          </a:bodyPr>
          <a:lstStyle/>
          <a:p>
            <a:pPr algn="just"/>
            <a:r>
              <a:rPr lang="en-US" dirty="0"/>
              <a:t>Constipation can lead to large, hard stools that stretch the rectum and cause the internal sphincter muscles to relax by reflex. Watery stool builds up behind the hard stool and may leak out around the hard stool, leading to fecal incontinence.</a:t>
            </a:r>
          </a:p>
          <a:p>
            <a:pPr algn="just"/>
            <a:r>
              <a:rPr lang="en-US" dirty="0"/>
              <a:t>The type of constipation that is most likely to lead to fecal incontinence occurs when people are unable to relax their external sphincter and pelvic floor muscles when straining to have a bowel movement, often mistakenly squeezing these muscles instead of relaxing them. </a:t>
            </a:r>
          </a:p>
        </p:txBody>
      </p:sp>
    </p:spTree>
    <p:extLst>
      <p:ext uri="{BB962C8B-B14F-4D97-AF65-F5344CB8AC3E}">
        <p14:creationId xmlns:p14="http://schemas.microsoft.com/office/powerpoint/2010/main" val="354191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Constipation</a:t>
            </a:r>
          </a:p>
        </p:txBody>
      </p:sp>
      <p:sp>
        <p:nvSpPr>
          <p:cNvPr id="3" name="Content Placeholder 2"/>
          <p:cNvSpPr>
            <a:spLocks noGrp="1"/>
          </p:cNvSpPr>
          <p:nvPr>
            <p:ph idx="1"/>
          </p:nvPr>
        </p:nvSpPr>
        <p:spPr/>
        <p:txBody>
          <a:bodyPr>
            <a:normAutofit/>
          </a:bodyPr>
          <a:lstStyle/>
          <a:p>
            <a:pPr algn="just"/>
            <a:r>
              <a:rPr lang="en-US" dirty="0"/>
              <a:t>This squeezing makes it difficult to pass stool and may lead to a large amount of stool in the rectum. </a:t>
            </a:r>
          </a:p>
          <a:p>
            <a:pPr algn="just"/>
            <a:r>
              <a:rPr lang="en-US" dirty="0"/>
              <a:t>This type of constipation, called </a:t>
            </a:r>
            <a:r>
              <a:rPr lang="en-US" dirty="0" err="1"/>
              <a:t>dyssynergic</a:t>
            </a:r>
            <a:r>
              <a:rPr lang="en-US" dirty="0"/>
              <a:t> defecation or disordered defecation, is a result of faulty learning. </a:t>
            </a:r>
          </a:p>
          <a:p>
            <a:pPr algn="just"/>
            <a:r>
              <a:rPr lang="en-US" dirty="0"/>
              <a:t>For example, children or adults who have pain when having a bowel movement may unconsciously learn to squeeze their muscles to delay the bowel movement and avoid pain </a:t>
            </a:r>
          </a:p>
        </p:txBody>
      </p:sp>
    </p:spTree>
    <p:extLst>
      <p:ext uri="{BB962C8B-B14F-4D97-AF65-F5344CB8AC3E}">
        <p14:creationId xmlns:p14="http://schemas.microsoft.com/office/powerpoint/2010/main" val="3505070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Muscle Damage or Weakness</a:t>
            </a:r>
          </a:p>
        </p:txBody>
      </p:sp>
      <p:sp>
        <p:nvSpPr>
          <p:cNvPr id="3" name="Content Placeholder 2"/>
          <p:cNvSpPr>
            <a:spLocks noGrp="1"/>
          </p:cNvSpPr>
          <p:nvPr>
            <p:ph idx="1"/>
          </p:nvPr>
        </p:nvSpPr>
        <p:spPr/>
        <p:txBody>
          <a:bodyPr>
            <a:normAutofit/>
          </a:bodyPr>
          <a:lstStyle/>
          <a:p>
            <a:pPr algn="just"/>
            <a:r>
              <a:rPr lang="en-US" dirty="0"/>
              <a:t>Injury to one or both of the sphincter muscles can cause fecal incontinence. </a:t>
            </a:r>
          </a:p>
          <a:p>
            <a:pPr algn="just"/>
            <a:r>
              <a:rPr lang="en-US" dirty="0"/>
              <a:t>If these muscles, called the external and internal anal sphincter muscles, are damaged or weakened, they may not be strong enough to keep the anus closed and prevent stool from leaking. </a:t>
            </a:r>
          </a:p>
          <a:p>
            <a:pPr algn="just"/>
            <a:r>
              <a:rPr lang="en-US" dirty="0"/>
              <a:t>Trauma, childbirth injuries, cancer surgery, and hemorrhoid surgery are possible causes of injury to the sphincters. </a:t>
            </a:r>
          </a:p>
        </p:txBody>
      </p:sp>
    </p:spTree>
    <p:extLst>
      <p:ext uri="{BB962C8B-B14F-4D97-AF65-F5344CB8AC3E}">
        <p14:creationId xmlns:p14="http://schemas.microsoft.com/office/powerpoint/2010/main" val="2784994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Nerve Damage </a:t>
            </a:r>
          </a:p>
        </p:txBody>
      </p:sp>
      <p:sp>
        <p:nvSpPr>
          <p:cNvPr id="3" name="Content Placeholder 2"/>
          <p:cNvSpPr>
            <a:spLocks noGrp="1"/>
          </p:cNvSpPr>
          <p:nvPr>
            <p:ph idx="1"/>
          </p:nvPr>
        </p:nvSpPr>
        <p:spPr/>
        <p:txBody>
          <a:bodyPr>
            <a:normAutofit lnSpcReduction="10000"/>
          </a:bodyPr>
          <a:lstStyle/>
          <a:p>
            <a:pPr algn="just"/>
            <a:r>
              <a:rPr lang="en-US" dirty="0"/>
              <a:t>The anal sphincter muscles won’t open and close properly if the nerves that control them are damaged. Likewise, if the nerves that sense stool in the rectum are damaged, a person may not feel the urge to go to the bathroom. Both types of nerve damage can lead to fecal incontinence. </a:t>
            </a:r>
          </a:p>
          <a:p>
            <a:pPr algn="just"/>
            <a:r>
              <a:rPr lang="en-US" dirty="0"/>
              <a:t>Possible sources of nerve damage are childbirth; a long-term habit of straining to pass stool; spinal cord injury; and diseases, such as diabetes and multiple sclerosis, that affect the nerves that go to the sphincter muscles and rectum. </a:t>
            </a:r>
          </a:p>
          <a:p>
            <a:pPr algn="just"/>
            <a:r>
              <a:rPr lang="en-US" dirty="0"/>
              <a:t>Brain injuries from stroke, head trauma, or certain diseases can also cause fecal incontinence</a:t>
            </a:r>
          </a:p>
          <a:p>
            <a:pPr algn="just"/>
            <a:endParaRPr lang="en-US" dirty="0"/>
          </a:p>
        </p:txBody>
      </p:sp>
    </p:spTree>
    <p:extLst>
      <p:ext uri="{BB962C8B-B14F-4D97-AF65-F5344CB8AC3E}">
        <p14:creationId xmlns:p14="http://schemas.microsoft.com/office/powerpoint/2010/main" val="335030449"/>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C47ADF4-1ED5-41D8-9D39-65237B040ABF}" vid="{6153368A-C867-4791-AF15-AAD5BF75C5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235</TotalTime>
  <Words>2357</Words>
  <Application>Microsoft Office PowerPoint</Application>
  <PresentationFormat>Widescreen</PresentationFormat>
  <Paragraphs>158</Paragraphs>
  <Slides>37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Arial Black</vt:lpstr>
      <vt:lpstr>Calibri</vt:lpstr>
      <vt:lpstr>Theme1</vt:lpstr>
      <vt:lpstr>Nursing Care for a Client with Fecal Incontinence</vt:lpstr>
      <vt:lpstr>Fecal Incontinence</vt:lpstr>
      <vt:lpstr>PowerPoint Presentation</vt:lpstr>
      <vt:lpstr>Causes </vt:lpstr>
      <vt:lpstr>1. Diarrhea</vt:lpstr>
      <vt:lpstr>2. Constipation</vt:lpstr>
      <vt:lpstr>2. Constipation</vt:lpstr>
      <vt:lpstr>3. Muscle Damage or Weakness</vt:lpstr>
      <vt:lpstr>4. Nerve Damage </vt:lpstr>
      <vt:lpstr>5. Loss of Stretch in the Rectum </vt:lpstr>
      <vt:lpstr>6. Childbirth by Vaginal Delivery </vt:lpstr>
      <vt:lpstr>7. Hemorrhoids and Rectal Prolapse </vt:lpstr>
      <vt:lpstr>8. Rectocele</vt:lpstr>
      <vt:lpstr>9. Inactivity</vt:lpstr>
      <vt:lpstr>Clinical manifestations </vt:lpstr>
      <vt:lpstr>Assessment</vt:lpstr>
      <vt:lpstr>Assessment</vt:lpstr>
      <vt:lpstr>Diagnostic tests </vt:lpstr>
      <vt:lpstr>Anal manometry  </vt:lpstr>
      <vt:lpstr>Anal ultrasound</vt:lpstr>
      <vt:lpstr>MRI</vt:lpstr>
      <vt:lpstr>Defecography</vt:lpstr>
      <vt:lpstr>Flexible sigmoidoscopy or colonoscopy</vt:lpstr>
      <vt:lpstr>Anal Electromyography.</vt:lpstr>
      <vt:lpstr>Medical management</vt:lpstr>
      <vt:lpstr>Medications</vt:lpstr>
      <vt:lpstr>Bowel Training</vt:lpstr>
      <vt:lpstr>Pelvic Floor Exercises</vt:lpstr>
      <vt:lpstr>Biofeedback</vt:lpstr>
      <vt:lpstr>Surgical management</vt:lpstr>
      <vt:lpstr>Sphincteroplasty</vt:lpstr>
      <vt:lpstr>Artificial anal sphincter</vt:lpstr>
      <vt:lpstr>Nonabsorbable bulking agents</vt:lpstr>
      <vt:lpstr>Bowel diversion</vt:lpstr>
      <vt:lpstr>Electrical Stimulation</vt:lpstr>
      <vt:lpstr>Nursing diagnosis</vt:lpstr>
      <vt:lpstr>Nursing management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for a client with fecal incontinence</dc:title>
  <dc:creator>NAWARATHNA</dc:creator>
  <cp:lastModifiedBy>Shamiddi Peiris</cp:lastModifiedBy>
  <cp:revision>8</cp:revision>
  <dcterms:created xsi:type="dcterms:W3CDTF">2020-04-02T06:05:39Z</dcterms:created>
  <dcterms:modified xsi:type="dcterms:W3CDTF">2022-03-12T04:23:44Z</dcterms:modified>
</cp:coreProperties>
</file>